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audio5.wav" ContentType="audio/wav"/>
  <Override PartName="/ppt/notesSlides/notesSlide5.xml" ContentType="application/vnd.openxmlformats-officedocument.presentationml.notesSlide+xml"/>
  <Override PartName="/ppt/media/audio6.wav" ContentType="audio/wav"/>
  <Override PartName="/ppt/media/audio7.wav" ContentType="audio/wav"/>
  <Override PartName="/ppt/media/audio8.wav" ContentType="audio/wav"/>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5"/>
  </p:notesMasterIdLst>
  <p:handoutMasterIdLst>
    <p:handoutMasterId r:id="rId10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D0FF"/>
    <a:srgbClr val="2628EB"/>
    <a:srgbClr val="131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96" d="100"/>
          <a:sy n="96" d="100"/>
        </p:scale>
        <p:origin x="-1408" y="-64"/>
      </p:cViewPr>
      <p:guideLst>
        <p:guide orient="horz" pos="2121"/>
        <p:guide pos="285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 Id="rId4"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 Id="rId5" Type="http://schemas.openxmlformats.org/officeDocument/2006/relationships/image" Target="../media/image66.emf"/><Relationship Id="rId4" Type="http://schemas.openxmlformats.org/officeDocument/2006/relationships/image" Target="../media/image6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w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wmf"/><Relationship Id="rId4" Type="http://schemas.openxmlformats.org/officeDocument/2006/relationships/image" Target="../media/image82.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5" Type="http://schemas.openxmlformats.org/officeDocument/2006/relationships/image" Target="../media/image90.emf"/><Relationship Id="rId4" Type="http://schemas.openxmlformats.org/officeDocument/2006/relationships/image" Target="../media/image89.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png"/><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1.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3.png"/><Relationship Id="rId1" Type="http://schemas.openxmlformats.org/officeDocument/2006/relationships/image" Target="../media/image102.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 Id="rId4" Type="http://schemas.openxmlformats.org/officeDocument/2006/relationships/image" Target="../media/image10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image" Target="../media/image108.emf"/><Relationship Id="rId6" Type="http://schemas.openxmlformats.org/officeDocument/2006/relationships/image" Target="../media/image113.emf"/><Relationship Id="rId5" Type="http://schemas.openxmlformats.org/officeDocument/2006/relationships/image" Target="../media/image112.emf"/><Relationship Id="rId10" Type="http://schemas.openxmlformats.org/officeDocument/2006/relationships/image" Target="../media/image117.emf"/><Relationship Id="rId4" Type="http://schemas.openxmlformats.org/officeDocument/2006/relationships/image" Target="../media/image111.emf"/><Relationship Id="rId9" Type="http://schemas.openxmlformats.org/officeDocument/2006/relationships/image" Target="../media/image11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4" Type="http://schemas.openxmlformats.org/officeDocument/2006/relationships/image" Target="../media/image123.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image" Target="../media/image124.emf"/><Relationship Id="rId6" Type="http://schemas.openxmlformats.org/officeDocument/2006/relationships/image" Target="../media/image129.emf"/><Relationship Id="rId5" Type="http://schemas.openxmlformats.org/officeDocument/2006/relationships/image" Target="../media/image128.emf"/><Relationship Id="rId10" Type="http://schemas.openxmlformats.org/officeDocument/2006/relationships/image" Target="../media/image112.emf"/><Relationship Id="rId4" Type="http://schemas.openxmlformats.org/officeDocument/2006/relationships/image" Target="../media/image127.emf"/><Relationship Id="rId9" Type="http://schemas.openxmlformats.org/officeDocument/2006/relationships/image" Target="../media/image10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image" Target="../media/image138.emf"/><Relationship Id="rId4" Type="http://schemas.openxmlformats.org/officeDocument/2006/relationships/image" Target="../media/image141.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 Id="rId4" Type="http://schemas.openxmlformats.org/officeDocument/2006/relationships/image" Target="../media/image14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 Id="rId4" Type="http://schemas.openxmlformats.org/officeDocument/2006/relationships/image" Target="../media/image15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image" Target="../media/image155.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image" Target="../media/image157.png"/><Relationship Id="rId4" Type="http://schemas.openxmlformats.org/officeDocument/2006/relationships/image" Target="../media/image160.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image" Target="../media/image161.emf"/><Relationship Id="rId4" Type="http://schemas.openxmlformats.org/officeDocument/2006/relationships/image" Target="../media/image164.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image" Target="../media/image165.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image" Target="../media/image167.emf"/><Relationship Id="rId4" Type="http://schemas.openxmlformats.org/officeDocument/2006/relationships/image" Target="../media/image170.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image" Target="../media/image174.wmf"/><Relationship Id="rId7" Type="http://schemas.openxmlformats.org/officeDocument/2006/relationships/image" Target="../media/image178.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11" Type="http://schemas.openxmlformats.org/officeDocument/2006/relationships/image" Target="../media/image182.wmf"/><Relationship Id="rId5" Type="http://schemas.openxmlformats.org/officeDocument/2006/relationships/image" Target="../media/image176.wmf"/><Relationship Id="rId10" Type="http://schemas.openxmlformats.org/officeDocument/2006/relationships/image" Target="../media/image181.wmf"/><Relationship Id="rId4" Type="http://schemas.openxmlformats.org/officeDocument/2006/relationships/image" Target="../media/image175.wmf"/><Relationship Id="rId9" Type="http://schemas.openxmlformats.org/officeDocument/2006/relationships/image" Target="../media/image18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184.emf"/><Relationship Id="rId7" Type="http://schemas.openxmlformats.org/officeDocument/2006/relationships/image" Target="../media/image188.wmf"/><Relationship Id="rId2" Type="http://schemas.openxmlformats.org/officeDocument/2006/relationships/image" Target="../media/image183.emf"/><Relationship Id="rId1" Type="http://schemas.openxmlformats.org/officeDocument/2006/relationships/image" Target="../media/image93.png"/><Relationship Id="rId6" Type="http://schemas.openxmlformats.org/officeDocument/2006/relationships/image" Target="../media/image187.wmf"/><Relationship Id="rId5" Type="http://schemas.openxmlformats.org/officeDocument/2006/relationships/image" Target="../media/image186.emf"/><Relationship Id="rId4" Type="http://schemas.openxmlformats.org/officeDocument/2006/relationships/image" Target="../media/image185.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emf"/><Relationship Id="rId1" Type="http://schemas.openxmlformats.org/officeDocument/2006/relationships/image" Target="../media/image191.e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png"/><Relationship Id="rId1" Type="http://schemas.openxmlformats.org/officeDocument/2006/relationships/image" Target="../media/image197.png"/><Relationship Id="rId6" Type="http://schemas.openxmlformats.org/officeDocument/2006/relationships/image" Target="../media/image202.png"/><Relationship Id="rId5" Type="http://schemas.openxmlformats.org/officeDocument/2006/relationships/image" Target="../media/image201.wmf"/><Relationship Id="rId4" Type="http://schemas.openxmlformats.org/officeDocument/2006/relationships/image" Target="../media/image20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image" Target="../media/image93.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05.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emf"/><Relationship Id="rId4"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88086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anose="02020603050405020304" charset="0"/>
              </a:defRPr>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anose="02020603050405020304" charset="0"/>
              </a:defRPr>
            </a:lvl1pPr>
          </a:lstStyle>
          <a:p>
            <a:fld id="{C4F10BBC-C661-1446-94E5-B9BFDB638C73}" type="datetimeFigureOut">
              <a:rPr kumimoji="1" lang="zh-CN" altLang="en-US" smtClean="0"/>
              <a:t>2020/3/14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anose="02020603050405020304" charset="0"/>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imes New Roman" panose="02020603050405020304" charset="0"/>
              </a:defRPr>
            </a:lvl1pPr>
          </a:lstStyle>
          <a:p>
            <a:fld id="{35E8BC15-BCFB-AA40-ACE1-5D8AB2DFDE39}" type="slidenum">
              <a:rPr kumimoji="1" lang="zh-CN" altLang="en-US" smtClean="0"/>
              <a:t>‹#›</a:t>
            </a:fld>
            <a:endParaRPr kumimoji="1" lang="zh-CN" altLang="en-US"/>
          </a:p>
        </p:txBody>
      </p:sp>
    </p:spTree>
    <p:extLst>
      <p:ext uri="{BB962C8B-B14F-4D97-AF65-F5344CB8AC3E}">
        <p14:creationId xmlns:p14="http://schemas.microsoft.com/office/powerpoint/2010/main" val="18079108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Times New Roman" panose="02020603050405020304" charset="0"/>
        <a:ea typeface="+mn-ea"/>
        <a:cs typeface="+mn-cs"/>
      </a:defRPr>
    </a:lvl1pPr>
    <a:lvl2pPr marL="457200" algn="l" defTabSz="457200" rtl="0" eaLnBrk="1" latinLnBrk="0" hangingPunct="1">
      <a:defRPr sz="1200" kern="1200">
        <a:solidFill>
          <a:schemeClr val="tx1"/>
        </a:solidFill>
        <a:latin typeface="Times New Roman" panose="02020603050405020304" charset="0"/>
        <a:ea typeface="+mn-ea"/>
        <a:cs typeface="+mn-cs"/>
      </a:defRPr>
    </a:lvl2pPr>
    <a:lvl3pPr marL="914400" algn="l" defTabSz="457200" rtl="0" eaLnBrk="1" latinLnBrk="0" hangingPunct="1">
      <a:defRPr sz="1200" kern="1200">
        <a:solidFill>
          <a:schemeClr val="tx1"/>
        </a:solidFill>
        <a:latin typeface="Times New Roman" panose="02020603050405020304" charset="0"/>
        <a:ea typeface="+mn-ea"/>
        <a:cs typeface="+mn-cs"/>
      </a:defRPr>
    </a:lvl3pPr>
    <a:lvl4pPr marL="1371600" algn="l" defTabSz="457200" rtl="0" eaLnBrk="1" latinLnBrk="0" hangingPunct="1">
      <a:defRPr sz="1200" kern="1200">
        <a:solidFill>
          <a:schemeClr val="tx1"/>
        </a:solidFill>
        <a:latin typeface="Times New Roman" panose="02020603050405020304" charset="0"/>
        <a:ea typeface="+mn-ea"/>
        <a:cs typeface="+mn-cs"/>
      </a:defRPr>
    </a:lvl4pPr>
    <a:lvl5pPr marL="1828800" algn="l" defTabSz="457200" rtl="0" eaLnBrk="1" latinLnBrk="0" hangingPunct="1">
      <a:defRPr sz="1200" kern="1200">
        <a:solidFill>
          <a:schemeClr val="tx1"/>
        </a:solidFill>
        <a:latin typeface="Times New Roman" panose="0202060305040502030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5E8BC15-BCFB-AA40-ACE1-5D8AB2DFDE39}"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kumimoji="1" sz="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a:defRPr kumimoji="1" sz="1200">
                <a:solidFill>
                  <a:schemeClr val="tx1"/>
                </a:solidFill>
                <a:latin typeface="Times New Roman" panose="02020603050405020304" charset="0"/>
                <a:ea typeface="宋体" panose="02010600030101010101" pitchFamily="2" charset="-122"/>
              </a:defRPr>
            </a:lvl2pPr>
            <a:lvl3pPr marL="1143000" indent="-228600">
              <a:defRPr kumimoji="1" sz="1200">
                <a:solidFill>
                  <a:schemeClr val="tx1"/>
                </a:solidFill>
                <a:latin typeface="Times New Roman" panose="02020603050405020304" charset="0"/>
                <a:ea typeface="宋体" panose="02010600030101010101" pitchFamily="2" charset="-122"/>
              </a:defRPr>
            </a:lvl3pPr>
            <a:lvl4pPr marL="1600200" indent="-228600">
              <a:defRPr kumimoji="1" sz="1200">
                <a:solidFill>
                  <a:schemeClr val="tx1"/>
                </a:solidFill>
                <a:latin typeface="Times New Roman" panose="02020603050405020304" charset="0"/>
                <a:ea typeface="宋体" panose="02010600030101010101" pitchFamily="2" charset="-122"/>
              </a:defRPr>
            </a:lvl4pPr>
            <a:lvl5pPr marL="2057400" indent="-228600">
              <a:defRPr kumimoji="1" sz="12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9pPr>
          </a:lstStyle>
          <a:p>
            <a:fld id="{1AA83F8C-29C5-394E-88AE-D839C35B4698}" type="slidenum">
              <a:rPr lang="en-US" altLang="zh-CN"/>
              <a:t>23</a:t>
            </a:fld>
            <a:endParaRPr lang="en-US" altLang="zh-CN"/>
          </a:p>
        </p:txBody>
      </p:sp>
      <p:sp>
        <p:nvSpPr>
          <p:cNvPr id="91139" name="Rectangle 2"/>
          <p:cNvSpPr>
            <a:spLocks noGrp="1" noRot="1" noChangeAspect="1" noChangeArrowheads="1" noTextEdit="1"/>
          </p:cNvSpPr>
          <p:nvPr>
            <p:ph type="sldImg"/>
          </p:nvPr>
        </p:nvSpPr>
        <p:spPr>
          <a:solidFill>
            <a:srgbClr val="FFFFFF"/>
          </a:solidFill>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atin typeface="Times New Roman" panose="0202060305040502030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a:defRPr kumimoji="1" sz="1200">
                <a:solidFill>
                  <a:schemeClr val="tx1"/>
                </a:solidFill>
                <a:latin typeface="Times New Roman" panose="02020603050405020304" charset="0"/>
                <a:ea typeface="宋体" panose="02010600030101010101" pitchFamily="2" charset="-122"/>
              </a:defRPr>
            </a:lvl2pPr>
            <a:lvl3pPr marL="1143000" indent="-228600">
              <a:defRPr kumimoji="1" sz="1200">
                <a:solidFill>
                  <a:schemeClr val="tx1"/>
                </a:solidFill>
                <a:latin typeface="Times New Roman" panose="02020603050405020304" charset="0"/>
                <a:ea typeface="宋体" panose="02010600030101010101" pitchFamily="2" charset="-122"/>
              </a:defRPr>
            </a:lvl3pPr>
            <a:lvl4pPr marL="1600200" indent="-228600">
              <a:defRPr kumimoji="1" sz="1200">
                <a:solidFill>
                  <a:schemeClr val="tx1"/>
                </a:solidFill>
                <a:latin typeface="Times New Roman" panose="02020603050405020304" charset="0"/>
                <a:ea typeface="宋体" panose="02010600030101010101" pitchFamily="2" charset="-122"/>
              </a:defRPr>
            </a:lvl4pPr>
            <a:lvl5pPr marL="2057400" indent="-228600">
              <a:defRPr kumimoji="1" sz="1200">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charset="0"/>
                <a:ea typeface="宋体" panose="02010600030101010101" pitchFamily="2" charset="-122"/>
              </a:defRPr>
            </a:lvl9pPr>
          </a:lstStyle>
          <a:p>
            <a:fld id="{669DD881-1007-CC44-9FE3-406E50FFD17D}" type="slidenum">
              <a:rPr lang="en-US" altLang="zh-CN"/>
              <a:t>50</a:t>
            </a:fld>
            <a:endParaRPr lang="en-US" altLang="zh-CN"/>
          </a:p>
        </p:txBody>
      </p:sp>
      <p:sp>
        <p:nvSpPr>
          <p:cNvPr id="92163" name="Rectangle 2"/>
          <p:cNvSpPr>
            <a:spLocks noGrp="1" noRot="1" noChangeAspect="1" noChangeArrowheads="1" noTextEdit="1"/>
          </p:cNvSpPr>
          <p:nvPr>
            <p:ph type="sldImg"/>
          </p:nvPr>
        </p:nvSpPr>
        <p:spPr>
          <a:solidFill>
            <a:srgbClr val="FFFFFF"/>
          </a:solidFill>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atin typeface="Times New Roman" panose="0202060305040502030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A0C494EF-4BEE-495E-A76A-AE513E3B6924}" type="slidenum">
              <a:rPr lang="en-US" altLang="zh-CN" smtClean="0"/>
              <a:pPr eaLnBrk="1" hangingPunct="1">
                <a:spcBef>
                  <a:spcPct val="0"/>
                </a:spcBef>
              </a:pPr>
              <a:t>56</a:t>
            </a:fld>
            <a:endParaRPr lang="en-US" altLang="zh-CN" smtClean="0"/>
          </a:p>
        </p:txBody>
      </p:sp>
      <p:sp>
        <p:nvSpPr>
          <p:cNvPr id="6147" name="Rectangle 2"/>
          <p:cNvSpPr>
            <a:spLocks noGrp="1" noRot="1" noChangeAspect="1" noChangeArrowheads="1" noTextEdit="1"/>
          </p:cNvSpPr>
          <p:nvPr>
            <p:ph type="sldImg"/>
          </p:nvPr>
        </p:nvSpPr>
        <p:spPr>
          <a:solidFill>
            <a:srgbClr val="FFFFFF"/>
          </a:solidFill>
          <a:ln/>
        </p:spPr>
      </p:sp>
      <p:sp>
        <p:nvSpPr>
          <p:cNvPr id="61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itchFamily="18" charset="0"/>
                <a:ea typeface="宋体" charset="-122"/>
              </a:defRPr>
            </a:lvl1pPr>
            <a:lvl2pPr marL="742950" indent="-285750" eaLnBrk="0" hangingPunct="0">
              <a:spcBef>
                <a:spcPct val="30000"/>
              </a:spcBef>
              <a:defRPr kumimoji="1" sz="1200">
                <a:solidFill>
                  <a:schemeClr val="tx1"/>
                </a:solidFill>
                <a:latin typeface="Times New Roman" pitchFamily="18" charset="0"/>
                <a:ea typeface="宋体" charset="-122"/>
              </a:defRPr>
            </a:lvl2pPr>
            <a:lvl3pPr marL="1143000" indent="-228600" eaLnBrk="0" hangingPunct="0">
              <a:spcBef>
                <a:spcPct val="30000"/>
              </a:spcBef>
              <a:defRPr kumimoji="1" sz="1200">
                <a:solidFill>
                  <a:schemeClr val="tx1"/>
                </a:solidFill>
                <a:latin typeface="Times New Roman" pitchFamily="18" charset="0"/>
                <a:ea typeface="宋体" charset="-122"/>
              </a:defRPr>
            </a:lvl3pPr>
            <a:lvl4pPr marL="1600200" indent="-228600" eaLnBrk="0" hangingPunct="0">
              <a:spcBef>
                <a:spcPct val="30000"/>
              </a:spcBef>
              <a:defRPr kumimoji="1" sz="1200">
                <a:solidFill>
                  <a:schemeClr val="tx1"/>
                </a:solidFill>
                <a:latin typeface="Times New Roman" pitchFamily="18" charset="0"/>
                <a:ea typeface="宋体" charset="-122"/>
              </a:defRPr>
            </a:lvl4pPr>
            <a:lvl5pPr marL="2057400" indent="-228600" eaLnBrk="0" hangingPunct="0">
              <a:spcBef>
                <a:spcPct val="30000"/>
              </a:spcBef>
              <a:defRPr kumimoji="1" sz="1200">
                <a:solidFill>
                  <a:schemeClr val="tx1"/>
                </a:solidFill>
                <a:latin typeface="Times New Roman" pitchFamily="18" charset="0"/>
                <a:ea typeface="宋体"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charset="-122"/>
              </a:defRPr>
            </a:lvl9pPr>
          </a:lstStyle>
          <a:p>
            <a:pPr eaLnBrk="1" hangingPunct="1">
              <a:spcBef>
                <a:spcPct val="0"/>
              </a:spcBef>
            </a:pPr>
            <a:fld id="{A5761B4A-0E09-464A-8352-0B7B0848907C}" type="slidenum">
              <a:rPr lang="en-US" altLang="zh-CN" smtClean="0"/>
              <a:pPr eaLnBrk="1" hangingPunct="1">
                <a:spcBef>
                  <a:spcPct val="0"/>
                </a:spcBef>
              </a:pPr>
              <a:t>92</a:t>
            </a:fld>
            <a:endParaRPr lang="en-US" altLang="zh-CN" smtClean="0"/>
          </a:p>
        </p:txBody>
      </p:sp>
      <p:sp>
        <p:nvSpPr>
          <p:cNvPr id="20483" name="Rectangle 2"/>
          <p:cNvSpPr>
            <a:spLocks noGrp="1" noRot="1" noChangeAspect="1" noChangeArrowheads="1" noTextEdit="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t>3/14/2020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t>3/14/2020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3/14/2020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3/14/2020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3/14/2020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t>‹#›</a:t>
            </a:fld>
            <a:endParaRPr kumimoji="0" lang="en-US" dirty="0">
              <a:solidFill>
                <a:schemeClr val="accent3">
                  <a:shade val="75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charset="0"/>
              </a:defRPr>
            </a:lvl1pPr>
          </a:lstStyle>
          <a:p>
            <a:fld id="{68C2560D-EC28-3B41-86E8-18F1CE0113B4}" type="datetimeFigureOut">
              <a:rPr lang="en-US" smtClean="0"/>
              <a:t>3/14/2020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charset="0"/>
              </a:defRPr>
            </a:lvl1pPr>
          </a:lstStyle>
          <a:p>
            <a:fld id="{2066355A-084C-D24E-9AD2-7E4FC41EA6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Times New Roman" panose="02020603050405020304" charset="0"/>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Times New Roman" panose="02020603050405020304" charset="0"/>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Times New Roman" panose="02020603050405020304" charset="0"/>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Times New Roman" panose="02020603050405020304" charset="0"/>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Times New Roman" panose="02020603050405020304" charset="0"/>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Times New Roman" panose="02020603050405020304" charset="0"/>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emf"/><Relationship Id="rId2" Type="http://schemas.openxmlformats.org/officeDocument/2006/relationships/slideLayout" Target="../slideLayouts/slideLayout7.xml"/><Relationship Id="rId16" Type="http://schemas.openxmlformats.org/officeDocument/2006/relationships/image" Target="../media/image8.emf"/><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25.bin"/><Relationship Id="rId18" Type="http://schemas.openxmlformats.org/officeDocument/2006/relationships/image" Target="../media/image29.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6.emf"/><Relationship Id="rId17" Type="http://schemas.openxmlformats.org/officeDocument/2006/relationships/oleObject" Target="../embeddings/oleObject27.bin"/><Relationship Id="rId2" Type="http://schemas.openxmlformats.org/officeDocument/2006/relationships/slideLayout" Target="../slideLayouts/slideLayout6.xml"/><Relationship Id="rId16" Type="http://schemas.openxmlformats.org/officeDocument/2006/relationships/image" Target="../media/image28.emf"/><Relationship Id="rId1" Type="http://schemas.openxmlformats.org/officeDocument/2006/relationships/vmlDrawing" Target="../drawings/vmlDrawing8.vml"/><Relationship Id="rId6" Type="http://schemas.openxmlformats.org/officeDocument/2006/relationships/image" Target="../media/image23.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23.bin"/><Relationship Id="rId14" Type="http://schemas.openxmlformats.org/officeDocument/2006/relationships/image" Target="../media/image27.emf"/></Relationships>
</file>

<file path=ppt/slides/_rels/slide3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29.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31.bin"/></Relationships>
</file>

<file path=ppt/slides/_rels/slide33.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35.emf"/><Relationship Id="rId5" Type="http://schemas.openxmlformats.org/officeDocument/2006/relationships/oleObject" Target="../embeddings/oleObject33.bin"/><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8.emf"/><Relationship Id="rId5" Type="http://schemas.openxmlformats.org/officeDocument/2006/relationships/oleObject" Target="../embeddings/oleObject36.bin"/><Relationship Id="rId10" Type="http://schemas.openxmlformats.org/officeDocument/2006/relationships/image" Target="../media/image40.emf"/><Relationship Id="rId4" Type="http://schemas.openxmlformats.org/officeDocument/2006/relationships/image" Target="../media/image37.emf"/><Relationship Id="rId9" Type="http://schemas.openxmlformats.org/officeDocument/2006/relationships/oleObject" Target="../embeddings/oleObject3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43.emf"/><Relationship Id="rId5" Type="http://schemas.openxmlformats.org/officeDocument/2006/relationships/oleObject" Target="../embeddings/oleObject41.bin"/><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7.emf"/><Relationship Id="rId5" Type="http://schemas.openxmlformats.org/officeDocument/2006/relationships/oleObject" Target="../embeddings/oleObject45.bin"/><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0.emf"/><Relationship Id="rId5" Type="http://schemas.openxmlformats.org/officeDocument/2006/relationships/oleObject" Target="../embeddings/oleObject48.bin"/><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52.emf"/><Relationship Id="rId11" Type="http://schemas.openxmlformats.org/officeDocument/2006/relationships/hyperlink" Target="ppt/slides/ppt/slides/yfq7.exe" TargetMode="External"/><Relationship Id="rId5" Type="http://schemas.openxmlformats.org/officeDocument/2006/relationships/oleObject" Target="../embeddings/oleObject50.bin"/><Relationship Id="rId10" Type="http://schemas.openxmlformats.org/officeDocument/2006/relationships/image" Target="../media/image54.emf"/><Relationship Id="rId4" Type="http://schemas.openxmlformats.org/officeDocument/2006/relationships/image" Target="../media/image51.emf"/><Relationship Id="rId9" Type="http://schemas.openxmlformats.org/officeDocument/2006/relationships/oleObject" Target="../embeddings/oleObject52.bin"/></Relationships>
</file>

<file path=ppt/slides/_rels/slide4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56.emf"/><Relationship Id="rId5" Type="http://schemas.openxmlformats.org/officeDocument/2006/relationships/oleObject" Target="../embeddings/oleObject54.bin"/><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58.wmf"/></Relationships>
</file>

<file path=ppt/slides/_rels/slide45.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60.emf"/><Relationship Id="rId5" Type="http://schemas.openxmlformats.org/officeDocument/2006/relationships/oleObject" Target="../embeddings/oleObject58.bin"/><Relationship Id="rId4" Type="http://schemas.openxmlformats.org/officeDocument/2006/relationships/image" Target="../media/image59.emf"/></Relationships>
</file>

<file path=ppt/slides/_rels/slide46.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hyperlink" Target="ppt/slides/ppt/slides/yfq8.exe" TargetMode="External"/><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66.emf"/><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63.e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6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ppt/slides/ppt/slides/yfq9.exe" TargetMode="External"/><Relationship Id="rId3" Type="http://schemas.openxmlformats.org/officeDocument/2006/relationships/oleObject" Target="../embeddings/oleObject65.bin"/><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68.emf"/><Relationship Id="rId5" Type="http://schemas.openxmlformats.org/officeDocument/2006/relationships/oleObject" Target="../embeddings/oleObject66.bin"/><Relationship Id="rId4" Type="http://schemas.openxmlformats.org/officeDocument/2006/relationships/image" Target="../media/image67.emf"/><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4.emf"/><Relationship Id="rId3" Type="http://schemas.openxmlformats.org/officeDocument/2006/relationships/notesSlide" Target="../notesSlides/notesSlide3.xml"/><Relationship Id="rId7" Type="http://schemas.openxmlformats.org/officeDocument/2006/relationships/image" Target="../media/image71.emf"/><Relationship Id="rId12" Type="http://schemas.openxmlformats.org/officeDocument/2006/relationships/oleObject" Target="../embeddings/oleObject71.bin"/><Relationship Id="rId2" Type="http://schemas.openxmlformats.org/officeDocument/2006/relationships/slideLayout" Target="../slideLayouts/slideLayout1.xml"/><Relationship Id="rId16" Type="http://schemas.openxmlformats.org/officeDocument/2006/relationships/hyperlink" Target="ppt/slides/ppt/slides/yfq9.exe" TargetMode="External"/><Relationship Id="rId1" Type="http://schemas.openxmlformats.org/officeDocument/2006/relationships/vmlDrawing" Target="../drawings/vmlDrawing22.vml"/><Relationship Id="rId6" Type="http://schemas.openxmlformats.org/officeDocument/2006/relationships/oleObject" Target="../embeddings/oleObject68.bin"/><Relationship Id="rId11" Type="http://schemas.openxmlformats.org/officeDocument/2006/relationships/image" Target="../media/image73.emf"/><Relationship Id="rId5" Type="http://schemas.openxmlformats.org/officeDocument/2006/relationships/image" Target="../media/image70.emf"/><Relationship Id="rId15" Type="http://schemas.openxmlformats.org/officeDocument/2006/relationships/image" Target="../media/image75.e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2.emf"/><Relationship Id="rId14" Type="http://schemas.openxmlformats.org/officeDocument/2006/relationships/oleObject" Target="../embeddings/oleObject72.bin"/></Relationships>
</file>

<file path=ppt/slides/_rels/slide5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77.emf"/><Relationship Id="rId5" Type="http://schemas.openxmlformats.org/officeDocument/2006/relationships/oleObject" Target="../embeddings/oleObject74.bin"/><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oleObject" Target="../embeddings/oleObject81.bin"/><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83.wmf"/><Relationship Id="rId17" Type="http://schemas.openxmlformats.org/officeDocument/2006/relationships/image" Target="../media/image85.wmf"/><Relationship Id="rId2" Type="http://schemas.openxmlformats.org/officeDocument/2006/relationships/slideLayout" Target="../slideLayouts/slideLayout1.xml"/><Relationship Id="rId16" Type="http://schemas.openxmlformats.org/officeDocument/2006/relationships/oleObject" Target="../embeddings/oleObject82.bin"/><Relationship Id="rId1" Type="http://schemas.openxmlformats.org/officeDocument/2006/relationships/vmlDrawing" Target="../drawings/vmlDrawing24.vml"/><Relationship Id="rId6" Type="http://schemas.openxmlformats.org/officeDocument/2006/relationships/image" Target="../media/image80.e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hyperlink" Target="ppt/slides/ppt/slides/yfq10.exe" TargetMode="External"/><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oleObject" Target="../embeddings/oleObject79.bin"/><Relationship Id="rId14" Type="http://schemas.openxmlformats.org/officeDocument/2006/relationships/image" Target="../media/image84.emf"/></Relationships>
</file>

<file path=ppt/slides/_rels/slide5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90.e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87.e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89.emf"/><Relationship Id="rId4" Type="http://schemas.openxmlformats.org/officeDocument/2006/relationships/image" Target="../media/image86.emf"/><Relationship Id="rId9" Type="http://schemas.openxmlformats.org/officeDocument/2006/relationships/oleObject" Target="../embeddings/oleObject86.bin"/></Relationships>
</file>

<file path=ppt/slides/_rels/slide54.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96.emf"/><Relationship Id="rId17" Type="http://schemas.openxmlformats.org/officeDocument/2006/relationships/hyperlink" Target="yfq2.exe" TargetMode="External"/><Relationship Id="rId2" Type="http://schemas.openxmlformats.org/officeDocument/2006/relationships/slideLayout" Target="../slideLayouts/slideLayout1.xml"/><Relationship Id="rId16" Type="http://schemas.openxmlformats.org/officeDocument/2006/relationships/image" Target="../media/image98.emf"/><Relationship Id="rId1" Type="http://schemas.openxmlformats.org/officeDocument/2006/relationships/vmlDrawing" Target="../drawings/vmlDrawing26.vml"/><Relationship Id="rId6" Type="http://schemas.openxmlformats.org/officeDocument/2006/relationships/image" Target="../media/image92.e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95.emf"/><Relationship Id="rId4" Type="http://schemas.openxmlformats.org/officeDocument/2006/relationships/image" Target="../media/image91.emf"/><Relationship Id="rId9" Type="http://schemas.openxmlformats.org/officeDocument/2006/relationships/oleObject" Target="../embeddings/oleObject91.bin"/><Relationship Id="rId14" Type="http://schemas.openxmlformats.org/officeDocument/2006/relationships/image" Target="../media/image97.emf"/></Relationships>
</file>

<file path=ppt/slides/_rels/slide55.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oleObject" Target="../embeddings/oleObject95.bin"/><Relationship Id="rId7"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00.emf"/><Relationship Id="rId5" Type="http://schemas.openxmlformats.org/officeDocument/2006/relationships/oleObject" Target="../embeddings/oleObject96.bin"/><Relationship Id="rId4" Type="http://schemas.openxmlformats.org/officeDocument/2006/relationships/image" Target="../media/image99.emf"/></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image" Target="../media/image103.emf"/><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99.bin"/><Relationship Id="rId5" Type="http://schemas.openxmlformats.org/officeDocument/2006/relationships/image" Target="../media/image102.emf"/><Relationship Id="rId4" Type="http://schemas.openxmlformats.org/officeDocument/2006/relationships/oleObject" Target="../embeddings/oleObject98.bin"/><Relationship Id="rId9" Type="http://schemas.openxmlformats.org/officeDocument/2006/relationships/hyperlink" Target="yfq1.exe"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105.emf"/><Relationship Id="rId5" Type="http://schemas.openxmlformats.org/officeDocument/2006/relationships/oleObject" Target="../embeddings/oleObject101.bin"/><Relationship Id="rId10" Type="http://schemas.openxmlformats.org/officeDocument/2006/relationships/image" Target="../media/image107.emf"/><Relationship Id="rId4" Type="http://schemas.openxmlformats.org/officeDocument/2006/relationships/image" Target="../media/image104.emf"/><Relationship Id="rId9" Type="http://schemas.openxmlformats.org/officeDocument/2006/relationships/oleObject" Target="../embeddings/oleObject103.bin"/></Relationships>
</file>

<file path=ppt/slides/_rels/slide59.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oleObject" Target="../embeddings/oleObject109.bin"/><Relationship Id="rId18" Type="http://schemas.openxmlformats.org/officeDocument/2006/relationships/image" Target="../media/image115.emf"/><Relationship Id="rId3" Type="http://schemas.openxmlformats.org/officeDocument/2006/relationships/oleObject" Target="../embeddings/oleObject104.bin"/><Relationship Id="rId21" Type="http://schemas.openxmlformats.org/officeDocument/2006/relationships/oleObject" Target="../embeddings/oleObject113.bin"/><Relationship Id="rId7" Type="http://schemas.openxmlformats.org/officeDocument/2006/relationships/oleObject" Target="../embeddings/oleObject106.bin"/><Relationship Id="rId12" Type="http://schemas.openxmlformats.org/officeDocument/2006/relationships/image" Target="../media/image112.emf"/><Relationship Id="rId17" Type="http://schemas.openxmlformats.org/officeDocument/2006/relationships/oleObject" Target="../embeddings/oleObject111.bin"/><Relationship Id="rId2" Type="http://schemas.openxmlformats.org/officeDocument/2006/relationships/slideLayout" Target="../slideLayouts/slideLayout6.xml"/><Relationship Id="rId16" Type="http://schemas.openxmlformats.org/officeDocument/2006/relationships/image" Target="../media/image114.emf"/><Relationship Id="rId20" Type="http://schemas.openxmlformats.org/officeDocument/2006/relationships/image" Target="../media/image116.emf"/><Relationship Id="rId1" Type="http://schemas.openxmlformats.org/officeDocument/2006/relationships/vmlDrawing" Target="../drawings/vmlDrawing30.vml"/><Relationship Id="rId6" Type="http://schemas.openxmlformats.org/officeDocument/2006/relationships/image" Target="../media/image109.emf"/><Relationship Id="rId11" Type="http://schemas.openxmlformats.org/officeDocument/2006/relationships/oleObject" Target="../embeddings/oleObject108.bin"/><Relationship Id="rId5" Type="http://schemas.openxmlformats.org/officeDocument/2006/relationships/oleObject" Target="../embeddings/oleObject105.bin"/><Relationship Id="rId15" Type="http://schemas.openxmlformats.org/officeDocument/2006/relationships/oleObject" Target="../embeddings/oleObject110.bin"/><Relationship Id="rId10" Type="http://schemas.openxmlformats.org/officeDocument/2006/relationships/image" Target="../media/image111.emf"/><Relationship Id="rId19" Type="http://schemas.openxmlformats.org/officeDocument/2006/relationships/oleObject" Target="../embeddings/oleObject112.bin"/><Relationship Id="rId4" Type="http://schemas.openxmlformats.org/officeDocument/2006/relationships/image" Target="../media/image108.emf"/><Relationship Id="rId9" Type="http://schemas.openxmlformats.org/officeDocument/2006/relationships/oleObject" Target="../embeddings/oleObject107.bin"/><Relationship Id="rId14" Type="http://schemas.openxmlformats.org/officeDocument/2006/relationships/image" Target="../media/image113.emf"/><Relationship Id="rId22" Type="http://schemas.openxmlformats.org/officeDocument/2006/relationships/image" Target="../media/image1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6.xml"/><Relationship Id="rId1" Type="http://schemas.openxmlformats.org/officeDocument/2006/relationships/vmlDrawing" Target="../drawings/vmlDrawing31.vml"/><Relationship Id="rId4" Type="http://schemas.openxmlformats.org/officeDocument/2006/relationships/image" Target="../media/image11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xml"/><Relationship Id="rId1" Type="http://schemas.openxmlformats.org/officeDocument/2006/relationships/vmlDrawing" Target="../drawings/vmlDrawing33.vml"/><Relationship Id="rId6" Type="http://schemas.openxmlformats.org/officeDocument/2006/relationships/image" Target="../media/image121.emf"/><Relationship Id="rId5" Type="http://schemas.openxmlformats.org/officeDocument/2006/relationships/oleObject" Target="../embeddings/oleObject117.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119.bin"/></Relationships>
</file>

<file path=ppt/slides/_rels/slide63.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oleObject" Target="../embeddings/oleObject125.bin"/><Relationship Id="rId18" Type="http://schemas.openxmlformats.org/officeDocument/2006/relationships/image" Target="../media/image108.emf"/><Relationship Id="rId3" Type="http://schemas.openxmlformats.org/officeDocument/2006/relationships/oleObject" Target="../embeddings/oleObject120.bin"/><Relationship Id="rId21" Type="http://schemas.openxmlformats.org/officeDocument/2006/relationships/oleObject" Target="../embeddings/oleObject129.bin"/><Relationship Id="rId7" Type="http://schemas.openxmlformats.org/officeDocument/2006/relationships/oleObject" Target="../embeddings/oleObject122.bin"/><Relationship Id="rId12" Type="http://schemas.openxmlformats.org/officeDocument/2006/relationships/image" Target="../media/image128.emf"/><Relationship Id="rId17" Type="http://schemas.openxmlformats.org/officeDocument/2006/relationships/oleObject" Target="../embeddings/oleObject127.bin"/><Relationship Id="rId2" Type="http://schemas.openxmlformats.org/officeDocument/2006/relationships/slideLayout" Target="../slideLayouts/slideLayout6.xml"/><Relationship Id="rId16" Type="http://schemas.openxmlformats.org/officeDocument/2006/relationships/image" Target="../media/image130.emf"/><Relationship Id="rId20" Type="http://schemas.openxmlformats.org/officeDocument/2006/relationships/image" Target="../media/image109.emf"/><Relationship Id="rId1" Type="http://schemas.openxmlformats.org/officeDocument/2006/relationships/vmlDrawing" Target="../drawings/vmlDrawing34.vml"/><Relationship Id="rId6" Type="http://schemas.openxmlformats.org/officeDocument/2006/relationships/image" Target="../media/image125.emf"/><Relationship Id="rId11" Type="http://schemas.openxmlformats.org/officeDocument/2006/relationships/oleObject" Target="../embeddings/oleObject124.bin"/><Relationship Id="rId5" Type="http://schemas.openxmlformats.org/officeDocument/2006/relationships/oleObject" Target="../embeddings/oleObject121.bin"/><Relationship Id="rId15" Type="http://schemas.openxmlformats.org/officeDocument/2006/relationships/oleObject" Target="../embeddings/oleObject126.bin"/><Relationship Id="rId10" Type="http://schemas.openxmlformats.org/officeDocument/2006/relationships/image" Target="../media/image127.emf"/><Relationship Id="rId19" Type="http://schemas.openxmlformats.org/officeDocument/2006/relationships/oleObject" Target="../embeddings/oleObject128.bin"/><Relationship Id="rId4" Type="http://schemas.openxmlformats.org/officeDocument/2006/relationships/image" Target="../media/image124.emf"/><Relationship Id="rId9" Type="http://schemas.openxmlformats.org/officeDocument/2006/relationships/oleObject" Target="../embeddings/oleObject123.bin"/><Relationship Id="rId14" Type="http://schemas.openxmlformats.org/officeDocument/2006/relationships/image" Target="../media/image129.emf"/><Relationship Id="rId22" Type="http://schemas.openxmlformats.org/officeDocument/2006/relationships/image" Target="../media/image11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ppt/slides/ppt/slides/yfq3.exe"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1.xml"/><Relationship Id="rId1" Type="http://schemas.openxmlformats.org/officeDocument/2006/relationships/vmlDrawing" Target="../drawings/vmlDrawing35.vml"/><Relationship Id="rId4" Type="http://schemas.openxmlformats.org/officeDocument/2006/relationships/image" Target="../media/image131.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oleObject" Target="../embeddings/oleObject131.bin"/><Relationship Id="rId7" Type="http://schemas.openxmlformats.org/officeDocument/2006/relationships/image" Target="../media/image133.emf"/><Relationship Id="rId12" Type="http://schemas.openxmlformats.org/officeDocument/2006/relationships/image" Target="../media/image137.png"/><Relationship Id="rId2" Type="http://schemas.openxmlformats.org/officeDocument/2006/relationships/slideLayout" Target="../slideLayouts/slideLayout1.xml"/><Relationship Id="rId1" Type="http://schemas.openxmlformats.org/officeDocument/2006/relationships/vmlDrawing" Target="../drawings/vmlDrawing36.vml"/><Relationship Id="rId6" Type="http://schemas.openxmlformats.org/officeDocument/2006/relationships/oleObject" Target="../embeddings/oleObject133.bin"/><Relationship Id="rId11" Type="http://schemas.openxmlformats.org/officeDocument/2006/relationships/image" Target="../media/image136.png"/><Relationship Id="rId5" Type="http://schemas.openxmlformats.org/officeDocument/2006/relationships/oleObject" Target="../embeddings/oleObject132.bin"/><Relationship Id="rId10" Type="http://schemas.openxmlformats.org/officeDocument/2006/relationships/image" Target="../media/image135.png"/><Relationship Id="rId4" Type="http://schemas.openxmlformats.org/officeDocument/2006/relationships/image" Target="../media/image132.wmf"/><Relationship Id="rId9" Type="http://schemas.openxmlformats.org/officeDocument/2006/relationships/image" Target="../media/image134.emf"/></Relationships>
</file>

<file path=ppt/slides/_rels/slide71.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39.emf"/><Relationship Id="rId5" Type="http://schemas.openxmlformats.org/officeDocument/2006/relationships/oleObject" Target="../embeddings/oleObject136.bin"/><Relationship Id="rId10" Type="http://schemas.openxmlformats.org/officeDocument/2006/relationships/image" Target="../media/image141.emf"/><Relationship Id="rId4" Type="http://schemas.openxmlformats.org/officeDocument/2006/relationships/image" Target="../media/image138.emf"/><Relationship Id="rId9" Type="http://schemas.openxmlformats.org/officeDocument/2006/relationships/oleObject" Target="../embeddings/oleObject138.bin"/></Relationships>
</file>

<file path=ppt/slides/_rels/slide72.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43.emf"/><Relationship Id="rId5" Type="http://schemas.openxmlformats.org/officeDocument/2006/relationships/oleObject" Target="../embeddings/oleObject140.bin"/><Relationship Id="rId10" Type="http://schemas.openxmlformats.org/officeDocument/2006/relationships/image" Target="../media/image145.emf"/><Relationship Id="rId4" Type="http://schemas.openxmlformats.org/officeDocument/2006/relationships/image" Target="../media/image142.emf"/><Relationship Id="rId9" Type="http://schemas.openxmlformats.org/officeDocument/2006/relationships/oleObject" Target="../embeddings/oleObject142.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46.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48.emf"/><Relationship Id="rId5" Type="http://schemas.openxmlformats.org/officeDocument/2006/relationships/oleObject" Target="../embeddings/oleObject145.bin"/><Relationship Id="rId4" Type="http://schemas.openxmlformats.org/officeDocument/2006/relationships/image" Target="../media/image14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4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6.xml"/><Relationship Id="rId1" Type="http://schemas.openxmlformats.org/officeDocument/2006/relationships/vmlDrawing" Target="../drawings/vmlDrawing42.vml"/><Relationship Id="rId6" Type="http://schemas.openxmlformats.org/officeDocument/2006/relationships/image" Target="../media/image151.emf"/><Relationship Id="rId5" Type="http://schemas.openxmlformats.org/officeDocument/2006/relationships/oleObject" Target="../embeddings/oleObject148.bin"/><Relationship Id="rId10" Type="http://schemas.openxmlformats.org/officeDocument/2006/relationships/image" Target="../media/image153.emf"/><Relationship Id="rId4" Type="http://schemas.openxmlformats.org/officeDocument/2006/relationships/image" Target="../media/image150.emf"/><Relationship Id="rId9" Type="http://schemas.openxmlformats.org/officeDocument/2006/relationships/oleObject" Target="../embeddings/oleObject150.bin"/></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vmlDrawing" Target="../drawings/vmlDrawing43.vml"/><Relationship Id="rId5" Type="http://schemas.openxmlformats.org/officeDocument/2006/relationships/image" Target="../media/image154.wmf"/><Relationship Id="rId4" Type="http://schemas.openxmlformats.org/officeDocument/2006/relationships/oleObject" Target="../embeddings/oleObject15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hyperlink" Target="ppt/slides/ppt/slides/yfq4.exe" TargetMode="External"/><Relationship Id="rId3" Type="http://schemas.openxmlformats.org/officeDocument/2006/relationships/audio" Target="../media/audio2.wav"/><Relationship Id="rId7" Type="http://schemas.openxmlformats.org/officeDocument/2006/relationships/image" Target="../media/image156.emf"/><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oleObject" Target="../embeddings/oleObject153.bin"/><Relationship Id="rId5" Type="http://schemas.openxmlformats.org/officeDocument/2006/relationships/image" Target="../media/image155.emf"/><Relationship Id="rId4" Type="http://schemas.openxmlformats.org/officeDocument/2006/relationships/oleObject" Target="../embeddings/oleObject152.bin"/></Relationships>
</file>

<file path=ppt/slides/_rels/slide82.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audio" Target="../media/audio3.wav"/><Relationship Id="rId7" Type="http://schemas.openxmlformats.org/officeDocument/2006/relationships/oleObject" Target="../embeddings/oleObject155.bin"/><Relationship Id="rId12" Type="http://schemas.openxmlformats.org/officeDocument/2006/relationships/image" Target="../media/image160.e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image" Target="../media/image157.png"/><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159.emf"/><Relationship Id="rId4" Type="http://schemas.openxmlformats.org/officeDocument/2006/relationships/audio" Target="../media/audio4.wav"/><Relationship Id="rId9" Type="http://schemas.openxmlformats.org/officeDocument/2006/relationships/oleObject" Target="../embeddings/oleObject156.bin"/></Relationships>
</file>

<file path=ppt/slides/_rels/slide83.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oleObject" Target="../embeddings/oleObject158.bin"/><Relationship Id="rId7" Type="http://schemas.openxmlformats.org/officeDocument/2006/relationships/oleObject" Target="../embeddings/oleObject160.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62.emf"/><Relationship Id="rId5" Type="http://schemas.openxmlformats.org/officeDocument/2006/relationships/oleObject" Target="../embeddings/oleObject159.bin"/><Relationship Id="rId10" Type="http://schemas.openxmlformats.org/officeDocument/2006/relationships/image" Target="../media/image164.emf"/><Relationship Id="rId4" Type="http://schemas.openxmlformats.org/officeDocument/2006/relationships/image" Target="../media/image161.emf"/><Relationship Id="rId9" Type="http://schemas.openxmlformats.org/officeDocument/2006/relationships/oleObject" Target="../embeddings/oleObject161.bin"/></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62.bin"/><Relationship Id="rId7" Type="http://schemas.openxmlformats.org/officeDocument/2006/relationships/hyperlink" Target="ppt/slides/ppt/slides/yfq5.exe" TargetMode="External"/><Relationship Id="rId2" Type="http://schemas.openxmlformats.org/officeDocument/2006/relationships/slideLayout" Target="../slideLayouts/slideLayout1.xml"/><Relationship Id="rId1" Type="http://schemas.openxmlformats.org/officeDocument/2006/relationships/vmlDrawing" Target="../drawings/vmlDrawing47.vml"/><Relationship Id="rId6" Type="http://schemas.openxmlformats.org/officeDocument/2006/relationships/image" Target="../media/image166.emf"/><Relationship Id="rId5" Type="http://schemas.openxmlformats.org/officeDocument/2006/relationships/oleObject" Target="../embeddings/oleObject163.bin"/><Relationship Id="rId4" Type="http://schemas.openxmlformats.org/officeDocument/2006/relationships/image" Target="../media/image165.e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171.png"/><Relationship Id="rId3" Type="http://schemas.openxmlformats.org/officeDocument/2006/relationships/audio" Target="../media/audio4.wav"/><Relationship Id="rId7" Type="http://schemas.openxmlformats.org/officeDocument/2006/relationships/image" Target="../media/image168.emf"/><Relationship Id="rId12" Type="http://schemas.openxmlformats.org/officeDocument/2006/relationships/hyperlink" Target="ppt/slides/ppt/slides/yfq5.exe" TargetMode="External"/><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oleObject" Target="../embeddings/oleObject165.bin"/><Relationship Id="rId11" Type="http://schemas.openxmlformats.org/officeDocument/2006/relationships/image" Target="../media/image170.emf"/><Relationship Id="rId5" Type="http://schemas.openxmlformats.org/officeDocument/2006/relationships/image" Target="../media/image167.e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169.emf"/></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76.wmf"/><Relationship Id="rId18" Type="http://schemas.openxmlformats.org/officeDocument/2006/relationships/oleObject" Target="../embeddings/oleObject175.bin"/><Relationship Id="rId26" Type="http://schemas.openxmlformats.org/officeDocument/2006/relationships/image" Target="../media/image181.wmf"/><Relationship Id="rId3" Type="http://schemas.openxmlformats.org/officeDocument/2006/relationships/audio" Target="../media/audio5.wav"/><Relationship Id="rId21" Type="http://schemas.openxmlformats.org/officeDocument/2006/relationships/oleObject" Target="../embeddings/oleObject178.bin"/><Relationship Id="rId7" Type="http://schemas.openxmlformats.org/officeDocument/2006/relationships/image" Target="../media/image173.wmf"/><Relationship Id="rId12" Type="http://schemas.openxmlformats.org/officeDocument/2006/relationships/oleObject" Target="../embeddings/oleObject172.bin"/><Relationship Id="rId17" Type="http://schemas.openxmlformats.org/officeDocument/2006/relationships/image" Target="../media/image178.wmf"/><Relationship Id="rId25" Type="http://schemas.openxmlformats.org/officeDocument/2006/relationships/oleObject" Target="../embeddings/oleObject180.bin"/><Relationship Id="rId2" Type="http://schemas.openxmlformats.org/officeDocument/2006/relationships/slideLayout" Target="../slideLayouts/slideLayout1.xml"/><Relationship Id="rId16" Type="http://schemas.openxmlformats.org/officeDocument/2006/relationships/oleObject" Target="../embeddings/oleObject174.bin"/><Relationship Id="rId20" Type="http://schemas.openxmlformats.org/officeDocument/2006/relationships/oleObject" Target="../embeddings/oleObject177.bin"/><Relationship Id="rId1" Type="http://schemas.openxmlformats.org/officeDocument/2006/relationships/vmlDrawing" Target="../drawings/vmlDrawing49.vml"/><Relationship Id="rId6" Type="http://schemas.openxmlformats.org/officeDocument/2006/relationships/oleObject" Target="../embeddings/oleObject169.bin"/><Relationship Id="rId11" Type="http://schemas.openxmlformats.org/officeDocument/2006/relationships/image" Target="../media/image175.wmf"/><Relationship Id="rId24" Type="http://schemas.openxmlformats.org/officeDocument/2006/relationships/image" Target="../media/image180.wmf"/><Relationship Id="rId5" Type="http://schemas.openxmlformats.org/officeDocument/2006/relationships/image" Target="../media/image172.wmf"/><Relationship Id="rId15" Type="http://schemas.openxmlformats.org/officeDocument/2006/relationships/image" Target="../media/image177.wmf"/><Relationship Id="rId23" Type="http://schemas.openxmlformats.org/officeDocument/2006/relationships/oleObject" Target="../embeddings/oleObject179.bin"/><Relationship Id="rId28" Type="http://schemas.openxmlformats.org/officeDocument/2006/relationships/image" Target="../media/image182.wmf"/><Relationship Id="rId10" Type="http://schemas.openxmlformats.org/officeDocument/2006/relationships/oleObject" Target="../embeddings/oleObject171.bin"/><Relationship Id="rId19" Type="http://schemas.openxmlformats.org/officeDocument/2006/relationships/oleObject" Target="../embeddings/oleObject176.bin"/><Relationship Id="rId4" Type="http://schemas.openxmlformats.org/officeDocument/2006/relationships/oleObject" Target="../embeddings/oleObject168.bin"/><Relationship Id="rId9" Type="http://schemas.openxmlformats.org/officeDocument/2006/relationships/image" Target="../media/image174.wmf"/><Relationship Id="rId14" Type="http://schemas.openxmlformats.org/officeDocument/2006/relationships/oleObject" Target="../embeddings/oleObject173.bin"/><Relationship Id="rId22" Type="http://schemas.openxmlformats.org/officeDocument/2006/relationships/image" Target="../media/image179.wmf"/><Relationship Id="rId27" Type="http://schemas.openxmlformats.org/officeDocument/2006/relationships/oleObject" Target="../embeddings/oleObject181.bin"/></Relationships>
</file>

<file path=ppt/slides/_rels/slide89.xml.rels><?xml version="1.0" encoding="UTF-8" standalone="yes"?>
<Relationships xmlns="http://schemas.openxmlformats.org/package/2006/relationships"><Relationship Id="rId8" Type="http://schemas.openxmlformats.org/officeDocument/2006/relationships/image" Target="../media/image184.emf"/><Relationship Id="rId13" Type="http://schemas.openxmlformats.org/officeDocument/2006/relationships/oleObject" Target="../embeddings/oleObject186.bin"/><Relationship Id="rId18" Type="http://schemas.openxmlformats.org/officeDocument/2006/relationships/image" Target="../media/image189.wmf"/><Relationship Id="rId3" Type="http://schemas.openxmlformats.org/officeDocument/2006/relationships/audio" Target="../media/audio5.wav"/><Relationship Id="rId7" Type="http://schemas.openxmlformats.org/officeDocument/2006/relationships/oleObject" Target="../embeddings/oleObject183.bin"/><Relationship Id="rId12" Type="http://schemas.openxmlformats.org/officeDocument/2006/relationships/image" Target="../media/image186.emf"/><Relationship Id="rId17" Type="http://schemas.openxmlformats.org/officeDocument/2006/relationships/oleObject" Target="../embeddings/oleObject188.bin"/><Relationship Id="rId2" Type="http://schemas.openxmlformats.org/officeDocument/2006/relationships/slideLayout" Target="../slideLayouts/slideLayout7.xml"/><Relationship Id="rId16" Type="http://schemas.openxmlformats.org/officeDocument/2006/relationships/image" Target="../media/image188.wmf"/><Relationship Id="rId1" Type="http://schemas.openxmlformats.org/officeDocument/2006/relationships/vmlDrawing" Target="../drawings/vmlDrawing50.vml"/><Relationship Id="rId6" Type="http://schemas.openxmlformats.org/officeDocument/2006/relationships/image" Target="../media/image183.e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185.emf"/><Relationship Id="rId4" Type="http://schemas.openxmlformats.org/officeDocument/2006/relationships/audio" Target="../media/audio4.wav"/><Relationship Id="rId9" Type="http://schemas.openxmlformats.org/officeDocument/2006/relationships/oleObject" Target="../embeddings/oleObject184.bin"/><Relationship Id="rId14" Type="http://schemas.openxmlformats.org/officeDocument/2006/relationships/image" Target="../media/image18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audio" Target="../media/audio5.wav"/></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90.bin"/><Relationship Id="rId13" Type="http://schemas.openxmlformats.org/officeDocument/2006/relationships/image" Target="../media/image194.wmf"/><Relationship Id="rId3" Type="http://schemas.openxmlformats.org/officeDocument/2006/relationships/audio" Target="../media/audio2.wav"/><Relationship Id="rId7" Type="http://schemas.openxmlformats.org/officeDocument/2006/relationships/image" Target="../media/image191.emf"/><Relationship Id="rId12" Type="http://schemas.openxmlformats.org/officeDocument/2006/relationships/oleObject" Target="../embeddings/oleObject192.bin"/><Relationship Id="rId17" Type="http://schemas.openxmlformats.org/officeDocument/2006/relationships/image" Target="../media/image196.wmf"/><Relationship Id="rId2" Type="http://schemas.openxmlformats.org/officeDocument/2006/relationships/slideLayout" Target="../slideLayouts/slideLayout6.xml"/><Relationship Id="rId16" Type="http://schemas.openxmlformats.org/officeDocument/2006/relationships/oleObject" Target="../embeddings/oleObject194.bin"/><Relationship Id="rId1" Type="http://schemas.openxmlformats.org/officeDocument/2006/relationships/vmlDrawing" Target="../drawings/vmlDrawing51.vml"/><Relationship Id="rId6" Type="http://schemas.openxmlformats.org/officeDocument/2006/relationships/oleObject" Target="../embeddings/oleObject189.bin"/><Relationship Id="rId11" Type="http://schemas.openxmlformats.org/officeDocument/2006/relationships/image" Target="../media/image193.wmf"/><Relationship Id="rId5" Type="http://schemas.openxmlformats.org/officeDocument/2006/relationships/image" Target="../media/image14.png"/><Relationship Id="rId15" Type="http://schemas.openxmlformats.org/officeDocument/2006/relationships/image" Target="../media/image195.wmf"/><Relationship Id="rId10" Type="http://schemas.openxmlformats.org/officeDocument/2006/relationships/oleObject" Target="../embeddings/oleObject191.bin"/><Relationship Id="rId4" Type="http://schemas.openxmlformats.org/officeDocument/2006/relationships/audio" Target="../media/audio7.wav"/><Relationship Id="rId9" Type="http://schemas.openxmlformats.org/officeDocument/2006/relationships/image" Target="../media/image192.emf"/><Relationship Id="rId14" Type="http://schemas.openxmlformats.org/officeDocument/2006/relationships/oleObject" Target="../embeddings/oleObject193.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201.wmf"/><Relationship Id="rId3" Type="http://schemas.openxmlformats.org/officeDocument/2006/relationships/audio" Target="../media/audio8.wav"/><Relationship Id="rId7" Type="http://schemas.openxmlformats.org/officeDocument/2006/relationships/image" Target="../media/image198.png"/><Relationship Id="rId12" Type="http://schemas.openxmlformats.org/officeDocument/2006/relationships/oleObject" Target="../embeddings/oleObject199.bin"/><Relationship Id="rId17" Type="http://schemas.openxmlformats.org/officeDocument/2006/relationships/image" Target="../media/image203.wmf"/><Relationship Id="rId2" Type="http://schemas.openxmlformats.org/officeDocument/2006/relationships/slideLayout" Target="../slideLayouts/slideLayout7.xml"/><Relationship Id="rId16" Type="http://schemas.openxmlformats.org/officeDocument/2006/relationships/oleObject" Target="../embeddings/oleObject201.bin"/><Relationship Id="rId1" Type="http://schemas.openxmlformats.org/officeDocument/2006/relationships/vmlDrawing" Target="../drawings/vmlDrawing52.vml"/><Relationship Id="rId6" Type="http://schemas.openxmlformats.org/officeDocument/2006/relationships/oleObject" Target="../embeddings/oleObject196.bin"/><Relationship Id="rId11" Type="http://schemas.openxmlformats.org/officeDocument/2006/relationships/image" Target="../media/image200.wmf"/><Relationship Id="rId5" Type="http://schemas.openxmlformats.org/officeDocument/2006/relationships/image" Target="../media/image197.png"/><Relationship Id="rId15" Type="http://schemas.openxmlformats.org/officeDocument/2006/relationships/image" Target="../media/image202.png"/><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199.wmf"/><Relationship Id="rId14" Type="http://schemas.openxmlformats.org/officeDocument/2006/relationships/oleObject" Target="../embeddings/oleObject200.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6.xml"/><Relationship Id="rId1" Type="http://schemas.openxmlformats.org/officeDocument/2006/relationships/vmlDrawing" Target="../drawings/vmlDrawing53.vml"/><Relationship Id="rId4" Type="http://schemas.openxmlformats.org/officeDocument/2006/relationships/image" Target="../media/image204.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1.xml"/><Relationship Id="rId1" Type="http://schemas.openxmlformats.org/officeDocument/2006/relationships/vmlDrawing" Target="../drawings/vmlDrawing54.vml"/><Relationship Id="rId4" Type="http://schemas.openxmlformats.org/officeDocument/2006/relationships/image" Target="../media/image205.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206.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1.xml"/><Relationship Id="rId1" Type="http://schemas.openxmlformats.org/officeDocument/2006/relationships/vmlDrawing" Target="../drawings/vmlDrawing56.vml"/><Relationship Id="rId6" Type="http://schemas.openxmlformats.org/officeDocument/2006/relationships/image" Target="../media/image208.emf"/><Relationship Id="rId5" Type="http://schemas.openxmlformats.org/officeDocument/2006/relationships/oleObject" Target="../embeddings/oleObject206.bin"/><Relationship Id="rId4" Type="http://schemas.openxmlformats.org/officeDocument/2006/relationships/image" Target="../media/image20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xfrm>
            <a:off x="609600" y="533400"/>
            <a:ext cx="7848600" cy="685800"/>
          </a:xfrm>
          <a:ln>
            <a:miter lim="800000"/>
          </a:ln>
        </p:spPr>
        <p:txBody>
          <a:bodyPr vert="horz" wrap="square" lIns="91440" tIns="45720" rIns="91440" bIns="45720" numCol="1" anchor="t" anchorCtr="0" compatLnSpc="1">
            <a:normAutofit fontScale="90000"/>
          </a:bodyPr>
          <a:lstStyle/>
          <a:p>
            <a:pPr eaLnBrk="1" hangingPunct="1"/>
            <a:r>
              <a:rPr lang="zh-CN" altLang="en-US" sz="40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第</a:t>
            </a:r>
            <a:r>
              <a:rPr lang="en-US" altLang="zh-CN" sz="40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zh-CN" altLang="en-US" sz="40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章  </a:t>
            </a:r>
            <a:r>
              <a:rPr lang="zh-CN" altLang="en-US" sz="40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集成运算放大器的应用</a:t>
            </a:r>
          </a:p>
        </p:txBody>
      </p:sp>
      <p:sp>
        <p:nvSpPr>
          <p:cNvPr id="52227" name="Rectangle 3">
            <a:hlinkClick r:id="" action="ppaction://noaction"/>
          </p:cNvPr>
          <p:cNvSpPr>
            <a:spLocks noChangeArrowheads="1"/>
          </p:cNvSpPr>
          <p:nvPr/>
        </p:nvSpPr>
        <p:spPr bwMode="auto">
          <a:xfrm>
            <a:off x="990600" y="1484313"/>
            <a:ext cx="7467600" cy="525462"/>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集成运算放大器</a:t>
            </a:r>
            <a:r>
              <a:rPr lang="zh-CN" altLang="en-US" sz="2800" b="1" i="0" dirty="0" smtClean="0">
                <a:effectLst>
                  <a:outerShdw blurRad="38100" dist="38100" dir="2700000" algn="tl">
                    <a:srgbClr val="DDDDDD"/>
                  </a:outerShdw>
                </a:effectLst>
                <a:latin typeface="Times New Roman" panose="02020603050405020304"/>
                <a:cs typeface="Times New Roman" panose="02020603050405020304"/>
              </a:rPr>
              <a:t>的介绍</a:t>
            </a:r>
            <a:endParaRPr lang="zh-CN" altLang="en-US" sz="2800" b="1" i="0" dirty="0">
              <a:effectLst>
                <a:outerShdw blurRad="38100" dist="38100" dir="2700000" algn="tl">
                  <a:srgbClr val="DDDDDD"/>
                </a:outerShdw>
              </a:effectLst>
              <a:latin typeface="Times New Roman" panose="02020603050405020304"/>
              <a:cs typeface="Times New Roman" panose="02020603050405020304"/>
              <a:hlinkClick r:id="" action="ppaction://noaction"/>
            </a:endParaRPr>
          </a:p>
        </p:txBody>
      </p:sp>
      <p:sp>
        <p:nvSpPr>
          <p:cNvPr id="52228" name="Rectangle 4">
            <a:hlinkClick r:id="" action="ppaction://noaction"/>
          </p:cNvPr>
          <p:cNvSpPr>
            <a:spLocks noChangeArrowheads="1"/>
          </p:cNvSpPr>
          <p:nvPr/>
        </p:nvSpPr>
        <p:spPr bwMode="auto">
          <a:xfrm>
            <a:off x="990600" y="2449513"/>
            <a:ext cx="7791450" cy="525462"/>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.3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运算放大器在信号运算方面的应用</a:t>
            </a:r>
          </a:p>
        </p:txBody>
      </p:sp>
      <p:sp>
        <p:nvSpPr>
          <p:cNvPr id="52229" name="Rectangle 5">
            <a:hlinkClick r:id="" action="ppaction://noaction"/>
          </p:cNvPr>
          <p:cNvSpPr>
            <a:spLocks noChangeArrowheads="1"/>
          </p:cNvSpPr>
          <p:nvPr/>
        </p:nvSpPr>
        <p:spPr bwMode="auto">
          <a:xfrm>
            <a:off x="990600" y="4071061"/>
            <a:ext cx="7872413" cy="525463"/>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.6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运算放大器在波形产生方面的应用</a:t>
            </a:r>
          </a:p>
        </p:txBody>
      </p:sp>
      <p:sp>
        <p:nvSpPr>
          <p:cNvPr id="52232" name="Rectangle 8">
            <a:hlinkClick r:id="" action="ppaction://noaction"/>
          </p:cNvPr>
          <p:cNvSpPr>
            <a:spLocks noChangeArrowheads="1"/>
          </p:cNvSpPr>
          <p:nvPr/>
        </p:nvSpPr>
        <p:spPr bwMode="auto">
          <a:xfrm>
            <a:off x="990600" y="3509428"/>
            <a:ext cx="7720013" cy="525463"/>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.5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运算放大器在信号测量方面的应用</a:t>
            </a:r>
          </a:p>
        </p:txBody>
      </p:sp>
      <p:sp>
        <p:nvSpPr>
          <p:cNvPr id="52233" name="Rectangle 9">
            <a:hlinkClick r:id="" action="ppaction://noaction"/>
          </p:cNvPr>
          <p:cNvSpPr>
            <a:spLocks noChangeArrowheads="1"/>
          </p:cNvSpPr>
          <p:nvPr/>
        </p:nvSpPr>
        <p:spPr bwMode="auto">
          <a:xfrm>
            <a:off x="990600" y="2984500"/>
            <a:ext cx="7867650" cy="525463"/>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.4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运算放大器在信号处理方面的应用</a:t>
            </a:r>
          </a:p>
        </p:txBody>
      </p:sp>
      <p:sp>
        <p:nvSpPr>
          <p:cNvPr id="52234" name="Rectangle 10">
            <a:hlinkClick r:id="" action="ppaction://noaction"/>
          </p:cNvPr>
          <p:cNvSpPr>
            <a:spLocks noChangeArrowheads="1"/>
          </p:cNvSpPr>
          <p:nvPr/>
        </p:nvSpPr>
        <p:spPr bwMode="auto">
          <a:xfrm>
            <a:off x="971550" y="1946275"/>
            <a:ext cx="6043613" cy="525463"/>
          </a:xfrm>
          <a:prstGeom prst="rect">
            <a:avLst/>
          </a:prstGeom>
          <a:noFill/>
          <a:ln w="38100">
            <a:noFill/>
            <a:miter lim="800000"/>
          </a:ln>
          <a:effectLst/>
        </p:spPr>
        <p:txBody>
          <a:bodyPr lIns="90000" tIns="46800" rIns="90000" bIns="46800" anchor="ctr">
            <a:spAutoFit/>
          </a:bodyPr>
          <a:lstStyle/>
          <a:p>
            <a:pPr>
              <a:spcBef>
                <a:spcPct val="50000"/>
              </a:spcBef>
            </a:pPr>
            <a:r>
              <a:rPr lang="en-US" altLang="zh-CN" sz="2800" b="1" dirty="0">
                <a:effectLst>
                  <a:outerShdw blurRad="38100" dist="38100" dir="2700000" algn="tl">
                    <a:srgbClr val="DDDDDD"/>
                  </a:outerShdw>
                </a:effectLst>
                <a:latin typeface="Times New Roman" panose="02020603050405020304"/>
                <a:cs typeface="Times New Roman" panose="02020603050405020304"/>
              </a:rPr>
              <a:t>4</a:t>
            </a:r>
            <a:r>
              <a:rPr lang="en-US" altLang="zh-CN" sz="2800" b="1" i="0" dirty="0" smtClean="0">
                <a:effectLst>
                  <a:outerShdw blurRad="38100" dist="38100" dir="2700000" algn="tl">
                    <a:srgbClr val="DDDDDD"/>
                  </a:outerShdw>
                </a:effectLst>
                <a:latin typeface="Times New Roman" panose="02020603050405020304"/>
                <a:cs typeface="Times New Roman" panose="02020603050405020304"/>
              </a:rPr>
              <a:t>.2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运算放大电路中的负反馈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457200" y="3960813"/>
            <a:ext cx="5257800" cy="525462"/>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反馈放大电路的三个环节：</a:t>
            </a:r>
          </a:p>
        </p:txBody>
      </p:sp>
      <p:sp>
        <p:nvSpPr>
          <p:cNvPr id="122883" name="Text Box 3"/>
          <p:cNvSpPr txBox="1">
            <a:spLocks noChangeArrowheads="1"/>
          </p:cNvSpPr>
          <p:nvPr/>
        </p:nvSpPr>
        <p:spPr bwMode="auto">
          <a:xfrm>
            <a:off x="533400" y="4637088"/>
            <a:ext cx="2743200" cy="525462"/>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基本放大电路</a:t>
            </a:r>
          </a:p>
        </p:txBody>
      </p:sp>
      <p:graphicFrame>
        <p:nvGraphicFramePr>
          <p:cNvPr id="122884" name="Object 4"/>
          <p:cNvGraphicFramePr>
            <a:graphicFrameLocks noChangeAspect="1"/>
          </p:cNvGraphicFramePr>
          <p:nvPr/>
        </p:nvGraphicFramePr>
        <p:xfrm>
          <a:off x="3289300" y="4419600"/>
          <a:ext cx="1282700" cy="1103313"/>
        </p:xfrm>
        <a:graphic>
          <a:graphicData uri="http://schemas.openxmlformats.org/presentationml/2006/ole">
            <mc:AlternateContent xmlns:mc="http://schemas.openxmlformats.org/markup-compatibility/2006">
              <mc:Choice xmlns:v="urn:schemas-microsoft-com:vml" Requires="v">
                <p:oleObj spid="_x0000_s1040" name="Equation" r:id="rId3" imgW="622300" imgH="520700" progId="Equation.3">
                  <p:embed/>
                </p:oleObj>
              </mc:Choice>
              <mc:Fallback>
                <p:oleObj name="Equation" r:id="rId3" imgW="6223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300" y="4419600"/>
                        <a:ext cx="1282700" cy="1103313"/>
                      </a:xfrm>
                      <a:prstGeom prst="rect">
                        <a:avLst/>
                      </a:prstGeom>
                      <a:noFill/>
                      <a:ln>
                        <a:noFill/>
                      </a:ln>
                      <a:effectLst/>
                    </p:spPr>
                  </p:pic>
                </p:oleObj>
              </mc:Fallback>
            </mc:AlternateContent>
          </a:graphicData>
        </a:graphic>
      </p:graphicFrame>
      <p:graphicFrame>
        <p:nvGraphicFramePr>
          <p:cNvPr id="122885" name="Object 5"/>
          <p:cNvGraphicFramePr>
            <a:graphicFrameLocks noChangeAspect="1"/>
          </p:cNvGraphicFramePr>
          <p:nvPr/>
        </p:nvGraphicFramePr>
        <p:xfrm>
          <a:off x="6934200" y="4359275"/>
          <a:ext cx="1308100" cy="1095375"/>
        </p:xfrm>
        <a:graphic>
          <a:graphicData uri="http://schemas.openxmlformats.org/presentationml/2006/ole">
            <mc:AlternateContent xmlns:mc="http://schemas.openxmlformats.org/markup-compatibility/2006">
              <mc:Choice xmlns:v="urn:schemas-microsoft-com:vml" Requires="v">
                <p:oleObj spid="_x0000_s1041" name="Equation" r:id="rId5" imgW="635000" imgH="520700" progId="Equation.3">
                  <p:embed/>
                </p:oleObj>
              </mc:Choice>
              <mc:Fallback>
                <p:oleObj name="Equation" r:id="rId5" imgW="6350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359275"/>
                        <a:ext cx="1308100" cy="1095375"/>
                      </a:xfrm>
                      <a:prstGeom prst="rect">
                        <a:avLst/>
                      </a:prstGeom>
                      <a:noFill/>
                      <a:ln>
                        <a:noFill/>
                      </a:ln>
                      <a:effectLst/>
                    </p:spPr>
                  </p:pic>
                </p:oleObj>
              </mc:Fallback>
            </mc:AlternateContent>
          </a:graphicData>
        </a:graphic>
      </p:graphicFrame>
      <p:sp>
        <p:nvSpPr>
          <p:cNvPr id="122886" name="Text Box 6"/>
          <p:cNvSpPr txBox="1">
            <a:spLocks noChangeArrowheads="1"/>
          </p:cNvSpPr>
          <p:nvPr/>
        </p:nvSpPr>
        <p:spPr bwMode="auto">
          <a:xfrm>
            <a:off x="3352800" y="5638800"/>
            <a:ext cx="205740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比较环节</a:t>
            </a:r>
          </a:p>
        </p:txBody>
      </p:sp>
      <p:graphicFrame>
        <p:nvGraphicFramePr>
          <p:cNvPr id="122887" name="Object 7"/>
          <p:cNvGraphicFramePr>
            <a:graphicFrameLocks noChangeAspect="1"/>
          </p:cNvGraphicFramePr>
          <p:nvPr/>
        </p:nvGraphicFramePr>
        <p:xfrm>
          <a:off x="4953000" y="5643563"/>
          <a:ext cx="2209800" cy="604837"/>
        </p:xfrm>
        <a:graphic>
          <a:graphicData uri="http://schemas.openxmlformats.org/presentationml/2006/ole">
            <mc:AlternateContent xmlns:mc="http://schemas.openxmlformats.org/markup-compatibility/2006">
              <mc:Choice xmlns:v="urn:schemas-microsoft-com:vml" Requires="v">
                <p:oleObj spid="_x0000_s1042" name="Equation" r:id="rId7" imgW="1079500" imgH="228600" progId="Equation.3">
                  <p:embed/>
                </p:oleObj>
              </mc:Choice>
              <mc:Fallback>
                <p:oleObj name="Equation" r:id="rId7" imgW="1079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5643563"/>
                        <a:ext cx="2209800" cy="604837"/>
                      </a:xfrm>
                      <a:prstGeom prst="rect">
                        <a:avLst/>
                      </a:prstGeom>
                      <a:noFill/>
                      <a:ln>
                        <a:noFill/>
                      </a:ln>
                      <a:effectLst/>
                    </p:spPr>
                  </p:pic>
                </p:oleObj>
              </mc:Fallback>
            </mc:AlternateContent>
          </a:graphicData>
        </a:graphic>
      </p:graphicFrame>
      <p:sp>
        <p:nvSpPr>
          <p:cNvPr id="122888" name="Text Box 8" descr="20%"/>
          <p:cNvSpPr txBox="1">
            <a:spLocks noChangeArrowheads="1"/>
          </p:cNvSpPr>
          <p:nvPr/>
        </p:nvSpPr>
        <p:spPr bwMode="auto">
          <a:xfrm>
            <a:off x="533400" y="228600"/>
            <a:ext cx="655320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chemeClr val="tx2"/>
                </a:solidFill>
                <a:effectLst>
                  <a:outerShdw blurRad="38100" dist="38100" dir="2700000" algn="tl">
                    <a:srgbClr val="DDDDDD"/>
                  </a:outerShdw>
                </a:effectLst>
              </a:rPr>
              <a:t>反馈放大电路的方框图</a:t>
            </a:r>
          </a:p>
        </p:txBody>
      </p:sp>
      <p:sp>
        <p:nvSpPr>
          <p:cNvPr id="122889" name="Text Box 9"/>
          <p:cNvSpPr txBox="1">
            <a:spLocks noChangeArrowheads="1"/>
          </p:cNvSpPr>
          <p:nvPr/>
        </p:nvSpPr>
        <p:spPr bwMode="auto">
          <a:xfrm>
            <a:off x="5238750" y="4676775"/>
            <a:ext cx="200025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反馈电路</a:t>
            </a:r>
          </a:p>
        </p:txBody>
      </p:sp>
      <p:sp>
        <p:nvSpPr>
          <p:cNvPr id="122890" name="AutoShape 10" descr="20%"/>
          <p:cNvSpPr>
            <a:spLocks noChangeArrowheads="1"/>
          </p:cNvSpPr>
          <p:nvPr/>
        </p:nvSpPr>
        <p:spPr bwMode="auto">
          <a:xfrm>
            <a:off x="6781800" y="990600"/>
            <a:ext cx="1600200" cy="533400"/>
          </a:xfrm>
          <a:prstGeom prst="wedgeRoundRectCallout">
            <a:avLst>
              <a:gd name="adj1" fmla="val -64981"/>
              <a:gd name="adj2" fmla="val 97917"/>
              <a:gd name="adj3" fmla="val 16667"/>
            </a:avLst>
          </a:prstGeom>
          <a:noFill/>
          <a:ln w="28575">
            <a:solidFill>
              <a:srgbClr val="006600"/>
            </a:solidFill>
            <a:miter lim="800000"/>
          </a:ln>
          <a:effectLst/>
        </p:spPr>
        <p:txBody>
          <a:bodyPr wrap="none" anchor="ctr"/>
          <a:lstStyle/>
          <a:p>
            <a:pPr algn="ctr"/>
            <a:r>
              <a:rPr lang="zh-CN" altLang="en-US" sz="2800" b="1" i="0" dirty="0">
                <a:solidFill>
                  <a:srgbClr val="CC0000"/>
                </a:solidFill>
                <a:effectLst>
                  <a:outerShdw blurRad="38100" dist="38100" dir="2700000" algn="tl">
                    <a:srgbClr val="DDDDDD"/>
                  </a:outerShdw>
                </a:effectLst>
                <a:latin typeface="Times New Roman" panose="02020603050405020304" charset="0"/>
              </a:rPr>
              <a:t>输出信号</a:t>
            </a:r>
          </a:p>
        </p:txBody>
      </p:sp>
      <p:sp>
        <p:nvSpPr>
          <p:cNvPr id="122891" name="AutoShape 11" descr="20%"/>
          <p:cNvSpPr>
            <a:spLocks noChangeArrowheads="1"/>
          </p:cNvSpPr>
          <p:nvPr/>
        </p:nvSpPr>
        <p:spPr bwMode="auto">
          <a:xfrm>
            <a:off x="381000" y="2286000"/>
            <a:ext cx="1600200" cy="533400"/>
          </a:xfrm>
          <a:prstGeom prst="wedgeRoundRectCallout">
            <a:avLst>
              <a:gd name="adj1" fmla="val 44940"/>
              <a:gd name="adj2" fmla="val -127977"/>
              <a:gd name="adj3" fmla="val 16667"/>
            </a:avLst>
          </a:prstGeom>
          <a:noFill/>
          <a:ln w="28575">
            <a:solidFill>
              <a:srgbClr val="006600"/>
            </a:solidFill>
            <a:miter lim="800000"/>
          </a:ln>
          <a:effectLst/>
        </p:spPr>
        <p:txBody>
          <a:bodyPr wrap="none" anchor="ctr"/>
          <a:lstStyle/>
          <a:p>
            <a:pPr algn="ctr"/>
            <a:r>
              <a:rPr lang="zh-CN" altLang="en-US" sz="2800" b="1" i="0" dirty="0">
                <a:solidFill>
                  <a:srgbClr val="CC0000"/>
                </a:solidFill>
                <a:effectLst>
                  <a:outerShdw blurRad="38100" dist="38100" dir="2700000" algn="tl">
                    <a:srgbClr val="DDDDDD"/>
                  </a:outerShdw>
                </a:effectLst>
                <a:latin typeface="Times New Roman" panose="02020603050405020304" charset="0"/>
              </a:rPr>
              <a:t>输入信号</a:t>
            </a:r>
          </a:p>
        </p:txBody>
      </p:sp>
      <p:sp>
        <p:nvSpPr>
          <p:cNvPr id="122892" name="AutoShape 12" descr="20%"/>
          <p:cNvSpPr>
            <a:spLocks noChangeArrowheads="1"/>
          </p:cNvSpPr>
          <p:nvPr/>
        </p:nvSpPr>
        <p:spPr bwMode="auto">
          <a:xfrm>
            <a:off x="838200" y="3048000"/>
            <a:ext cx="1447800" cy="609600"/>
          </a:xfrm>
          <a:prstGeom prst="wedgeRoundRectCallout">
            <a:avLst>
              <a:gd name="adj1" fmla="val 73134"/>
              <a:gd name="adj2" fmla="val -141667"/>
              <a:gd name="adj3" fmla="val 16667"/>
            </a:avLst>
          </a:prstGeom>
          <a:noFill/>
          <a:ln w="28575">
            <a:solidFill>
              <a:srgbClr val="006600"/>
            </a:solidFill>
            <a:miter lim="800000"/>
          </a:ln>
          <a:effectLst/>
        </p:spPr>
        <p:txBody>
          <a:bodyPr wrap="none" anchor="ctr"/>
          <a:lstStyle/>
          <a:p>
            <a:pPr algn="ctr"/>
            <a:r>
              <a:rPr lang="zh-CN" altLang="en-US" sz="2800" b="1" i="0" dirty="0">
                <a:solidFill>
                  <a:srgbClr val="CC0000"/>
                </a:solidFill>
                <a:effectLst>
                  <a:outerShdw blurRad="38100" dist="38100" dir="2700000" algn="tl">
                    <a:srgbClr val="DDDDDD"/>
                  </a:outerShdw>
                </a:effectLst>
                <a:latin typeface="Times New Roman" panose="02020603050405020304" charset="0"/>
              </a:rPr>
              <a:t>反馈信号</a:t>
            </a:r>
          </a:p>
        </p:txBody>
      </p:sp>
      <p:sp>
        <p:nvSpPr>
          <p:cNvPr id="122893" name="AutoShape 13" descr="20%"/>
          <p:cNvSpPr>
            <a:spLocks noChangeArrowheads="1"/>
          </p:cNvSpPr>
          <p:nvPr/>
        </p:nvSpPr>
        <p:spPr bwMode="auto">
          <a:xfrm>
            <a:off x="6934200" y="3503613"/>
            <a:ext cx="1600200" cy="533400"/>
          </a:xfrm>
          <a:prstGeom prst="wedgeRoundRectCallout">
            <a:avLst>
              <a:gd name="adj1" fmla="val -27579"/>
              <a:gd name="adj2" fmla="val 178569"/>
              <a:gd name="adj3" fmla="val 16667"/>
            </a:avLst>
          </a:prstGeom>
          <a:noFill/>
          <a:ln w="28575">
            <a:solidFill>
              <a:srgbClr val="006600"/>
            </a:solidFill>
            <a:miter lim="800000"/>
          </a:ln>
          <a:effectLst/>
        </p:spPr>
        <p:txBody>
          <a:bodyPr wrap="none" anchor="ctr"/>
          <a:lstStyle/>
          <a:p>
            <a:pPr algn="ctr"/>
            <a:r>
              <a:rPr lang="zh-CN" altLang="en-US" sz="2800" b="1" i="0" dirty="0">
                <a:solidFill>
                  <a:srgbClr val="CC0000"/>
                </a:solidFill>
                <a:effectLst>
                  <a:outerShdw blurRad="38100" dist="38100" dir="2700000" algn="tl">
                    <a:srgbClr val="DDDDDD"/>
                  </a:outerShdw>
                </a:effectLst>
                <a:latin typeface="Times New Roman" panose="02020603050405020304" charset="0"/>
              </a:rPr>
              <a:t>反馈</a:t>
            </a:r>
            <a:r>
              <a:rPr lang="zh-CN" altLang="en-US" sz="2800" b="1" i="0" dirty="0" smtClean="0">
                <a:solidFill>
                  <a:srgbClr val="CC0000"/>
                </a:solidFill>
                <a:effectLst>
                  <a:outerShdw blurRad="38100" dist="38100" dir="2700000" algn="tl">
                    <a:srgbClr val="DDDDDD"/>
                  </a:outerShdw>
                </a:effectLst>
                <a:latin typeface="Times New Roman" panose="02020603050405020304" charset="0"/>
              </a:rPr>
              <a:t>系数</a:t>
            </a:r>
            <a:endParaRPr lang="zh-CN" altLang="en-US" sz="2800" b="1" i="0" dirty="0">
              <a:solidFill>
                <a:srgbClr val="CC0000"/>
              </a:solidFill>
              <a:effectLst>
                <a:outerShdw blurRad="38100" dist="38100" dir="2700000" algn="tl">
                  <a:srgbClr val="DDDDDD"/>
                </a:outerShdw>
              </a:effectLst>
              <a:latin typeface="Times New Roman" panose="02020603050405020304" charset="0"/>
              <a:ea typeface="楷体_GB2312" charset="0"/>
              <a:cs typeface="楷体_GB2312" charset="0"/>
            </a:endParaRPr>
          </a:p>
        </p:txBody>
      </p:sp>
      <p:sp>
        <p:nvSpPr>
          <p:cNvPr id="122894" name="AutoShape 14" descr="20%"/>
          <p:cNvSpPr>
            <a:spLocks noChangeArrowheads="1"/>
          </p:cNvSpPr>
          <p:nvPr/>
        </p:nvSpPr>
        <p:spPr bwMode="auto">
          <a:xfrm>
            <a:off x="1905000" y="762000"/>
            <a:ext cx="1752600" cy="533400"/>
          </a:xfrm>
          <a:prstGeom prst="wedgeRoundRectCallout">
            <a:avLst>
              <a:gd name="adj1" fmla="val 39403"/>
              <a:gd name="adj2" fmla="val 97319"/>
              <a:gd name="adj3" fmla="val 16667"/>
            </a:avLst>
          </a:prstGeom>
          <a:noFill/>
          <a:ln w="28575">
            <a:solidFill>
              <a:srgbClr val="006600"/>
            </a:solidFill>
            <a:miter lim="800000"/>
          </a:ln>
          <a:effectLst/>
        </p:spPr>
        <p:txBody>
          <a:bodyPr wrap="none" anchor="ctr"/>
          <a:lstStyle/>
          <a:p>
            <a:pPr algn="ctr"/>
            <a:r>
              <a:rPr lang="zh-CN" altLang="en-US" sz="2800" b="1" i="0" dirty="0">
                <a:solidFill>
                  <a:srgbClr val="CC0000"/>
                </a:solidFill>
                <a:effectLst>
                  <a:outerShdw blurRad="38100" dist="38100" dir="2700000" algn="tl">
                    <a:srgbClr val="DDDDDD"/>
                  </a:outerShdw>
                </a:effectLst>
                <a:latin typeface="Times New Roman" panose="02020603050405020304" charset="0"/>
              </a:rPr>
              <a:t>净输入信号</a:t>
            </a:r>
            <a:endParaRPr lang="zh-CN" altLang="en-US" sz="2800" b="1" i="0" dirty="0">
              <a:solidFill>
                <a:srgbClr val="CC0000"/>
              </a:solidFill>
              <a:effectLst>
                <a:outerShdw blurRad="38100" dist="38100" dir="2700000" algn="tl">
                  <a:srgbClr val="DDDDDD"/>
                </a:outerShdw>
              </a:effectLst>
              <a:latin typeface="Times New Roman" panose="02020603050405020304" charset="0"/>
              <a:ea typeface="楷体_GB2312" charset="0"/>
              <a:cs typeface="楷体_GB2312" charset="0"/>
            </a:endParaRPr>
          </a:p>
        </p:txBody>
      </p:sp>
      <p:sp>
        <p:nvSpPr>
          <p:cNvPr id="122895" name="AutoShape 15" descr="20%"/>
          <p:cNvSpPr>
            <a:spLocks noChangeArrowheads="1"/>
          </p:cNvSpPr>
          <p:nvPr/>
        </p:nvSpPr>
        <p:spPr bwMode="auto">
          <a:xfrm>
            <a:off x="1524000" y="5562600"/>
            <a:ext cx="1600200" cy="533400"/>
          </a:xfrm>
          <a:prstGeom prst="wedgeRoundRectCallout">
            <a:avLst>
              <a:gd name="adj1" fmla="val 72222"/>
              <a:gd name="adj2" fmla="val -137796"/>
              <a:gd name="adj3" fmla="val 16667"/>
            </a:avLst>
          </a:prstGeom>
          <a:noFill/>
          <a:ln w="28575">
            <a:solidFill>
              <a:srgbClr val="006600"/>
            </a:solidFill>
            <a:miter lim="800000"/>
          </a:ln>
          <a:effectLst/>
        </p:spPr>
        <p:txBody>
          <a:bodyPr wrap="none" anchor="ctr"/>
          <a:lstStyle/>
          <a:p>
            <a:pPr algn="ctr">
              <a:defRPr/>
            </a:pPr>
            <a:r>
              <a:rPr lang="zh-CN" altLang="en-US" sz="2800" b="1" i="0" dirty="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放大倍数</a:t>
            </a:r>
          </a:p>
        </p:txBody>
      </p:sp>
      <p:grpSp>
        <p:nvGrpSpPr>
          <p:cNvPr id="2" name="Group 20"/>
          <p:cNvGrpSpPr/>
          <p:nvPr/>
        </p:nvGrpSpPr>
        <p:grpSpPr bwMode="auto">
          <a:xfrm>
            <a:off x="2343150" y="1828800"/>
            <a:ext cx="4256088" cy="1987550"/>
            <a:chOff x="1476" y="1152"/>
            <a:chExt cx="2681" cy="1252"/>
          </a:xfrm>
        </p:grpSpPr>
        <p:sp>
          <p:nvSpPr>
            <p:cNvPr id="11296" name="Oval 21"/>
            <p:cNvSpPr>
              <a:spLocks noChangeArrowheads="1"/>
            </p:cNvSpPr>
            <p:nvPr/>
          </p:nvSpPr>
          <p:spPr bwMode="auto">
            <a:xfrm>
              <a:off x="4109" y="1181"/>
              <a:ext cx="48" cy="44"/>
            </a:xfrm>
            <a:prstGeom prst="ellipse">
              <a:avLst/>
            </a:prstGeom>
            <a:solidFill>
              <a:schemeClr val="tx2"/>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22902" name="Rectangle 22" descr="30%"/>
            <p:cNvSpPr>
              <a:spLocks noChangeArrowheads="1"/>
            </p:cNvSpPr>
            <p:nvPr/>
          </p:nvSpPr>
          <p:spPr bwMode="auto">
            <a:xfrm>
              <a:off x="2688" y="1784"/>
              <a:ext cx="942" cy="620"/>
            </a:xfrm>
            <a:prstGeom prst="rect">
              <a:avLst/>
            </a:prstGeom>
            <a:pattFill prst="pct30">
              <a:fgClr>
                <a:srgbClr val="FFCCCC"/>
              </a:fgClr>
              <a:bgClr>
                <a:srgbClr val="FFFFFF"/>
              </a:bgClr>
            </a:pattFill>
            <a:ln w="38100">
              <a:solidFill>
                <a:srgbClr val="006600"/>
              </a:solidFill>
              <a:miter lim="800000"/>
            </a:ln>
            <a:effectLst/>
          </p:spPr>
          <p:txBody>
            <a:bodyPr lIns="90000" tIns="46800" rIns="90000" bIns="46800" anchor="ctr">
              <a:spAutoFit/>
            </a:bodyPr>
            <a:lstStyle/>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反馈</a:t>
              </a:r>
            </a:p>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宋体" panose="02010600030101010101" pitchFamily="2" charset="-122"/>
                </a:rPr>
                <a:t>F</a:t>
              </a:r>
              <a:endParaRPr lang="en-US" altLang="zh-CN" sz="2800" b="1" i="0" dirty="0">
                <a:effectLst>
                  <a:outerShdw blurRad="38100" dist="38100" dir="2700000" algn="tl">
                    <a:srgbClr val="DDDDDD"/>
                  </a:outerShdw>
                </a:effectLst>
                <a:latin typeface="宋体" panose="02010600030101010101" pitchFamily="2" charset="-122"/>
              </a:endParaRPr>
            </a:p>
          </p:txBody>
        </p:sp>
        <p:sp>
          <p:nvSpPr>
            <p:cNvPr id="11298" name="Line 23"/>
            <p:cNvSpPr>
              <a:spLocks noChangeShapeType="1"/>
            </p:cNvSpPr>
            <p:nvPr/>
          </p:nvSpPr>
          <p:spPr bwMode="auto">
            <a:xfrm>
              <a:off x="1806" y="2068"/>
              <a:ext cx="882"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1299" name="Line 24"/>
            <p:cNvSpPr>
              <a:spLocks noChangeShapeType="1"/>
            </p:cNvSpPr>
            <p:nvPr/>
          </p:nvSpPr>
          <p:spPr bwMode="auto">
            <a:xfrm flipV="1">
              <a:off x="3630" y="2068"/>
              <a:ext cx="516" cy="0"/>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1300" name="Line 25"/>
            <p:cNvSpPr>
              <a:spLocks noChangeShapeType="1"/>
            </p:cNvSpPr>
            <p:nvPr/>
          </p:nvSpPr>
          <p:spPr bwMode="auto">
            <a:xfrm flipV="1">
              <a:off x="4134" y="1192"/>
              <a:ext cx="0" cy="869"/>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1301" name="Line 26"/>
            <p:cNvSpPr>
              <a:spLocks noChangeShapeType="1"/>
            </p:cNvSpPr>
            <p:nvPr/>
          </p:nvSpPr>
          <p:spPr bwMode="auto">
            <a:xfrm>
              <a:off x="1818" y="1344"/>
              <a:ext cx="0" cy="728"/>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grpSp>
          <p:nvGrpSpPr>
            <p:cNvPr id="11302" name="Group 27"/>
            <p:cNvGrpSpPr/>
            <p:nvPr/>
          </p:nvGrpSpPr>
          <p:grpSpPr bwMode="auto">
            <a:xfrm>
              <a:off x="1476" y="1152"/>
              <a:ext cx="588" cy="507"/>
              <a:chOff x="1476" y="1152"/>
              <a:chExt cx="588" cy="507"/>
            </a:xfrm>
          </p:grpSpPr>
          <p:graphicFrame>
            <p:nvGraphicFramePr>
              <p:cNvPr id="11303" name="Object 28"/>
              <p:cNvGraphicFramePr>
                <a:graphicFrameLocks noChangeAspect="1"/>
              </p:cNvGraphicFramePr>
              <p:nvPr/>
            </p:nvGraphicFramePr>
            <p:xfrm>
              <a:off x="1476" y="1344"/>
              <a:ext cx="327" cy="315"/>
            </p:xfrm>
            <a:graphic>
              <a:graphicData uri="http://schemas.openxmlformats.org/presentationml/2006/ole">
                <mc:AlternateContent xmlns:mc="http://schemas.openxmlformats.org/markup-compatibility/2006">
                  <mc:Choice xmlns:v="urn:schemas-microsoft-com:vml" Requires="v">
                    <p:oleObj spid="_x0000_s1043" name="Equation" r:id="rId9" imgW="203200" imgH="215900" progId="Equation.3">
                      <p:embed/>
                    </p:oleObj>
                  </mc:Choice>
                  <mc:Fallback>
                    <p:oleObj name="Equation" r:id="rId9" imgW="2032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 y="1344"/>
                            <a:ext cx="327" cy="315"/>
                          </a:xfrm>
                          <a:prstGeom prst="rect">
                            <a:avLst/>
                          </a:prstGeom>
                          <a:noFill/>
                          <a:ln>
                            <a:noFill/>
                          </a:ln>
                          <a:effectLst/>
                        </p:spPr>
                      </p:pic>
                    </p:oleObj>
                  </mc:Fallback>
                </mc:AlternateContent>
              </a:graphicData>
            </a:graphic>
          </p:graphicFrame>
          <p:sp>
            <p:nvSpPr>
              <p:cNvPr id="11304" name="Text Box 29"/>
              <p:cNvSpPr txBox="1">
                <a:spLocks noChangeArrowheads="1"/>
              </p:cNvSpPr>
              <p:nvPr/>
            </p:nvSpPr>
            <p:spPr bwMode="auto">
              <a:xfrm>
                <a:off x="1476" y="1152"/>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ea typeface="楷体_GB2312" charset="0"/>
                    <a:cs typeface="楷体_GB2312" charset="0"/>
                  </a:rPr>
                  <a:t>–</a:t>
                </a:r>
              </a:p>
            </p:txBody>
          </p:sp>
        </p:grpSp>
      </p:grpSp>
      <p:grpSp>
        <p:nvGrpSpPr>
          <p:cNvPr id="4" name="Group 30"/>
          <p:cNvGrpSpPr/>
          <p:nvPr/>
        </p:nvGrpSpPr>
        <p:grpSpPr bwMode="auto">
          <a:xfrm>
            <a:off x="3124200" y="1371600"/>
            <a:ext cx="4343400" cy="1033463"/>
            <a:chOff x="1968" y="864"/>
            <a:chExt cx="2736" cy="651"/>
          </a:xfrm>
          <a:solidFill>
            <a:srgbClr val="CCFFCC"/>
          </a:solidFill>
        </p:grpSpPr>
        <p:sp>
          <p:nvSpPr>
            <p:cNvPr id="11291" name="Line 31"/>
            <p:cNvSpPr>
              <a:spLocks noChangeShapeType="1"/>
            </p:cNvSpPr>
            <p:nvPr/>
          </p:nvSpPr>
          <p:spPr bwMode="auto">
            <a:xfrm flipV="1">
              <a:off x="3606" y="1200"/>
              <a:ext cx="1098" cy="6"/>
            </a:xfrm>
            <a:prstGeom prst="line">
              <a:avLst/>
            </a:prstGeom>
            <a:grp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graphicFrame>
          <p:nvGraphicFramePr>
            <p:cNvPr id="11292" name="Object 32"/>
            <p:cNvGraphicFramePr>
              <a:graphicFrameLocks noChangeAspect="1"/>
            </p:cNvGraphicFramePr>
            <p:nvPr/>
          </p:nvGraphicFramePr>
          <p:xfrm>
            <a:off x="2112" y="912"/>
            <a:ext cx="321" cy="336"/>
          </p:xfrm>
          <a:graphic>
            <a:graphicData uri="http://schemas.openxmlformats.org/presentationml/2006/ole">
              <mc:AlternateContent xmlns:mc="http://schemas.openxmlformats.org/markup-compatibility/2006">
                <mc:Choice xmlns:v="urn:schemas-microsoft-com:vml" Requires="v">
                  <p:oleObj spid="_x0000_s1044" name="Equation" r:id="rId11" imgW="215900" imgH="228600" progId="Equation.3">
                    <p:embed/>
                  </p:oleObj>
                </mc:Choice>
                <mc:Fallback>
                  <p:oleObj name="Equation" r:id="rId11" imgW="2159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 y="912"/>
                          <a:ext cx="321" cy="336"/>
                        </a:xfrm>
                        <a:prstGeom prst="rect">
                          <a:avLst/>
                        </a:prstGeom>
                        <a:noFill/>
                        <a:ln>
                          <a:noFill/>
                        </a:ln>
                        <a:effectLst/>
                      </p:spPr>
                    </p:pic>
                  </p:oleObj>
                </mc:Fallback>
              </mc:AlternateContent>
            </a:graphicData>
          </a:graphic>
        </p:graphicFrame>
        <p:graphicFrame>
          <p:nvGraphicFramePr>
            <p:cNvPr id="11293" name="Object 33"/>
            <p:cNvGraphicFramePr>
              <a:graphicFrameLocks noChangeAspect="1"/>
            </p:cNvGraphicFramePr>
            <p:nvPr/>
          </p:nvGraphicFramePr>
          <p:xfrm>
            <a:off x="3792" y="864"/>
            <a:ext cx="367" cy="384"/>
          </p:xfrm>
          <a:graphic>
            <a:graphicData uri="http://schemas.openxmlformats.org/presentationml/2006/ole">
              <mc:AlternateContent xmlns:mc="http://schemas.openxmlformats.org/markup-compatibility/2006">
                <mc:Choice xmlns:v="urn:schemas-microsoft-com:vml" Requires="v">
                  <p:oleObj spid="_x0000_s1045" name="Equation" r:id="rId13" imgW="215900" imgH="228600" progId="Equation.3">
                    <p:embed/>
                  </p:oleObj>
                </mc:Choice>
                <mc:Fallback>
                  <p:oleObj name="Equation" r:id="rId13" imgW="215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2" y="864"/>
                          <a:ext cx="367" cy="384"/>
                        </a:xfrm>
                        <a:prstGeom prst="rect">
                          <a:avLst/>
                        </a:prstGeom>
                        <a:noFill/>
                        <a:ln>
                          <a:noFill/>
                        </a:ln>
                        <a:effectLst/>
                      </p:spPr>
                    </p:pic>
                  </p:oleObj>
                </mc:Fallback>
              </mc:AlternateContent>
            </a:graphicData>
          </a:graphic>
        </p:graphicFrame>
        <p:sp>
          <p:nvSpPr>
            <p:cNvPr id="122914" name="Rectangle 34" descr="30%"/>
            <p:cNvSpPr>
              <a:spLocks noChangeArrowheads="1"/>
            </p:cNvSpPr>
            <p:nvPr/>
          </p:nvSpPr>
          <p:spPr bwMode="auto">
            <a:xfrm>
              <a:off x="2574" y="895"/>
              <a:ext cx="1170" cy="620"/>
            </a:xfrm>
            <a:prstGeom prst="rect">
              <a:avLst/>
            </a:prstGeom>
            <a:grpFill/>
            <a:ln w="38100">
              <a:solidFill>
                <a:srgbClr val="006600"/>
              </a:solidFill>
              <a:miter lim="800000"/>
            </a:ln>
            <a:effectLst/>
          </p:spPr>
          <p:txBody>
            <a:bodyPr lIns="90000" tIns="46800" rIns="90000" bIns="46800" anchor="ctr">
              <a:spAutoFit/>
            </a:bodyPr>
            <a:lstStyle/>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基本放大</a:t>
              </a:r>
            </a:p>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Times New Roman" panose="02020603050405020304" charset="0"/>
                </a:rPr>
                <a:t>A</a:t>
              </a:r>
              <a:endParaRPr lang="en-US" altLang="zh-CN" sz="2800" b="1" i="0" dirty="0">
                <a:solidFill>
                  <a:srgbClr val="FF3300"/>
                </a:solidFill>
                <a:effectLst>
                  <a:outerShdw blurRad="38100" dist="38100" dir="2700000" algn="tl">
                    <a:srgbClr val="DDDDDD"/>
                  </a:outerShdw>
                </a:effectLst>
                <a:latin typeface="宋体" panose="02010600030101010101" pitchFamily="2" charset="-122"/>
              </a:endParaRPr>
            </a:p>
          </p:txBody>
        </p:sp>
        <p:sp>
          <p:nvSpPr>
            <p:cNvPr id="11295" name="Line 35"/>
            <p:cNvSpPr>
              <a:spLocks noChangeShapeType="1"/>
            </p:cNvSpPr>
            <p:nvPr/>
          </p:nvSpPr>
          <p:spPr bwMode="auto">
            <a:xfrm>
              <a:off x="1968" y="1226"/>
              <a:ext cx="598" cy="0"/>
            </a:xfrm>
            <a:prstGeom prst="line">
              <a:avLst/>
            </a:prstGeom>
            <a:grpFill/>
            <a:ln w="38100">
              <a:solidFill>
                <a:schemeClr val="tx1"/>
              </a:solidFill>
              <a:round/>
              <a:tailEnd type="triangle" w="sm" len="med"/>
            </a:ln>
          </p:spPr>
          <p:txBody>
            <a:bodyPr anchor="ctr"/>
            <a:lstStyle/>
            <a:p>
              <a:endParaRPr lang="zh-CN" altLang="en-US">
                <a:latin typeface="Times New Roman" panose="02020603050405020304" charset="0"/>
              </a:endParaRPr>
            </a:p>
          </p:txBody>
        </p:sp>
      </p:grpSp>
      <p:grpSp>
        <p:nvGrpSpPr>
          <p:cNvPr id="5" name="Group 36"/>
          <p:cNvGrpSpPr/>
          <p:nvPr/>
        </p:nvGrpSpPr>
        <p:grpSpPr bwMode="auto">
          <a:xfrm>
            <a:off x="1601788" y="1284288"/>
            <a:ext cx="1617662" cy="931862"/>
            <a:chOff x="1009" y="809"/>
            <a:chExt cx="1019" cy="587"/>
          </a:xfrm>
        </p:grpSpPr>
        <p:grpSp>
          <p:nvGrpSpPr>
            <p:cNvPr id="11283" name="Group 37"/>
            <p:cNvGrpSpPr/>
            <p:nvPr/>
          </p:nvGrpSpPr>
          <p:grpSpPr bwMode="auto">
            <a:xfrm>
              <a:off x="1009" y="809"/>
              <a:ext cx="1019" cy="587"/>
              <a:chOff x="1009" y="786"/>
              <a:chExt cx="1019" cy="587"/>
            </a:xfrm>
          </p:grpSpPr>
          <p:graphicFrame>
            <p:nvGraphicFramePr>
              <p:cNvPr id="11285" name="Object 38"/>
              <p:cNvGraphicFramePr>
                <a:graphicFrameLocks noChangeAspect="1"/>
              </p:cNvGraphicFramePr>
              <p:nvPr/>
            </p:nvGraphicFramePr>
            <p:xfrm>
              <a:off x="1009" y="876"/>
              <a:ext cx="287" cy="324"/>
            </p:xfrm>
            <a:graphic>
              <a:graphicData uri="http://schemas.openxmlformats.org/presentationml/2006/ole">
                <mc:AlternateContent xmlns:mc="http://schemas.openxmlformats.org/markup-compatibility/2006">
                  <mc:Choice xmlns:v="urn:schemas-microsoft-com:vml" Requires="v">
                    <p:oleObj spid="_x0000_s1046" name="公式" r:id="rId15" imgW="177800" imgH="215900" progId="Equation.3">
                      <p:embed/>
                    </p:oleObj>
                  </mc:Choice>
                  <mc:Fallback>
                    <p:oleObj name="公式" r:id="rId15" imgW="177800" imgH="215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 y="876"/>
                            <a:ext cx="287" cy="324"/>
                          </a:xfrm>
                          <a:prstGeom prst="rect">
                            <a:avLst/>
                          </a:prstGeom>
                          <a:noFill/>
                          <a:ln>
                            <a:noFill/>
                          </a:ln>
                          <a:effectLst/>
                        </p:spPr>
                      </p:pic>
                    </p:oleObj>
                  </mc:Fallback>
                </mc:AlternateContent>
              </a:graphicData>
            </a:graphic>
          </p:graphicFrame>
          <p:sp>
            <p:nvSpPr>
              <p:cNvPr id="11286" name="Line 39"/>
              <p:cNvSpPr>
                <a:spLocks noChangeShapeType="1"/>
              </p:cNvSpPr>
              <p:nvPr/>
            </p:nvSpPr>
            <p:spPr bwMode="auto">
              <a:xfrm>
                <a:off x="1248" y="1200"/>
                <a:ext cx="432" cy="0"/>
              </a:xfrm>
              <a:prstGeom prst="line">
                <a:avLst/>
              </a:prstGeom>
              <a:noFill/>
              <a:ln w="38100">
                <a:solidFill>
                  <a:srgbClr val="000000"/>
                </a:solidFill>
                <a:round/>
                <a:tailEnd type="triangle" w="med" len="med"/>
              </a:ln>
            </p:spPr>
            <p:txBody>
              <a:bodyPr wrap="none" anchor="ctr"/>
              <a:lstStyle/>
              <a:p>
                <a:endParaRPr lang="zh-CN" altLang="en-US">
                  <a:latin typeface="Times New Roman" panose="02020603050405020304" charset="0"/>
                </a:endParaRPr>
              </a:p>
            </p:txBody>
          </p:sp>
          <p:sp>
            <p:nvSpPr>
              <p:cNvPr id="11287" name="Oval 40"/>
              <p:cNvSpPr>
                <a:spLocks noChangeArrowheads="1"/>
              </p:cNvSpPr>
              <p:nvPr/>
            </p:nvSpPr>
            <p:spPr bwMode="auto">
              <a:xfrm>
                <a:off x="1651" y="1056"/>
                <a:ext cx="317" cy="317"/>
              </a:xfrm>
              <a:prstGeom prst="ellips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1288" name="Text Box 41"/>
              <p:cNvSpPr txBox="1">
                <a:spLocks noChangeArrowheads="1"/>
              </p:cNvSpPr>
              <p:nvPr/>
            </p:nvSpPr>
            <p:spPr bwMode="auto">
              <a:xfrm>
                <a:off x="1440" y="786"/>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a:solidFill>
                    <a:srgbClr val="FF3300"/>
                  </a:solidFill>
                  <a:ea typeface="楷体_GB2312" charset="0"/>
                  <a:cs typeface="楷体_GB2312" charset="0"/>
                </a:endParaRPr>
              </a:p>
            </p:txBody>
          </p:sp>
          <p:sp>
            <p:nvSpPr>
              <p:cNvPr id="11289" name="Line 42"/>
              <p:cNvSpPr>
                <a:spLocks noChangeShapeType="1"/>
              </p:cNvSpPr>
              <p:nvPr/>
            </p:nvSpPr>
            <p:spPr bwMode="auto">
              <a:xfrm flipH="1">
                <a:off x="1680" y="1085"/>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1290" name="Line 43"/>
              <p:cNvSpPr>
                <a:spLocks noChangeShapeType="1"/>
              </p:cNvSpPr>
              <p:nvPr/>
            </p:nvSpPr>
            <p:spPr bwMode="auto">
              <a:xfrm>
                <a:off x="1702" y="1104"/>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1284" name="Rectangle 44"/>
            <p:cNvSpPr>
              <a:spLocks noChangeArrowheads="1"/>
            </p:cNvSpPr>
            <p:nvPr/>
          </p:nvSpPr>
          <p:spPr bwMode="auto">
            <a:xfrm>
              <a:off x="1344" y="960"/>
              <a:ext cx="244" cy="327"/>
            </a:xfrm>
            <a:prstGeom prst="rect">
              <a:avLst/>
            </a:prstGeom>
            <a:noFill/>
            <a:ln>
              <a:noFill/>
            </a:ln>
          </p:spPr>
          <p:txBody>
            <a:bodyPr wrap="none">
              <a:spAutoFit/>
            </a:bodyPr>
            <a:lstStyle/>
            <a:p>
              <a:pPr>
                <a:spcBef>
                  <a:spcPct val="50000"/>
                </a:spcBef>
              </a:pPr>
              <a:r>
                <a:rPr lang="en-US" altLang="zh-CN" sz="2800">
                  <a:solidFill>
                    <a:srgbClr val="FF3300"/>
                  </a:solidFill>
                  <a:latin typeface="Times New Roman" panose="02020603050405020304" charset="0"/>
                  <a:ea typeface="楷体_GB2312" charset="0"/>
                  <a:cs typeface="楷体_GB2312" charset="0"/>
                </a:rPr>
                <a:t>+</a:t>
              </a:r>
            </a:p>
          </p:txBody>
        </p:sp>
      </p:grpSp>
    </p:spTree>
    <p:extLst>
      <p:ext uri="{BB962C8B-B14F-4D97-AF65-F5344CB8AC3E}">
        <p14:creationId xmlns:p14="http://schemas.microsoft.com/office/powerpoint/2010/main" val="34077328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wipe(left)">
                                      <p:cBhvr>
                                        <p:cTn id="7" dur="500"/>
                                        <p:tgtEl>
                                          <p:spTgt spid="1228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883">
                                            <p:txEl>
                                              <p:pRg st="0" end="0"/>
                                            </p:txEl>
                                          </p:spTgt>
                                        </p:tgtEl>
                                        <p:attrNameLst>
                                          <p:attrName>style.visibility</p:attrName>
                                        </p:attrNameLst>
                                      </p:cBhvr>
                                      <p:to>
                                        <p:strVal val="visible"/>
                                      </p:to>
                                    </p:set>
                                    <p:animEffect transition="in" filter="wipe(left)">
                                      <p:cBhvr>
                                        <p:cTn id="17" dur="500"/>
                                        <p:tgtEl>
                                          <p:spTgt spid="122883">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22884"/>
                                        </p:tgtEl>
                                        <p:attrNameLst>
                                          <p:attrName>style.visibility</p:attrName>
                                        </p:attrNameLst>
                                      </p:cBhvr>
                                      <p:to>
                                        <p:strVal val="visible"/>
                                      </p:to>
                                    </p:set>
                                    <p:animEffect transition="in" filter="wipe(left)">
                                      <p:cBhvr>
                                        <p:cTn id="21" dur="500"/>
                                        <p:tgtEl>
                                          <p:spTgt spid="1228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2895"/>
                                        </p:tgtEl>
                                        <p:attrNameLst>
                                          <p:attrName>style.visibility</p:attrName>
                                        </p:attrNameLst>
                                      </p:cBhvr>
                                      <p:to>
                                        <p:strVal val="visible"/>
                                      </p:to>
                                    </p:set>
                                    <p:animEffect transition="in" filter="wipe(down)">
                                      <p:cBhvr>
                                        <p:cTn id="26" dur="500"/>
                                        <p:tgtEl>
                                          <p:spTgt spid="1228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22890"/>
                                        </p:tgtEl>
                                        <p:attrNameLst>
                                          <p:attrName>style.visibility</p:attrName>
                                        </p:attrNameLst>
                                      </p:cBhvr>
                                      <p:to>
                                        <p:strVal val="visible"/>
                                      </p:to>
                                    </p:set>
                                    <p:animEffect transition="in" filter="wipe(up)">
                                      <p:cBhvr>
                                        <p:cTn id="31" dur="500"/>
                                        <p:tgtEl>
                                          <p:spTgt spid="1228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22894"/>
                                        </p:tgtEl>
                                        <p:attrNameLst>
                                          <p:attrName>style.visibility</p:attrName>
                                        </p:attrNameLst>
                                      </p:cBhvr>
                                      <p:to>
                                        <p:strVal val="visible"/>
                                      </p:to>
                                    </p:set>
                                    <p:animEffect transition="in" filter="wipe(up)">
                                      <p:cBhvr>
                                        <p:cTn id="36" dur="500"/>
                                        <p:tgtEl>
                                          <p:spTgt spid="12289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righ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2889">
                                            <p:txEl>
                                              <p:pRg st="0" end="0"/>
                                            </p:txEl>
                                          </p:spTgt>
                                        </p:tgtEl>
                                        <p:attrNameLst>
                                          <p:attrName>style.visibility</p:attrName>
                                        </p:attrNameLst>
                                      </p:cBhvr>
                                      <p:to>
                                        <p:strVal val="visible"/>
                                      </p:to>
                                    </p:set>
                                    <p:animEffect transition="in" filter="wipe(left)">
                                      <p:cBhvr>
                                        <p:cTn id="46" dur="500"/>
                                        <p:tgtEl>
                                          <p:spTgt spid="122889">
                                            <p:txEl>
                                              <p:pRg st="0" end="0"/>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22885"/>
                                        </p:tgtEl>
                                        <p:attrNameLst>
                                          <p:attrName>style.visibility</p:attrName>
                                        </p:attrNameLst>
                                      </p:cBhvr>
                                      <p:to>
                                        <p:strVal val="visible"/>
                                      </p:to>
                                    </p:set>
                                    <p:animEffect transition="in" filter="wipe(left)">
                                      <p:cBhvr>
                                        <p:cTn id="50" dur="500"/>
                                        <p:tgtEl>
                                          <p:spTgt spid="12288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22893"/>
                                        </p:tgtEl>
                                        <p:attrNameLst>
                                          <p:attrName>style.visibility</p:attrName>
                                        </p:attrNameLst>
                                      </p:cBhvr>
                                      <p:to>
                                        <p:strVal val="visible"/>
                                      </p:to>
                                    </p:set>
                                    <p:animEffect transition="in" filter="wipe(up)">
                                      <p:cBhvr>
                                        <p:cTn id="55" dur="500"/>
                                        <p:tgtEl>
                                          <p:spTgt spid="12289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2892"/>
                                        </p:tgtEl>
                                        <p:attrNameLst>
                                          <p:attrName>style.visibility</p:attrName>
                                        </p:attrNameLst>
                                      </p:cBhvr>
                                      <p:to>
                                        <p:strVal val="visible"/>
                                      </p:to>
                                    </p:set>
                                    <p:animEffect transition="in" filter="wipe(down)">
                                      <p:cBhvr>
                                        <p:cTn id="60" dur="500"/>
                                        <p:tgtEl>
                                          <p:spTgt spid="12289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left)">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2886">
                                            <p:txEl>
                                              <p:pRg st="0" end="0"/>
                                            </p:txEl>
                                          </p:spTgt>
                                        </p:tgtEl>
                                        <p:attrNameLst>
                                          <p:attrName>style.visibility</p:attrName>
                                        </p:attrNameLst>
                                      </p:cBhvr>
                                      <p:to>
                                        <p:strVal val="visible"/>
                                      </p:to>
                                    </p:set>
                                    <p:animEffect transition="in" filter="wipe(left)">
                                      <p:cBhvr>
                                        <p:cTn id="70" dur="500"/>
                                        <p:tgtEl>
                                          <p:spTgt spid="122886">
                                            <p:txEl>
                                              <p:pRg st="0" end="0"/>
                                            </p:txEl>
                                          </p:spTgt>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22887"/>
                                        </p:tgtEl>
                                        <p:attrNameLst>
                                          <p:attrName>style.visibility</p:attrName>
                                        </p:attrNameLst>
                                      </p:cBhvr>
                                      <p:to>
                                        <p:strVal val="visible"/>
                                      </p:to>
                                    </p:set>
                                    <p:animEffect transition="in" filter="wipe(left)">
                                      <p:cBhvr>
                                        <p:cTn id="74" dur="500"/>
                                        <p:tgtEl>
                                          <p:spTgt spid="12288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22891"/>
                                        </p:tgtEl>
                                        <p:attrNameLst>
                                          <p:attrName>style.visibility</p:attrName>
                                        </p:attrNameLst>
                                      </p:cBhvr>
                                      <p:to>
                                        <p:strVal val="visible"/>
                                      </p:to>
                                    </p:set>
                                    <p:animEffect transition="in" filter="wipe(down)">
                                      <p:cBhvr>
                                        <p:cTn id="79" dur="500"/>
                                        <p:tgtEl>
                                          <p:spTgt spid="122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utoUpdateAnimBg="0"/>
      <p:bldP spid="122883" grpId="0" build="p" autoUpdateAnimBg="0"/>
      <p:bldP spid="122886" grpId="0" build="p" autoUpdateAnimBg="0"/>
      <p:bldP spid="122889" grpId="0" build="p" autoUpdateAnimBg="0"/>
      <p:bldP spid="122890" grpId="0" animBg="1" autoUpdateAnimBg="0"/>
      <p:bldP spid="122891" grpId="0" animBg="1" autoUpdateAnimBg="0"/>
      <p:bldP spid="122892" grpId="0" animBg="1" autoUpdateAnimBg="0"/>
      <p:bldP spid="122893" grpId="0" animBg="1" autoUpdateAnimBg="0"/>
      <p:bldP spid="122894" grpId="0" animBg="1" autoUpdateAnimBg="0"/>
      <p:bldP spid="122895"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228600"/>
            <a:ext cx="4876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effectLst>
                  <a:outerShdw blurRad="38100" dist="38100" dir="2700000" algn="tl">
                    <a:srgbClr val="C0C0C0"/>
                  </a:outerShdw>
                </a:effectLst>
                <a:latin typeface="宋体" pitchFamily="2" charset="-122"/>
              </a:rPr>
              <a:t>带稳幅环节的电路</a:t>
            </a:r>
            <a:r>
              <a:rPr lang="en-US" altLang="zh-CN" sz="2800" b="1" smtClean="0">
                <a:solidFill>
                  <a:srgbClr val="000099"/>
                </a:solidFill>
                <a:effectLst>
                  <a:outerShdw blurRad="38100" dist="38100" dir="2700000" algn="tl">
                    <a:srgbClr val="C0C0C0"/>
                  </a:outerShdw>
                </a:effectLst>
                <a:latin typeface="宋体" pitchFamily="2" charset="-122"/>
              </a:rPr>
              <a:t>(1)</a:t>
            </a:r>
          </a:p>
        </p:txBody>
      </p:sp>
      <p:sp>
        <p:nvSpPr>
          <p:cNvPr id="20483" name="Rectangle 3"/>
          <p:cNvSpPr>
            <a:spLocks noChangeArrowheads="1"/>
          </p:cNvSpPr>
          <p:nvPr/>
        </p:nvSpPr>
        <p:spPr bwMode="auto">
          <a:xfrm>
            <a:off x="533400" y="381000"/>
            <a:ext cx="5486400" cy="609600"/>
          </a:xfrm>
          <a:prstGeom prst="rect">
            <a:avLst/>
          </a:prstGeom>
          <a:noFill/>
          <a:ln w="9525">
            <a:noFill/>
            <a:miter lim="800000"/>
            <a:headEnd/>
            <a:tailEnd/>
          </a:ln>
          <a:effectLst/>
        </p:spPr>
        <p:txBody>
          <a:bodyPr anchor="ctr"/>
          <a:lstStyle/>
          <a:p>
            <a:pPr algn="ctr">
              <a:defRPr/>
            </a:pPr>
            <a:endParaRPr lang="zh-CN" altLang="zh-CN" sz="3600" b="1">
              <a:solidFill>
                <a:srgbClr val="FF3300"/>
              </a:solidFill>
              <a:effectLst>
                <a:outerShdw blurRad="38100" dist="38100" dir="2700000" algn="tl">
                  <a:srgbClr val="C0C0C0"/>
                </a:outerShdw>
              </a:effectLst>
              <a:latin typeface="楷体_GB2312" pitchFamily="49" charset="-122"/>
              <a:ea typeface="楷体_GB2312" pitchFamily="49" charset="-122"/>
            </a:endParaRPr>
          </a:p>
        </p:txBody>
      </p:sp>
      <p:sp>
        <p:nvSpPr>
          <p:cNvPr id="20484" name="Text Box 4"/>
          <p:cNvSpPr txBox="1">
            <a:spLocks noChangeArrowheads="1"/>
          </p:cNvSpPr>
          <p:nvPr/>
        </p:nvSpPr>
        <p:spPr bwMode="auto">
          <a:xfrm>
            <a:off x="404813" y="631825"/>
            <a:ext cx="4395787" cy="1501775"/>
          </a:xfrm>
          <a:prstGeom prst="rect">
            <a:avLst/>
          </a:prstGeom>
          <a:noFill/>
          <a:ln w="9525">
            <a:noFill/>
            <a:miter lim="800000"/>
            <a:headEnd/>
            <a:tailEnd/>
          </a:ln>
          <a:effectLst/>
        </p:spPr>
        <p:txBody>
          <a:bodyPr>
            <a:spAutoFit/>
          </a:bodyPr>
          <a:lstStyle/>
          <a:p>
            <a:pPr eaLnBrk="0" hangingPunct="0">
              <a:lnSpc>
                <a:spcPct val="110000"/>
              </a:lnSpc>
              <a:defRPr/>
            </a:pPr>
            <a:r>
              <a:rPr lang="en-US" altLang="zh-CN" sz="2800" b="1">
                <a:solidFill>
                  <a:srgbClr val="CC0000"/>
                </a:solidFill>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热敏电阻具有负温度系</a:t>
            </a:r>
          </a:p>
          <a:p>
            <a:pPr eaLnBrk="0" hangingPunct="0">
              <a:lnSpc>
                <a:spcPct val="110000"/>
              </a:lnSpc>
              <a:defRPr/>
            </a:pPr>
            <a:r>
              <a:rPr lang="zh-CN" altLang="en-US" sz="2800" b="1">
                <a:solidFill>
                  <a:srgbClr val="CC0000"/>
                </a:solidFill>
                <a:effectLst>
                  <a:outerShdw blurRad="38100" dist="38100" dir="2700000" algn="tl">
                    <a:srgbClr val="C0C0C0"/>
                  </a:outerShdw>
                </a:effectLst>
                <a:ea typeface="宋体" pitchFamily="2" charset="-122"/>
              </a:rPr>
              <a:t>数，利用它的非线性可以</a:t>
            </a:r>
          </a:p>
          <a:p>
            <a:pPr eaLnBrk="0" hangingPunct="0">
              <a:lnSpc>
                <a:spcPct val="110000"/>
              </a:lnSpc>
              <a:defRPr/>
            </a:pPr>
            <a:r>
              <a:rPr lang="zh-CN" altLang="en-US" sz="2800" b="1">
                <a:solidFill>
                  <a:srgbClr val="CC0000"/>
                </a:solidFill>
                <a:effectLst>
                  <a:outerShdw blurRad="38100" dist="38100" dir="2700000" algn="tl">
                    <a:srgbClr val="C0C0C0"/>
                  </a:outerShdw>
                </a:effectLst>
                <a:ea typeface="宋体" pitchFamily="2" charset="-122"/>
              </a:rPr>
              <a:t>自动稳幅。</a:t>
            </a:r>
          </a:p>
        </p:txBody>
      </p:sp>
      <p:sp>
        <p:nvSpPr>
          <p:cNvPr id="20485" name="Text Box 5"/>
          <p:cNvSpPr txBox="1">
            <a:spLocks noChangeArrowheads="1"/>
          </p:cNvSpPr>
          <p:nvPr/>
        </p:nvSpPr>
        <p:spPr bwMode="auto">
          <a:xfrm>
            <a:off x="381000" y="2057400"/>
            <a:ext cx="8763000" cy="4321175"/>
          </a:xfrm>
          <a:prstGeom prst="rect">
            <a:avLst/>
          </a:prstGeom>
          <a:noFill/>
          <a:ln w="9525">
            <a:noFill/>
            <a:miter lim="800000"/>
            <a:headEnd/>
            <a:tailEnd/>
          </a:ln>
          <a:effectLst/>
        </p:spPr>
        <p:txBody>
          <a:bodyPr>
            <a:spAutoFit/>
          </a:bodyPr>
          <a:lstStyle/>
          <a:p>
            <a:pPr eaLnBrk="0" hangingPunct="0">
              <a:lnSpc>
                <a:spcPct val="110000"/>
              </a:lnSpc>
              <a:defRPr/>
            </a:pP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在起振时，由于 </a:t>
            </a:r>
            <a:r>
              <a:rPr lang="en-US" altLang="zh-CN" sz="2800" b="1" i="1">
                <a:effectLst>
                  <a:outerShdw blurRad="38100" dist="38100" dir="2700000" algn="tl">
                    <a:srgbClr val="C0C0C0"/>
                  </a:outerShdw>
                </a:effectLst>
                <a:ea typeface="宋体" pitchFamily="2" charset="-122"/>
              </a:rPr>
              <a:t>u</a:t>
            </a:r>
            <a:r>
              <a:rPr lang="en-US" altLang="zh-CN" b="1" baseline="-25000">
                <a:effectLst>
                  <a:outerShdw blurRad="38100" dist="38100" dir="2700000" algn="tl">
                    <a:srgbClr val="C0C0C0"/>
                  </a:outerShdw>
                </a:effectLst>
                <a:ea typeface="宋体" pitchFamily="2" charset="-122"/>
              </a:rPr>
              <a:t>O</a:t>
            </a:r>
            <a:r>
              <a:rPr lang="en-US" altLang="zh-CN" sz="2800" b="1" baseline="-25000">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很</a:t>
            </a:r>
          </a:p>
          <a:p>
            <a:pPr eaLnBrk="0" hangingPunct="0">
              <a:lnSpc>
                <a:spcPct val="110000"/>
              </a:lnSpc>
              <a:defRPr/>
            </a:pPr>
            <a:r>
              <a:rPr lang="zh-CN" altLang="en-US" sz="2800" b="1">
                <a:effectLst>
                  <a:outerShdw blurRad="38100" dist="38100" dir="2700000" algn="tl">
                    <a:srgbClr val="C0C0C0"/>
                  </a:outerShdw>
                </a:effectLst>
                <a:ea typeface="宋体" pitchFamily="2" charset="-122"/>
              </a:rPr>
              <a:t>小，流过</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r>
              <a:rPr lang="zh-CN" altLang="en-US" sz="2800" b="1">
                <a:effectLst>
                  <a:outerShdw blurRad="38100" dist="38100" dir="2700000" algn="tl">
                    <a:srgbClr val="C0C0C0"/>
                  </a:outerShdw>
                </a:effectLst>
                <a:ea typeface="宋体" pitchFamily="2" charset="-122"/>
              </a:rPr>
              <a:t>的电流也很小，</a:t>
            </a:r>
          </a:p>
          <a:p>
            <a:pPr eaLnBrk="0" hangingPunct="0">
              <a:lnSpc>
                <a:spcPct val="110000"/>
              </a:lnSpc>
              <a:defRPr/>
            </a:pPr>
            <a:r>
              <a:rPr lang="zh-CN" altLang="en-US" sz="2800" b="1">
                <a:effectLst>
                  <a:outerShdw blurRad="38100" dist="38100" dir="2700000" algn="tl">
                    <a:srgbClr val="C0C0C0"/>
                  </a:outerShdw>
                </a:effectLst>
                <a:ea typeface="宋体" pitchFamily="2" charset="-122"/>
              </a:rPr>
              <a:t>于是发热少，阻值高，使</a:t>
            </a:r>
          </a:p>
          <a:p>
            <a:pPr eaLnBrk="0" hangingPunct="0">
              <a:lnSpc>
                <a:spcPct val="110000"/>
              </a:lnSpc>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 </a:t>
            </a:r>
            <a:r>
              <a:rPr lang="en-US" altLang="zh-CN" sz="2800" b="1">
                <a:effectLst>
                  <a:outerShdw blurRad="38100" dist="38100" dir="2700000" algn="tl">
                    <a:srgbClr val="C0C0C0"/>
                  </a:outerShdw>
                </a:effectLst>
                <a:ea typeface="宋体" pitchFamily="2" charset="-122"/>
              </a:rPr>
              <a:t>&gt;2</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ea typeface="宋体" pitchFamily="2" charset="-122"/>
              </a:rPr>
              <a:t>；即</a:t>
            </a:r>
            <a:r>
              <a:rPr lang="zh-CN" altLang="en-US" sz="2800" b="1">
                <a:effectLst>
                  <a:outerShdw blurRad="38100" dist="38100" dir="2700000" algn="tl">
                    <a:srgbClr val="C0C0C0"/>
                  </a:outerShdw>
                </a:effectLst>
                <a:ea typeface="宋体" pitchFamily="2" charset="-122"/>
                <a:sym typeface="Symbol" pitchFamily="18" charset="2"/>
              </a:rPr>
              <a:t></a:t>
            </a:r>
            <a:r>
              <a:rPr lang="en-US" altLang="zh-CN" sz="2800" b="1" i="1">
                <a:solidFill>
                  <a:srgbClr val="000000"/>
                </a:solidFill>
                <a:effectLst>
                  <a:outerShdw blurRad="38100" dist="38100" dir="2700000" algn="tl">
                    <a:srgbClr val="C0C0C0"/>
                  </a:outerShdw>
                </a:effectLst>
                <a:ea typeface="宋体" pitchFamily="2" charset="-122"/>
              </a:rPr>
              <a:t>A</a:t>
            </a:r>
            <a:r>
              <a:rPr lang="en-US" altLang="zh-CN" sz="2800" b="1" baseline="-25000">
                <a:solidFill>
                  <a:srgbClr val="000000"/>
                </a:solidFill>
                <a:effectLst>
                  <a:outerShdw blurRad="38100" dist="38100" dir="2700000" algn="tl">
                    <a:srgbClr val="C0C0C0"/>
                  </a:outerShdw>
                </a:effectLst>
                <a:ea typeface="宋体" pitchFamily="2" charset="-122"/>
              </a:rPr>
              <a:t>u</a:t>
            </a:r>
            <a:r>
              <a:rPr lang="en-US" altLang="zh-CN" sz="2800" b="1" i="1">
                <a:solidFill>
                  <a:srgbClr val="000000"/>
                </a:solidFill>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sym typeface="Symbol" pitchFamily="18" charset="2"/>
              </a:rPr>
              <a:t></a:t>
            </a:r>
            <a:r>
              <a:rPr lang="en-US" altLang="zh-CN" sz="2800" b="1">
                <a:solidFill>
                  <a:srgbClr val="000000"/>
                </a:solidFill>
                <a:effectLst>
                  <a:outerShdw blurRad="38100" dist="38100" dir="2700000" algn="tl">
                    <a:srgbClr val="C0C0C0"/>
                  </a:outerShdw>
                </a:effectLst>
                <a:ea typeface="宋体" pitchFamily="2" charset="-122"/>
              </a:rPr>
              <a:t>&gt;1</a:t>
            </a:r>
            <a:r>
              <a:rPr lang="zh-CN" altLang="en-US" sz="2800" b="1">
                <a:solidFill>
                  <a:srgbClr val="000000"/>
                </a:solidFill>
                <a:effectLst>
                  <a:outerShdw blurRad="38100" dist="38100" dir="2700000" algn="tl">
                    <a:srgbClr val="C0C0C0"/>
                  </a:outerShdw>
                </a:effectLst>
                <a:ea typeface="宋体" pitchFamily="2" charset="-122"/>
              </a:rPr>
              <a:t>。</a:t>
            </a:r>
          </a:p>
          <a:p>
            <a:pPr eaLnBrk="0" hangingPunct="0">
              <a:lnSpc>
                <a:spcPct val="110000"/>
              </a:lnSpc>
              <a:defRPr/>
            </a:pPr>
            <a:r>
              <a:rPr lang="zh-CN" altLang="en-US" sz="2800" b="1">
                <a:solidFill>
                  <a:srgbClr val="000000"/>
                </a:solidFill>
                <a:effectLst>
                  <a:outerShdw blurRad="38100" dist="38100" dir="2700000" algn="tl">
                    <a:srgbClr val="C0C0C0"/>
                  </a:outerShdw>
                </a:effectLst>
                <a:ea typeface="宋体" pitchFamily="2" charset="-122"/>
              </a:rPr>
              <a:t>随着振荡幅度的不断加强</a:t>
            </a:r>
            <a:r>
              <a:rPr lang="zh-CN" altLang="en-US" sz="2800" b="1">
                <a:effectLst>
                  <a:outerShdw blurRad="38100" dist="38100" dir="2700000" algn="tl">
                    <a:srgbClr val="C0C0C0"/>
                  </a:outerShdw>
                </a:effectLst>
                <a:ea typeface="宋体" pitchFamily="2" charset="-122"/>
              </a:rPr>
              <a:t>，</a:t>
            </a:r>
          </a:p>
          <a:p>
            <a:pPr eaLnBrk="0" hangingPunct="0">
              <a:lnSpc>
                <a:spcPct val="110000"/>
              </a:lnSpc>
              <a:defRPr/>
            </a:pPr>
            <a:r>
              <a:rPr lang="en-US" altLang="zh-CN" sz="2800" b="1" i="1">
                <a:effectLst>
                  <a:outerShdw blurRad="38100" dist="38100" dir="2700000" algn="tl">
                    <a:srgbClr val="C0C0C0"/>
                  </a:outerShdw>
                </a:effectLst>
                <a:ea typeface="宋体" pitchFamily="2" charset="-122"/>
              </a:rPr>
              <a:t>u</a:t>
            </a:r>
            <a:r>
              <a:rPr lang="en-US" altLang="zh-CN" b="1" baseline="-25000">
                <a:effectLst>
                  <a:outerShdw blurRad="38100" dist="38100" dir="2700000" algn="tl">
                    <a:srgbClr val="C0C0C0"/>
                  </a:outerShdw>
                </a:effectLst>
                <a:ea typeface="宋体" pitchFamily="2" charset="-122"/>
              </a:rPr>
              <a:t>O</a:t>
            </a:r>
            <a:r>
              <a:rPr lang="zh-CN" altLang="en-US" sz="2800" b="1">
                <a:effectLst>
                  <a:outerShdw blurRad="38100" dist="38100" dir="2700000" algn="tl">
                    <a:srgbClr val="C0C0C0"/>
                  </a:outerShdw>
                </a:effectLst>
                <a:ea typeface="宋体" pitchFamily="2" charset="-122"/>
              </a:rPr>
              <a:t>增大，流过</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r>
              <a:rPr lang="en-US" altLang="zh-CN" sz="2800" b="1" i="1" baseline="-25000">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的电流也</a:t>
            </a:r>
          </a:p>
          <a:p>
            <a:pPr eaLnBrk="0" hangingPunct="0">
              <a:lnSpc>
                <a:spcPct val="110000"/>
              </a:lnSpc>
              <a:defRPr/>
            </a:pPr>
            <a:r>
              <a:rPr lang="zh-CN" altLang="en-US" sz="2800" b="1">
                <a:effectLst>
                  <a:outerShdw blurRad="38100" dist="38100" dir="2700000" algn="tl">
                    <a:srgbClr val="C0C0C0"/>
                  </a:outerShdw>
                </a:effectLst>
                <a:ea typeface="宋体" pitchFamily="2" charset="-122"/>
              </a:rPr>
              <a:t>增大，</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r>
              <a:rPr lang="zh-CN" altLang="en-US" sz="2800" b="1">
                <a:effectLst>
                  <a:outerShdw blurRad="38100" dist="38100" dir="2700000" algn="tl">
                    <a:srgbClr val="C0C0C0"/>
                  </a:outerShdw>
                </a:effectLst>
                <a:ea typeface="宋体" pitchFamily="2" charset="-122"/>
              </a:rPr>
              <a:t>受热而降低其阻</a:t>
            </a:r>
          </a:p>
          <a:p>
            <a:pPr eaLnBrk="0" hangingPunct="0">
              <a:lnSpc>
                <a:spcPct val="110000"/>
              </a:lnSpc>
              <a:defRPr/>
            </a:pPr>
            <a:r>
              <a:rPr lang="zh-CN" altLang="en-US" sz="2800" b="1">
                <a:effectLst>
                  <a:outerShdw blurRad="38100" dist="38100" dir="2700000" algn="tl">
                    <a:srgbClr val="C0C0C0"/>
                  </a:outerShdw>
                </a:effectLst>
                <a:ea typeface="宋体" pitchFamily="2" charset="-122"/>
              </a:rPr>
              <a:t>值，使得</a:t>
            </a:r>
            <a:r>
              <a:rPr lang="en-US" altLang="zh-CN" sz="2800" b="1" i="1">
                <a:effectLst>
                  <a:outerShdw blurRad="38100" dist="38100" dir="2700000" algn="tl">
                    <a:srgbClr val="C0C0C0"/>
                  </a:outerShdw>
                </a:effectLst>
                <a:ea typeface="宋体" pitchFamily="2" charset="-122"/>
              </a:rPr>
              <a:t>A</a:t>
            </a:r>
            <a:r>
              <a:rPr lang="en-US" altLang="zh-CN" sz="2800" b="1" baseline="-25000">
                <a:solidFill>
                  <a:srgbClr val="000000"/>
                </a:solidFill>
                <a:effectLst>
                  <a:outerShdw blurRad="38100" dist="38100" dir="2700000" algn="tl">
                    <a:srgbClr val="C0C0C0"/>
                  </a:outerShdw>
                </a:effectLst>
                <a:ea typeface="宋体" pitchFamily="2" charset="-122"/>
              </a:rPr>
              <a:t>u</a:t>
            </a:r>
            <a:r>
              <a:rPr lang="zh-CN" altLang="en-US" sz="2800" b="1">
                <a:effectLst>
                  <a:outerShdw blurRad="38100" dist="38100" dir="2700000" algn="tl">
                    <a:srgbClr val="C0C0C0"/>
                  </a:outerShdw>
                </a:effectLst>
                <a:ea typeface="宋体" pitchFamily="2" charset="-122"/>
              </a:rPr>
              <a:t>下降，直到</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=2</a:t>
            </a:r>
            <a:r>
              <a:rPr lang="en-US" altLang="zh-CN" sz="2800" b="1" i="1">
                <a:effectLst>
                  <a:outerShdw blurRad="38100" dist="38100" dir="2700000" algn="tl">
                    <a:srgbClr val="C0C0C0"/>
                  </a:outerShdw>
                </a:effectLst>
                <a:ea typeface="宋体" pitchFamily="2" charset="-122"/>
              </a:rPr>
              <a:t> R</a:t>
            </a:r>
            <a:r>
              <a:rPr lang="en-US" altLang="zh-CN" sz="2800" b="1" baseline="-25000">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ea typeface="宋体" pitchFamily="2" charset="-122"/>
              </a:rPr>
              <a:t>时，稳定于</a:t>
            </a:r>
            <a:r>
              <a:rPr lang="zh-CN" altLang="en-US" sz="2800" b="1">
                <a:effectLst>
                  <a:outerShdw blurRad="38100" dist="38100" dir="2700000" algn="tl">
                    <a:srgbClr val="C0C0C0"/>
                  </a:outerShdw>
                </a:effectLst>
                <a:ea typeface="宋体" pitchFamily="2" charset="-122"/>
                <a:sym typeface="Symbol" pitchFamily="18" charset="2"/>
              </a:rPr>
              <a:t></a:t>
            </a:r>
            <a:r>
              <a:rPr lang="en-US" altLang="zh-CN" sz="2800" b="1" i="1">
                <a:solidFill>
                  <a:srgbClr val="000000"/>
                </a:solidFill>
                <a:effectLst>
                  <a:outerShdw blurRad="38100" dist="38100" dir="2700000" algn="tl">
                    <a:srgbClr val="C0C0C0"/>
                  </a:outerShdw>
                </a:effectLst>
                <a:ea typeface="宋体" pitchFamily="2" charset="-122"/>
              </a:rPr>
              <a:t>A</a:t>
            </a:r>
            <a:r>
              <a:rPr lang="en-US" altLang="zh-CN" sz="2800" b="1" baseline="-25000">
                <a:solidFill>
                  <a:srgbClr val="000000"/>
                </a:solidFill>
                <a:effectLst>
                  <a:outerShdw blurRad="38100" dist="38100" dir="2700000" algn="tl">
                    <a:srgbClr val="C0C0C0"/>
                  </a:outerShdw>
                </a:effectLst>
                <a:ea typeface="宋体" pitchFamily="2" charset="-122"/>
              </a:rPr>
              <a:t>u</a:t>
            </a:r>
            <a:r>
              <a:rPr lang="en-US" altLang="zh-CN" sz="2800" b="1" i="1">
                <a:solidFill>
                  <a:srgbClr val="000000"/>
                </a:solidFill>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sym typeface="Symbol" pitchFamily="18" charset="2"/>
              </a:rPr>
              <a:t></a:t>
            </a:r>
            <a:r>
              <a:rPr lang="en-US" altLang="zh-CN" sz="2800" b="1">
                <a:solidFill>
                  <a:srgbClr val="000000"/>
                </a:solidFill>
                <a:effectLst>
                  <a:outerShdw blurRad="38100" dist="38100" dir="2700000" algn="tl">
                    <a:srgbClr val="C0C0C0"/>
                  </a:outerShdw>
                </a:effectLst>
                <a:ea typeface="宋体" pitchFamily="2" charset="-122"/>
              </a:rPr>
              <a:t>=1</a:t>
            </a:r>
            <a:r>
              <a:rPr lang="zh-CN" altLang="en-US" sz="2800" b="1">
                <a:solidFill>
                  <a:srgbClr val="000000"/>
                </a:solidFill>
                <a:effectLst>
                  <a:outerShdw blurRad="38100" dist="38100" dir="2700000" algn="tl">
                    <a:srgbClr val="C0C0C0"/>
                  </a:outerShdw>
                </a:effectLst>
                <a:ea typeface="宋体" pitchFamily="2" charset="-122"/>
              </a:rPr>
              <a:t>，</a:t>
            </a:r>
            <a:r>
              <a:rPr lang="zh-CN" altLang="en-US" sz="2800" b="1" baseline="-25000">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振荡稳定。</a:t>
            </a:r>
          </a:p>
        </p:txBody>
      </p:sp>
      <p:sp>
        <p:nvSpPr>
          <p:cNvPr id="20486" name="AutoShape 6" descr="40%"/>
          <p:cNvSpPr>
            <a:spLocks noChangeArrowheads="1"/>
          </p:cNvSpPr>
          <p:nvPr/>
        </p:nvSpPr>
        <p:spPr bwMode="auto">
          <a:xfrm>
            <a:off x="6400800" y="533400"/>
            <a:ext cx="2133600" cy="838200"/>
          </a:xfrm>
          <a:prstGeom prst="wedgeEllipseCallout">
            <a:avLst>
              <a:gd name="adj1" fmla="val -54537"/>
              <a:gd name="adj2" fmla="val 132009"/>
            </a:avLst>
          </a:prstGeom>
          <a:pattFill prst="pct40">
            <a:fgClr>
              <a:srgbClr val="00FF00"/>
            </a:fgClr>
            <a:bgClr>
              <a:srgbClr val="FFFFFF"/>
            </a:bgClr>
          </a:pattFill>
          <a:ln w="9525">
            <a:solidFill>
              <a:srgbClr val="FF3300"/>
            </a:solidFill>
            <a:miter lim="800000"/>
            <a:headEnd/>
            <a:tailEnd/>
          </a:ln>
          <a:effectLst/>
        </p:spPr>
        <p:txBody>
          <a:bodyPr wrap="none" anchor="ctr"/>
          <a:lstStyle/>
          <a:p>
            <a:pPr algn="ctr" eaLnBrk="0" hangingPunct="0">
              <a:lnSpc>
                <a:spcPct val="90000"/>
              </a:lnSpc>
              <a:defRPr/>
            </a:pPr>
            <a:r>
              <a:rPr lang="zh-CN" altLang="en-US" sz="2800" b="1">
                <a:solidFill>
                  <a:srgbClr val="FF3300"/>
                </a:solidFill>
                <a:effectLst>
                  <a:outerShdw blurRad="38100" dist="38100" dir="2700000" algn="tl">
                    <a:srgbClr val="C0C0C0"/>
                  </a:outerShdw>
                </a:effectLst>
                <a:ea typeface="楷体_GB2312" pitchFamily="49" charset="-122"/>
              </a:rPr>
              <a:t>半导体</a:t>
            </a:r>
          </a:p>
          <a:p>
            <a:pPr algn="ctr" eaLnBrk="0" hangingPunct="0">
              <a:lnSpc>
                <a:spcPct val="90000"/>
              </a:lnSpc>
              <a:defRPr/>
            </a:pPr>
            <a:r>
              <a:rPr lang="zh-CN" altLang="en-US" sz="2800" b="1">
                <a:solidFill>
                  <a:srgbClr val="FF3300"/>
                </a:solidFill>
                <a:effectLst>
                  <a:outerShdw blurRad="38100" dist="38100" dir="2700000" algn="tl">
                    <a:srgbClr val="C0C0C0"/>
                  </a:outerShdw>
                </a:effectLst>
                <a:ea typeface="楷体_GB2312" pitchFamily="49" charset="-122"/>
              </a:rPr>
              <a:t>热敏电阻</a:t>
            </a:r>
            <a:endParaRPr lang="zh-CN" altLang="en-US" b="1">
              <a:effectLst>
                <a:outerShdw blurRad="38100" dist="38100" dir="2700000" algn="tl">
                  <a:srgbClr val="C0C0C0"/>
                </a:outerShdw>
              </a:effectLst>
              <a:ea typeface="宋体" pitchFamily="2" charset="-122"/>
            </a:endParaRPr>
          </a:p>
        </p:txBody>
      </p:sp>
      <p:grpSp>
        <p:nvGrpSpPr>
          <p:cNvPr id="15367" name="Group 10"/>
          <p:cNvGrpSpPr>
            <a:grpSpLocks/>
          </p:cNvGrpSpPr>
          <p:nvPr/>
        </p:nvGrpSpPr>
        <p:grpSpPr bwMode="auto">
          <a:xfrm>
            <a:off x="4919663" y="1712913"/>
            <a:ext cx="3995737" cy="3163887"/>
            <a:chOff x="3099" y="912"/>
            <a:chExt cx="2517" cy="1993"/>
          </a:xfrm>
        </p:grpSpPr>
        <p:sp>
          <p:nvSpPr>
            <p:cNvPr id="20491" name="Text Box 11"/>
            <p:cNvSpPr txBox="1">
              <a:spLocks noChangeArrowheads="1"/>
            </p:cNvSpPr>
            <p:nvPr/>
          </p:nvSpPr>
          <p:spPr bwMode="auto">
            <a:xfrm>
              <a:off x="3390" y="1094"/>
              <a:ext cx="401"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i="1">
                  <a:effectLst>
                    <a:outerShdw blurRad="38100" dist="38100" dir="2700000" algn="tl">
                      <a:srgbClr val="C0C0C0"/>
                    </a:outerShdw>
                  </a:effectLst>
                  <a:ea typeface="宋体" pitchFamily="2" charset="-122"/>
                </a:rPr>
                <a:t> R</a:t>
              </a:r>
              <a:endParaRPr lang="en-US" altLang="zh-CN" sz="2800" b="1">
                <a:effectLst>
                  <a:outerShdw blurRad="38100" dist="38100" dir="2700000" algn="tl">
                    <a:srgbClr val="C0C0C0"/>
                  </a:outerShdw>
                </a:effectLst>
                <a:ea typeface="宋体" pitchFamily="2" charset="-122"/>
              </a:endParaRPr>
            </a:p>
          </p:txBody>
        </p:sp>
        <p:sp>
          <p:nvSpPr>
            <p:cNvPr id="15369" name="Rectangle 12"/>
            <p:cNvSpPr>
              <a:spLocks noChangeArrowheads="1"/>
            </p:cNvSpPr>
            <p:nvPr/>
          </p:nvSpPr>
          <p:spPr bwMode="auto">
            <a:xfrm rot="-5400000">
              <a:off x="3228" y="1183"/>
              <a:ext cx="276"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370" name="Line 13"/>
            <p:cNvSpPr>
              <a:spLocks noChangeShapeType="1"/>
            </p:cNvSpPr>
            <p:nvPr/>
          </p:nvSpPr>
          <p:spPr bwMode="auto">
            <a:xfrm>
              <a:off x="3260" y="2905"/>
              <a:ext cx="2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1" name="Line 14"/>
            <p:cNvSpPr>
              <a:spLocks noChangeShapeType="1"/>
            </p:cNvSpPr>
            <p:nvPr/>
          </p:nvSpPr>
          <p:spPr bwMode="auto">
            <a:xfrm flipH="1">
              <a:off x="3362" y="2599"/>
              <a:ext cx="4" cy="3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2" name="Rectangle 15"/>
            <p:cNvSpPr>
              <a:spLocks noChangeArrowheads="1"/>
            </p:cNvSpPr>
            <p:nvPr/>
          </p:nvSpPr>
          <p:spPr bwMode="auto">
            <a:xfrm>
              <a:off x="4291" y="1264"/>
              <a:ext cx="588"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373" name="Line 16"/>
            <p:cNvSpPr>
              <a:spLocks noChangeShapeType="1"/>
            </p:cNvSpPr>
            <p:nvPr/>
          </p:nvSpPr>
          <p:spPr bwMode="auto">
            <a:xfrm>
              <a:off x="5147" y="932"/>
              <a:ext cx="0" cy="7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7" name="Text Box 17"/>
            <p:cNvSpPr txBox="1">
              <a:spLocks noChangeArrowheads="1"/>
            </p:cNvSpPr>
            <p:nvPr/>
          </p:nvSpPr>
          <p:spPr bwMode="auto">
            <a:xfrm>
              <a:off x="4291" y="1708"/>
              <a:ext cx="204"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0498" name="Text Box 18"/>
            <p:cNvSpPr txBox="1">
              <a:spLocks noChangeArrowheads="1"/>
            </p:cNvSpPr>
            <p:nvPr/>
          </p:nvSpPr>
          <p:spPr bwMode="auto">
            <a:xfrm>
              <a:off x="4675" y="1558"/>
              <a:ext cx="204"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0499" name="Text Box 19"/>
            <p:cNvSpPr txBox="1">
              <a:spLocks noChangeArrowheads="1"/>
            </p:cNvSpPr>
            <p:nvPr/>
          </p:nvSpPr>
          <p:spPr bwMode="auto">
            <a:xfrm>
              <a:off x="4495" y="1199"/>
              <a:ext cx="305"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创艺简宋体" pitchFamily="2" charset="-122"/>
                </a:rPr>
                <a:t>∞</a:t>
              </a:r>
              <a:endParaRPr lang="en-US" altLang="zh-CN" sz="2800" b="1">
                <a:effectLst>
                  <a:outerShdw blurRad="38100" dist="38100" dir="2700000" algn="tl">
                    <a:srgbClr val="C0C0C0"/>
                  </a:outerShdw>
                </a:effectLst>
                <a:ea typeface="宋体" pitchFamily="2" charset="-122"/>
              </a:endParaRPr>
            </a:p>
          </p:txBody>
        </p:sp>
        <p:sp>
          <p:nvSpPr>
            <p:cNvPr id="20500" name="Rectangle 20"/>
            <p:cNvSpPr>
              <a:spLocks noChangeArrowheads="1"/>
            </p:cNvSpPr>
            <p:nvPr/>
          </p:nvSpPr>
          <p:spPr bwMode="auto">
            <a:xfrm>
              <a:off x="3984" y="1104"/>
              <a:ext cx="55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p>
          </p:txBody>
        </p:sp>
        <p:sp>
          <p:nvSpPr>
            <p:cNvPr id="15378" name="Line 21"/>
            <p:cNvSpPr>
              <a:spLocks noChangeShapeType="1"/>
            </p:cNvSpPr>
            <p:nvPr/>
          </p:nvSpPr>
          <p:spPr bwMode="auto">
            <a:xfrm flipV="1">
              <a:off x="3362" y="1854"/>
              <a:ext cx="92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9" name="Line 22"/>
            <p:cNvSpPr>
              <a:spLocks noChangeShapeType="1"/>
            </p:cNvSpPr>
            <p:nvPr/>
          </p:nvSpPr>
          <p:spPr bwMode="auto">
            <a:xfrm>
              <a:off x="4879" y="1708"/>
              <a:ext cx="4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23"/>
            <p:cNvSpPr>
              <a:spLocks noChangeShapeType="1"/>
            </p:cNvSpPr>
            <p:nvPr/>
          </p:nvSpPr>
          <p:spPr bwMode="auto">
            <a:xfrm>
              <a:off x="3863" y="932"/>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24"/>
            <p:cNvSpPr>
              <a:spLocks noChangeShapeType="1"/>
            </p:cNvSpPr>
            <p:nvPr/>
          </p:nvSpPr>
          <p:spPr bwMode="auto">
            <a:xfrm>
              <a:off x="3970" y="1569"/>
              <a:ext cx="32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25"/>
            <p:cNvSpPr>
              <a:spLocks noChangeShapeType="1"/>
            </p:cNvSpPr>
            <p:nvPr/>
          </p:nvSpPr>
          <p:spPr bwMode="auto">
            <a:xfrm>
              <a:off x="3362" y="924"/>
              <a:ext cx="17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AutoShape 26"/>
            <p:cNvSpPr>
              <a:spLocks noChangeArrowheads="1"/>
            </p:cNvSpPr>
            <p:nvPr/>
          </p:nvSpPr>
          <p:spPr bwMode="auto">
            <a:xfrm rot="5400000">
              <a:off x="4387" y="1301"/>
              <a:ext cx="112" cy="10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15384" name="Group 27"/>
            <p:cNvGrpSpPr>
              <a:grpSpLocks/>
            </p:cNvGrpSpPr>
            <p:nvPr/>
          </p:nvGrpSpPr>
          <p:grpSpPr bwMode="auto">
            <a:xfrm>
              <a:off x="3260" y="1541"/>
              <a:ext cx="213" cy="111"/>
              <a:chOff x="672" y="1824"/>
              <a:chExt cx="192" cy="96"/>
            </a:xfrm>
          </p:grpSpPr>
          <p:sp>
            <p:nvSpPr>
              <p:cNvPr id="15420" name="Line 28"/>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1" name="Line 29"/>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85" name="Line 30"/>
            <p:cNvSpPr>
              <a:spLocks noChangeShapeType="1"/>
            </p:cNvSpPr>
            <p:nvPr/>
          </p:nvSpPr>
          <p:spPr bwMode="auto">
            <a:xfrm>
              <a:off x="3366" y="1375"/>
              <a:ext cx="0" cy="16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31"/>
            <p:cNvSpPr>
              <a:spLocks noChangeShapeType="1"/>
            </p:cNvSpPr>
            <p:nvPr/>
          </p:nvSpPr>
          <p:spPr bwMode="auto">
            <a:xfrm flipV="1">
              <a:off x="3366" y="912"/>
              <a:ext cx="0" cy="1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32"/>
            <p:cNvSpPr>
              <a:spLocks noChangeShapeType="1"/>
            </p:cNvSpPr>
            <p:nvPr/>
          </p:nvSpPr>
          <p:spPr bwMode="auto">
            <a:xfrm flipH="1">
              <a:off x="3362" y="1652"/>
              <a:ext cx="0" cy="4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33"/>
            <p:cNvSpPr>
              <a:spLocks noChangeShapeType="1"/>
            </p:cNvSpPr>
            <p:nvPr/>
          </p:nvSpPr>
          <p:spPr bwMode="auto">
            <a:xfrm>
              <a:off x="3152" y="2044"/>
              <a:ext cx="4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Rectangle 34"/>
            <p:cNvSpPr>
              <a:spLocks noChangeArrowheads="1"/>
            </p:cNvSpPr>
            <p:nvPr/>
          </p:nvSpPr>
          <p:spPr bwMode="auto">
            <a:xfrm rot="-5400000">
              <a:off x="3831" y="1166"/>
              <a:ext cx="278" cy="1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390" name="Line 35"/>
            <p:cNvSpPr>
              <a:spLocks noChangeShapeType="1"/>
            </p:cNvSpPr>
            <p:nvPr/>
          </p:nvSpPr>
          <p:spPr bwMode="auto">
            <a:xfrm flipV="1">
              <a:off x="3970" y="932"/>
              <a:ext cx="0" cy="1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1" name="Line 36"/>
            <p:cNvSpPr>
              <a:spLocks noChangeShapeType="1"/>
            </p:cNvSpPr>
            <p:nvPr/>
          </p:nvSpPr>
          <p:spPr bwMode="auto">
            <a:xfrm>
              <a:off x="3970" y="1365"/>
              <a:ext cx="0" cy="9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7" name="Rectangle 37"/>
            <p:cNvSpPr>
              <a:spLocks noChangeArrowheads="1"/>
            </p:cNvSpPr>
            <p:nvPr/>
          </p:nvSpPr>
          <p:spPr bwMode="auto">
            <a:xfrm>
              <a:off x="4026" y="2266"/>
              <a:ext cx="34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p>
          </p:txBody>
        </p:sp>
        <p:sp>
          <p:nvSpPr>
            <p:cNvPr id="15393" name="Rectangle 38"/>
            <p:cNvSpPr>
              <a:spLocks noChangeArrowheads="1"/>
            </p:cNvSpPr>
            <p:nvPr/>
          </p:nvSpPr>
          <p:spPr bwMode="auto">
            <a:xfrm rot="-5400000">
              <a:off x="3832" y="2381"/>
              <a:ext cx="277"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394" name="Line 39"/>
            <p:cNvSpPr>
              <a:spLocks noChangeShapeType="1"/>
            </p:cNvSpPr>
            <p:nvPr/>
          </p:nvSpPr>
          <p:spPr bwMode="auto">
            <a:xfrm>
              <a:off x="3863" y="2905"/>
              <a:ext cx="21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5" name="Line 40"/>
            <p:cNvSpPr>
              <a:spLocks noChangeShapeType="1"/>
            </p:cNvSpPr>
            <p:nvPr/>
          </p:nvSpPr>
          <p:spPr bwMode="auto">
            <a:xfrm>
              <a:off x="3970" y="2573"/>
              <a:ext cx="0" cy="3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 name="Rectangle 41"/>
            <p:cNvSpPr>
              <a:spLocks noChangeArrowheads="1"/>
            </p:cNvSpPr>
            <p:nvPr/>
          </p:nvSpPr>
          <p:spPr bwMode="auto">
            <a:xfrm>
              <a:off x="3396" y="1473"/>
              <a:ext cx="437"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 C</a:t>
              </a:r>
              <a:endParaRPr lang="en-US" altLang="zh-CN" sz="2800" b="1" baseline="-25000">
                <a:effectLst>
                  <a:outerShdw blurRad="38100" dist="38100" dir="2700000" algn="tl">
                    <a:srgbClr val="C0C0C0"/>
                  </a:outerShdw>
                </a:effectLst>
                <a:ea typeface="宋体" pitchFamily="2" charset="-122"/>
              </a:endParaRPr>
            </a:p>
          </p:txBody>
        </p:sp>
        <p:sp>
          <p:nvSpPr>
            <p:cNvPr id="20522" name="Rectangle 42"/>
            <p:cNvSpPr>
              <a:spLocks noChangeArrowheads="1"/>
            </p:cNvSpPr>
            <p:nvPr/>
          </p:nvSpPr>
          <p:spPr bwMode="auto">
            <a:xfrm>
              <a:off x="3122" y="2150"/>
              <a:ext cx="32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 R</a:t>
              </a:r>
              <a:endParaRPr lang="en-US" altLang="zh-CN" sz="2800" b="1" baseline="-25000">
                <a:effectLst>
                  <a:outerShdw blurRad="38100" dist="38100" dir="2700000" algn="tl">
                    <a:srgbClr val="C0C0C0"/>
                  </a:outerShdw>
                </a:effectLst>
                <a:ea typeface="宋体" pitchFamily="2" charset="-122"/>
              </a:endParaRPr>
            </a:p>
          </p:txBody>
        </p:sp>
        <p:sp>
          <p:nvSpPr>
            <p:cNvPr id="15398" name="Rectangle 43"/>
            <p:cNvSpPr>
              <a:spLocks noChangeArrowheads="1"/>
            </p:cNvSpPr>
            <p:nvPr/>
          </p:nvSpPr>
          <p:spPr bwMode="auto">
            <a:xfrm rot="-5400000">
              <a:off x="3015" y="2296"/>
              <a:ext cx="276"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399" name="Line 44"/>
            <p:cNvSpPr>
              <a:spLocks noChangeShapeType="1"/>
            </p:cNvSpPr>
            <p:nvPr/>
          </p:nvSpPr>
          <p:spPr bwMode="auto">
            <a:xfrm flipV="1">
              <a:off x="3152" y="2044"/>
              <a:ext cx="0"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0" name="Line 45"/>
            <p:cNvSpPr>
              <a:spLocks noChangeShapeType="1"/>
            </p:cNvSpPr>
            <p:nvPr/>
          </p:nvSpPr>
          <p:spPr bwMode="auto">
            <a:xfrm>
              <a:off x="3152" y="2488"/>
              <a:ext cx="0" cy="1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401" name="Group 46"/>
            <p:cNvGrpSpPr>
              <a:grpSpLocks/>
            </p:cNvGrpSpPr>
            <p:nvPr/>
          </p:nvGrpSpPr>
          <p:grpSpPr bwMode="auto">
            <a:xfrm>
              <a:off x="3473" y="2266"/>
              <a:ext cx="213" cy="112"/>
              <a:chOff x="912" y="2784"/>
              <a:chExt cx="192" cy="96"/>
            </a:xfrm>
          </p:grpSpPr>
          <p:sp>
            <p:nvSpPr>
              <p:cNvPr id="15418" name="Line 47"/>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9" name="Line 48"/>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02" name="Line 49"/>
            <p:cNvSpPr>
              <a:spLocks noChangeShapeType="1"/>
            </p:cNvSpPr>
            <p:nvPr/>
          </p:nvSpPr>
          <p:spPr bwMode="auto">
            <a:xfrm flipH="1" flipV="1">
              <a:off x="3580" y="2044"/>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50"/>
            <p:cNvSpPr>
              <a:spLocks noChangeShapeType="1"/>
            </p:cNvSpPr>
            <p:nvPr/>
          </p:nvSpPr>
          <p:spPr bwMode="auto">
            <a:xfrm>
              <a:off x="3580" y="2378"/>
              <a:ext cx="0" cy="22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4" name="Line 51"/>
            <p:cNvSpPr>
              <a:spLocks noChangeShapeType="1"/>
            </p:cNvSpPr>
            <p:nvPr/>
          </p:nvSpPr>
          <p:spPr bwMode="auto">
            <a:xfrm>
              <a:off x="3152" y="2599"/>
              <a:ext cx="4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32" name="Rectangle 52"/>
            <p:cNvSpPr>
              <a:spLocks noChangeArrowheads="1"/>
            </p:cNvSpPr>
            <p:nvPr/>
          </p:nvSpPr>
          <p:spPr bwMode="auto">
            <a:xfrm>
              <a:off x="3641" y="2150"/>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1" baseline="-25000">
                <a:effectLst>
                  <a:outerShdw blurRad="38100" dist="38100" dir="2700000" algn="tl">
                    <a:srgbClr val="C0C0C0"/>
                  </a:outerShdw>
                </a:effectLst>
                <a:ea typeface="宋体" pitchFamily="2" charset="-122"/>
              </a:endParaRPr>
            </a:p>
          </p:txBody>
        </p:sp>
        <p:sp>
          <p:nvSpPr>
            <p:cNvPr id="20533" name="Text Box 53"/>
            <p:cNvSpPr txBox="1">
              <a:spLocks noChangeArrowheads="1"/>
            </p:cNvSpPr>
            <p:nvPr/>
          </p:nvSpPr>
          <p:spPr bwMode="auto">
            <a:xfrm>
              <a:off x="4297" y="1347"/>
              <a:ext cx="267" cy="327"/>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p>
          </p:txBody>
        </p:sp>
        <p:sp>
          <p:nvSpPr>
            <p:cNvPr id="15407" name="Rectangle 54"/>
            <p:cNvSpPr>
              <a:spLocks noChangeArrowheads="1"/>
            </p:cNvSpPr>
            <p:nvPr/>
          </p:nvSpPr>
          <p:spPr bwMode="auto">
            <a:xfrm>
              <a:off x="4297" y="1248"/>
              <a:ext cx="588" cy="77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408" name="Oval 55"/>
            <p:cNvSpPr>
              <a:spLocks noChangeArrowheads="1"/>
            </p:cNvSpPr>
            <p:nvPr/>
          </p:nvSpPr>
          <p:spPr bwMode="auto">
            <a:xfrm>
              <a:off x="5339" y="1675"/>
              <a:ext cx="60" cy="5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409" name="Oval 56"/>
            <p:cNvSpPr>
              <a:spLocks noChangeArrowheads="1"/>
            </p:cNvSpPr>
            <p:nvPr/>
          </p:nvSpPr>
          <p:spPr bwMode="auto">
            <a:xfrm>
              <a:off x="5339" y="2513"/>
              <a:ext cx="60" cy="5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5410" name="Line 57"/>
            <p:cNvSpPr>
              <a:spLocks noChangeShapeType="1"/>
            </p:cNvSpPr>
            <p:nvPr/>
          </p:nvSpPr>
          <p:spPr bwMode="auto">
            <a:xfrm>
              <a:off x="5276" y="2784"/>
              <a:ext cx="21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1" name="Line 58"/>
            <p:cNvSpPr>
              <a:spLocks noChangeShapeType="1"/>
            </p:cNvSpPr>
            <p:nvPr/>
          </p:nvSpPr>
          <p:spPr bwMode="auto">
            <a:xfrm>
              <a:off x="5363" y="2572"/>
              <a:ext cx="0" cy="2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412" name="Group 59"/>
            <p:cNvGrpSpPr>
              <a:grpSpLocks/>
            </p:cNvGrpSpPr>
            <p:nvPr/>
          </p:nvGrpSpPr>
          <p:grpSpPr bwMode="auto">
            <a:xfrm>
              <a:off x="5088" y="1684"/>
              <a:ext cx="528" cy="908"/>
              <a:chOff x="2256" y="2352"/>
              <a:chExt cx="480" cy="825"/>
            </a:xfrm>
          </p:grpSpPr>
          <p:sp>
            <p:nvSpPr>
              <p:cNvPr id="20540" name="Rectangle 60"/>
              <p:cNvSpPr>
                <a:spLocks noChangeArrowheads="1"/>
              </p:cNvSpPr>
              <p:nvPr/>
            </p:nvSpPr>
            <p:spPr bwMode="auto">
              <a:xfrm>
                <a:off x="2300" y="2574"/>
                <a:ext cx="310" cy="297"/>
              </a:xfrm>
              <a:prstGeom prst="rect">
                <a:avLst/>
              </a:prstGeom>
              <a:noFill/>
              <a:ln w="38100">
                <a:noFill/>
                <a:miter lim="800000"/>
                <a:headEnd/>
                <a:tailEnd/>
              </a:ln>
              <a:effectLst/>
            </p:spPr>
            <p:txBody>
              <a:bodyPr wrap="none">
                <a:spAutoFit/>
              </a:bodyPr>
              <a:lstStyle/>
              <a:p>
                <a:pPr eaLnBrk="0" hangingPunct="0">
                  <a:spcBef>
                    <a:spcPct val="50000"/>
                  </a:spcBef>
                  <a:defRPr/>
                </a:pPr>
                <a:r>
                  <a:rPr lang="en-US" altLang="zh-CN" sz="2800" b="1" i="1">
                    <a:solidFill>
                      <a:srgbClr val="FF3300"/>
                    </a:solidFill>
                    <a:effectLst>
                      <a:outerShdw blurRad="38100" dist="38100" dir="2700000" algn="tl">
                        <a:srgbClr val="C0C0C0"/>
                      </a:outerShdw>
                    </a:effectLst>
                    <a:ea typeface="宋体" pitchFamily="2" charset="-122"/>
                  </a:rPr>
                  <a:t>u</a:t>
                </a:r>
                <a:r>
                  <a:rPr lang="en-US" altLang="zh-CN" b="1" baseline="-25000">
                    <a:solidFill>
                      <a:srgbClr val="FF3300"/>
                    </a:solidFill>
                    <a:effectLst>
                      <a:outerShdw blurRad="38100" dist="38100" dir="2700000" algn="tl">
                        <a:srgbClr val="C0C0C0"/>
                      </a:outerShdw>
                    </a:effectLst>
                    <a:ea typeface="宋体" pitchFamily="2" charset="-122"/>
                  </a:rPr>
                  <a:t>O</a:t>
                </a:r>
                <a:endParaRPr lang="en-US" altLang="zh-CN" b="1" i="1" baseline="-25000">
                  <a:solidFill>
                    <a:srgbClr val="FF3300"/>
                  </a:solidFill>
                  <a:effectLst>
                    <a:outerShdw blurRad="38100" dist="38100" dir="2700000" algn="tl">
                      <a:srgbClr val="C0C0C0"/>
                    </a:outerShdw>
                  </a:effectLst>
                  <a:ea typeface="宋体" pitchFamily="2" charset="-122"/>
                </a:endParaRPr>
              </a:p>
            </p:txBody>
          </p:sp>
          <p:sp>
            <p:nvSpPr>
              <p:cNvPr id="20541" name="Text Box 61"/>
              <p:cNvSpPr txBox="1">
                <a:spLocks noChangeArrowheads="1"/>
              </p:cNvSpPr>
              <p:nvPr/>
            </p:nvSpPr>
            <p:spPr bwMode="auto">
              <a:xfrm>
                <a:off x="2304" y="2880"/>
                <a:ext cx="335" cy="29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 –</a:t>
                </a:r>
              </a:p>
            </p:txBody>
          </p:sp>
          <p:sp>
            <p:nvSpPr>
              <p:cNvPr id="20542" name="Text Box 62"/>
              <p:cNvSpPr txBox="1">
                <a:spLocks noChangeArrowheads="1"/>
              </p:cNvSpPr>
              <p:nvPr/>
            </p:nvSpPr>
            <p:spPr bwMode="auto">
              <a:xfrm>
                <a:off x="2256" y="2352"/>
                <a:ext cx="480" cy="29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grpSp>
        <p:sp>
          <p:nvSpPr>
            <p:cNvPr id="15413" name="Line 63"/>
            <p:cNvSpPr>
              <a:spLocks noChangeShapeType="1"/>
            </p:cNvSpPr>
            <p:nvPr/>
          </p:nvSpPr>
          <p:spPr bwMode="auto">
            <a:xfrm flipH="1">
              <a:off x="3840" y="1104"/>
              <a:ext cx="288" cy="1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4" name="Line 64"/>
            <p:cNvSpPr>
              <a:spLocks noChangeShapeType="1"/>
            </p:cNvSpPr>
            <p:nvPr/>
          </p:nvSpPr>
          <p:spPr bwMode="auto">
            <a:xfrm flipH="1">
              <a:off x="3740" y="1296"/>
              <a:ext cx="1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510019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wipe(up)">
                                      <p:cBhvr>
                                        <p:cTn id="7" dur="500"/>
                                        <p:tgtEl>
                                          <p:spTgt spid="204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wipe(left)">
                                      <p:cBhvr>
                                        <p:cTn id="12" dur="500"/>
                                        <p:tgtEl>
                                          <p:spTgt spid="204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5"/>
                                        </p:tgtEl>
                                        <p:attrNameLst>
                                          <p:attrName>style.visibility</p:attrName>
                                        </p:attrNameLst>
                                      </p:cBhvr>
                                      <p:to>
                                        <p:strVal val="visible"/>
                                      </p:to>
                                    </p:set>
                                    <p:animEffect transition="in" filter="wipe(left)">
                                      <p:cBhvr>
                                        <p:cTn id="1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p:bldP spid="20485" grpId="0" autoUpdateAnimBg="0"/>
      <p:bldP spid="20486"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457200" y="381000"/>
            <a:ext cx="67818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effectLst>
                  <a:outerShdw blurRad="38100" dist="38100" dir="2700000" algn="tl">
                    <a:srgbClr val="C0C0C0"/>
                  </a:outerShdw>
                </a:effectLst>
                <a:latin typeface="宋体" pitchFamily="2" charset="-122"/>
              </a:rPr>
              <a:t>带稳幅环节的电路</a:t>
            </a:r>
            <a:r>
              <a:rPr lang="en-US" altLang="zh-CN" sz="2800" b="1" smtClean="0">
                <a:solidFill>
                  <a:srgbClr val="000099"/>
                </a:solidFill>
                <a:effectLst>
                  <a:outerShdw blurRad="38100" dist="38100" dir="2700000" algn="tl">
                    <a:srgbClr val="C0C0C0"/>
                  </a:outerShdw>
                </a:effectLst>
              </a:rPr>
              <a:t>(1)</a:t>
            </a:r>
          </a:p>
        </p:txBody>
      </p:sp>
      <p:sp>
        <p:nvSpPr>
          <p:cNvPr id="21507" name="Rectangle 3"/>
          <p:cNvSpPr>
            <a:spLocks noChangeArrowheads="1"/>
          </p:cNvSpPr>
          <p:nvPr/>
        </p:nvSpPr>
        <p:spPr bwMode="auto">
          <a:xfrm>
            <a:off x="609600" y="685800"/>
            <a:ext cx="5486400" cy="609600"/>
          </a:xfrm>
          <a:prstGeom prst="rect">
            <a:avLst/>
          </a:prstGeom>
          <a:noFill/>
          <a:ln w="9525">
            <a:noFill/>
            <a:miter lim="800000"/>
            <a:headEnd/>
            <a:tailEnd/>
          </a:ln>
          <a:effectLst/>
        </p:spPr>
        <p:txBody>
          <a:bodyPr anchor="ctr"/>
          <a:lstStyle/>
          <a:p>
            <a:pPr algn="ctr">
              <a:defRPr/>
            </a:pPr>
            <a:endParaRPr lang="zh-CN" altLang="zh-CN" sz="3600" b="1">
              <a:solidFill>
                <a:srgbClr val="FF3300"/>
              </a:solidFill>
              <a:effectLst>
                <a:outerShdw blurRad="38100" dist="38100" dir="2700000" algn="tl">
                  <a:srgbClr val="C0C0C0"/>
                </a:outerShdw>
              </a:effectLst>
              <a:latin typeface="楷体_GB2312" pitchFamily="49" charset="-122"/>
              <a:ea typeface="楷体_GB2312" pitchFamily="49" charset="-122"/>
            </a:endParaRPr>
          </a:p>
        </p:txBody>
      </p:sp>
      <p:sp>
        <p:nvSpPr>
          <p:cNvPr id="21508" name="Text Box 4"/>
          <p:cNvSpPr txBox="1">
            <a:spLocks noChangeArrowheads="1"/>
          </p:cNvSpPr>
          <p:nvPr/>
        </p:nvSpPr>
        <p:spPr bwMode="auto">
          <a:xfrm>
            <a:off x="404813" y="914400"/>
            <a:ext cx="4395787" cy="1501775"/>
          </a:xfrm>
          <a:prstGeom prst="rect">
            <a:avLst/>
          </a:prstGeom>
          <a:noFill/>
          <a:ln w="9525">
            <a:noFill/>
            <a:miter lim="800000"/>
            <a:headEnd/>
            <a:tailEnd/>
          </a:ln>
          <a:effectLst/>
        </p:spPr>
        <p:txBody>
          <a:bodyPr>
            <a:spAutoFit/>
          </a:bodyPr>
          <a:lstStyle/>
          <a:p>
            <a:pPr eaLnBrk="0" hangingPunct="0">
              <a:lnSpc>
                <a:spcPct val="110000"/>
              </a:lnSpc>
              <a:defRPr/>
            </a:pPr>
            <a:r>
              <a:rPr lang="en-US" altLang="zh-CN" sz="2800" b="1">
                <a:solidFill>
                  <a:srgbClr val="CC0000"/>
                </a:solidFill>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热敏电阻具有负温度系数，利用它的非线性可以自动稳幅。</a:t>
            </a:r>
          </a:p>
        </p:txBody>
      </p:sp>
      <p:sp>
        <p:nvSpPr>
          <p:cNvPr id="21509" name="AutoShape 5" descr="40%"/>
          <p:cNvSpPr>
            <a:spLocks noChangeArrowheads="1"/>
          </p:cNvSpPr>
          <p:nvPr/>
        </p:nvSpPr>
        <p:spPr bwMode="auto">
          <a:xfrm>
            <a:off x="6477000" y="838200"/>
            <a:ext cx="2133600" cy="838200"/>
          </a:xfrm>
          <a:prstGeom prst="wedgeEllipseCallout">
            <a:avLst>
              <a:gd name="adj1" fmla="val -54537"/>
              <a:gd name="adj2" fmla="val 132009"/>
            </a:avLst>
          </a:prstGeom>
          <a:pattFill prst="pct40">
            <a:fgClr>
              <a:srgbClr val="00FF00"/>
            </a:fgClr>
            <a:bgClr>
              <a:srgbClr val="FFFFFF"/>
            </a:bgClr>
          </a:pattFill>
          <a:ln w="9525">
            <a:solidFill>
              <a:srgbClr val="FF3300"/>
            </a:solidFill>
            <a:miter lim="800000"/>
            <a:headEnd/>
            <a:tailEnd/>
          </a:ln>
          <a:effectLst/>
        </p:spPr>
        <p:txBody>
          <a:bodyPr wrap="none" anchor="ctr"/>
          <a:lstStyle/>
          <a:p>
            <a:pPr algn="ctr" eaLnBrk="0" hangingPunct="0">
              <a:lnSpc>
                <a:spcPct val="90000"/>
              </a:lnSpc>
              <a:defRPr/>
            </a:pPr>
            <a:r>
              <a:rPr lang="zh-CN" altLang="en-US" sz="2800" b="1">
                <a:solidFill>
                  <a:srgbClr val="FF3300"/>
                </a:solidFill>
                <a:effectLst>
                  <a:outerShdw blurRad="38100" dist="38100" dir="2700000" algn="tl">
                    <a:srgbClr val="C0C0C0"/>
                  </a:outerShdw>
                </a:effectLst>
                <a:ea typeface="楷体_GB2312" pitchFamily="49" charset="-122"/>
              </a:rPr>
              <a:t>半导体</a:t>
            </a:r>
          </a:p>
          <a:p>
            <a:pPr algn="ctr" eaLnBrk="0" hangingPunct="0">
              <a:lnSpc>
                <a:spcPct val="90000"/>
              </a:lnSpc>
              <a:defRPr/>
            </a:pPr>
            <a:r>
              <a:rPr lang="zh-CN" altLang="en-US" sz="2800" b="1">
                <a:solidFill>
                  <a:srgbClr val="FF3300"/>
                </a:solidFill>
                <a:effectLst>
                  <a:outerShdw blurRad="38100" dist="38100" dir="2700000" algn="tl">
                    <a:srgbClr val="C0C0C0"/>
                  </a:outerShdw>
                </a:effectLst>
                <a:ea typeface="楷体_GB2312" pitchFamily="49" charset="-122"/>
              </a:rPr>
              <a:t>热敏电阻</a:t>
            </a:r>
            <a:endParaRPr lang="zh-CN" altLang="en-US" b="1">
              <a:effectLst>
                <a:outerShdw blurRad="38100" dist="38100" dir="2700000" algn="tl">
                  <a:srgbClr val="C0C0C0"/>
                </a:outerShdw>
              </a:effectLst>
              <a:ea typeface="宋体" pitchFamily="2" charset="-122"/>
            </a:endParaRPr>
          </a:p>
        </p:txBody>
      </p:sp>
      <p:grpSp>
        <p:nvGrpSpPr>
          <p:cNvPr id="16390" name="Group 9"/>
          <p:cNvGrpSpPr>
            <a:grpSpLocks/>
          </p:cNvGrpSpPr>
          <p:nvPr/>
        </p:nvGrpSpPr>
        <p:grpSpPr bwMode="auto">
          <a:xfrm>
            <a:off x="5148263" y="2209800"/>
            <a:ext cx="3995737" cy="3163888"/>
            <a:chOff x="3099" y="912"/>
            <a:chExt cx="2517" cy="1993"/>
          </a:xfrm>
        </p:grpSpPr>
        <p:sp>
          <p:nvSpPr>
            <p:cNvPr id="21514" name="Text Box 10"/>
            <p:cNvSpPr txBox="1">
              <a:spLocks noChangeArrowheads="1"/>
            </p:cNvSpPr>
            <p:nvPr/>
          </p:nvSpPr>
          <p:spPr bwMode="auto">
            <a:xfrm>
              <a:off x="3390" y="1094"/>
              <a:ext cx="401"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i="1">
                  <a:effectLst>
                    <a:outerShdw blurRad="38100" dist="38100" dir="2700000" algn="tl">
                      <a:srgbClr val="C0C0C0"/>
                    </a:outerShdw>
                  </a:effectLst>
                  <a:ea typeface="宋体" pitchFamily="2" charset="-122"/>
                </a:rPr>
                <a:t> R</a:t>
              </a:r>
              <a:endParaRPr lang="en-US" altLang="zh-CN" sz="2800" b="1">
                <a:effectLst>
                  <a:outerShdw blurRad="38100" dist="38100" dir="2700000" algn="tl">
                    <a:srgbClr val="C0C0C0"/>
                  </a:outerShdw>
                </a:effectLst>
                <a:ea typeface="宋体" pitchFamily="2" charset="-122"/>
              </a:endParaRPr>
            </a:p>
          </p:txBody>
        </p:sp>
        <p:sp>
          <p:nvSpPr>
            <p:cNvPr id="16409" name="Rectangle 11"/>
            <p:cNvSpPr>
              <a:spLocks noChangeArrowheads="1"/>
            </p:cNvSpPr>
            <p:nvPr/>
          </p:nvSpPr>
          <p:spPr bwMode="auto">
            <a:xfrm rot="-5400000">
              <a:off x="3228" y="1183"/>
              <a:ext cx="276"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10" name="Line 12"/>
            <p:cNvSpPr>
              <a:spLocks noChangeShapeType="1"/>
            </p:cNvSpPr>
            <p:nvPr/>
          </p:nvSpPr>
          <p:spPr bwMode="auto">
            <a:xfrm>
              <a:off x="3260" y="2905"/>
              <a:ext cx="2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13"/>
            <p:cNvSpPr>
              <a:spLocks noChangeShapeType="1"/>
            </p:cNvSpPr>
            <p:nvPr/>
          </p:nvSpPr>
          <p:spPr bwMode="auto">
            <a:xfrm flipH="1">
              <a:off x="3362" y="2599"/>
              <a:ext cx="4" cy="30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Rectangle 14"/>
            <p:cNvSpPr>
              <a:spLocks noChangeArrowheads="1"/>
            </p:cNvSpPr>
            <p:nvPr/>
          </p:nvSpPr>
          <p:spPr bwMode="auto">
            <a:xfrm>
              <a:off x="4291" y="1264"/>
              <a:ext cx="588"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13" name="Line 15"/>
            <p:cNvSpPr>
              <a:spLocks noChangeShapeType="1"/>
            </p:cNvSpPr>
            <p:nvPr/>
          </p:nvSpPr>
          <p:spPr bwMode="auto">
            <a:xfrm>
              <a:off x="5147" y="932"/>
              <a:ext cx="0" cy="7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0" name="Text Box 16"/>
            <p:cNvSpPr txBox="1">
              <a:spLocks noChangeArrowheads="1"/>
            </p:cNvSpPr>
            <p:nvPr/>
          </p:nvSpPr>
          <p:spPr bwMode="auto">
            <a:xfrm>
              <a:off x="4291" y="1708"/>
              <a:ext cx="204"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1521" name="Text Box 17"/>
            <p:cNvSpPr txBox="1">
              <a:spLocks noChangeArrowheads="1"/>
            </p:cNvSpPr>
            <p:nvPr/>
          </p:nvSpPr>
          <p:spPr bwMode="auto">
            <a:xfrm>
              <a:off x="4675" y="1558"/>
              <a:ext cx="204"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1522" name="Text Box 18"/>
            <p:cNvSpPr txBox="1">
              <a:spLocks noChangeArrowheads="1"/>
            </p:cNvSpPr>
            <p:nvPr/>
          </p:nvSpPr>
          <p:spPr bwMode="auto">
            <a:xfrm>
              <a:off x="4495" y="1199"/>
              <a:ext cx="305"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创艺简宋体" pitchFamily="2" charset="-122"/>
                </a:rPr>
                <a:t>∞</a:t>
              </a:r>
              <a:endParaRPr lang="en-US" altLang="zh-CN" sz="2800" b="1">
                <a:effectLst>
                  <a:outerShdw blurRad="38100" dist="38100" dir="2700000" algn="tl">
                    <a:srgbClr val="C0C0C0"/>
                  </a:outerShdw>
                </a:effectLst>
                <a:ea typeface="宋体" pitchFamily="2" charset="-122"/>
              </a:endParaRPr>
            </a:p>
          </p:txBody>
        </p:sp>
        <p:sp>
          <p:nvSpPr>
            <p:cNvPr id="21523" name="Rectangle 19"/>
            <p:cNvSpPr>
              <a:spLocks noChangeArrowheads="1"/>
            </p:cNvSpPr>
            <p:nvPr/>
          </p:nvSpPr>
          <p:spPr bwMode="auto">
            <a:xfrm>
              <a:off x="3984" y="1104"/>
              <a:ext cx="55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p>
          </p:txBody>
        </p:sp>
        <p:sp>
          <p:nvSpPr>
            <p:cNvPr id="16418" name="Line 20"/>
            <p:cNvSpPr>
              <a:spLocks noChangeShapeType="1"/>
            </p:cNvSpPr>
            <p:nvPr/>
          </p:nvSpPr>
          <p:spPr bwMode="auto">
            <a:xfrm flipV="1">
              <a:off x="3362" y="1854"/>
              <a:ext cx="92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9" name="Line 21"/>
            <p:cNvSpPr>
              <a:spLocks noChangeShapeType="1"/>
            </p:cNvSpPr>
            <p:nvPr/>
          </p:nvSpPr>
          <p:spPr bwMode="auto">
            <a:xfrm>
              <a:off x="4879" y="1708"/>
              <a:ext cx="4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0" name="Line 22"/>
            <p:cNvSpPr>
              <a:spLocks noChangeShapeType="1"/>
            </p:cNvSpPr>
            <p:nvPr/>
          </p:nvSpPr>
          <p:spPr bwMode="auto">
            <a:xfrm>
              <a:off x="3863" y="932"/>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1" name="Line 23"/>
            <p:cNvSpPr>
              <a:spLocks noChangeShapeType="1"/>
            </p:cNvSpPr>
            <p:nvPr/>
          </p:nvSpPr>
          <p:spPr bwMode="auto">
            <a:xfrm>
              <a:off x="3970" y="1569"/>
              <a:ext cx="32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2" name="Line 24"/>
            <p:cNvSpPr>
              <a:spLocks noChangeShapeType="1"/>
            </p:cNvSpPr>
            <p:nvPr/>
          </p:nvSpPr>
          <p:spPr bwMode="auto">
            <a:xfrm>
              <a:off x="3362" y="924"/>
              <a:ext cx="17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3" name="AutoShape 25"/>
            <p:cNvSpPr>
              <a:spLocks noChangeArrowheads="1"/>
            </p:cNvSpPr>
            <p:nvPr/>
          </p:nvSpPr>
          <p:spPr bwMode="auto">
            <a:xfrm rot="5400000">
              <a:off x="4387" y="1301"/>
              <a:ext cx="112" cy="10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16424" name="Group 26"/>
            <p:cNvGrpSpPr>
              <a:grpSpLocks/>
            </p:cNvGrpSpPr>
            <p:nvPr/>
          </p:nvGrpSpPr>
          <p:grpSpPr bwMode="auto">
            <a:xfrm>
              <a:off x="3260" y="1541"/>
              <a:ext cx="213" cy="111"/>
              <a:chOff x="672" y="1824"/>
              <a:chExt cx="192" cy="96"/>
            </a:xfrm>
          </p:grpSpPr>
          <p:sp>
            <p:nvSpPr>
              <p:cNvPr id="16460" name="Line 27"/>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61" name="Line 28"/>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25" name="Line 29"/>
            <p:cNvSpPr>
              <a:spLocks noChangeShapeType="1"/>
            </p:cNvSpPr>
            <p:nvPr/>
          </p:nvSpPr>
          <p:spPr bwMode="auto">
            <a:xfrm>
              <a:off x="3366" y="1375"/>
              <a:ext cx="0" cy="16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6" name="Line 30"/>
            <p:cNvSpPr>
              <a:spLocks noChangeShapeType="1"/>
            </p:cNvSpPr>
            <p:nvPr/>
          </p:nvSpPr>
          <p:spPr bwMode="auto">
            <a:xfrm flipV="1">
              <a:off x="3366" y="912"/>
              <a:ext cx="0" cy="1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7" name="Line 31"/>
            <p:cNvSpPr>
              <a:spLocks noChangeShapeType="1"/>
            </p:cNvSpPr>
            <p:nvPr/>
          </p:nvSpPr>
          <p:spPr bwMode="auto">
            <a:xfrm flipH="1">
              <a:off x="3362" y="1652"/>
              <a:ext cx="0" cy="4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8" name="Line 32"/>
            <p:cNvSpPr>
              <a:spLocks noChangeShapeType="1"/>
            </p:cNvSpPr>
            <p:nvPr/>
          </p:nvSpPr>
          <p:spPr bwMode="auto">
            <a:xfrm>
              <a:off x="3152" y="2044"/>
              <a:ext cx="4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9" name="Rectangle 33"/>
            <p:cNvSpPr>
              <a:spLocks noChangeArrowheads="1"/>
            </p:cNvSpPr>
            <p:nvPr/>
          </p:nvSpPr>
          <p:spPr bwMode="auto">
            <a:xfrm rot="-5400000">
              <a:off x="3831" y="1166"/>
              <a:ext cx="278" cy="1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30" name="Line 34"/>
            <p:cNvSpPr>
              <a:spLocks noChangeShapeType="1"/>
            </p:cNvSpPr>
            <p:nvPr/>
          </p:nvSpPr>
          <p:spPr bwMode="auto">
            <a:xfrm flipV="1">
              <a:off x="3970" y="932"/>
              <a:ext cx="0" cy="1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1" name="Line 35"/>
            <p:cNvSpPr>
              <a:spLocks noChangeShapeType="1"/>
            </p:cNvSpPr>
            <p:nvPr/>
          </p:nvSpPr>
          <p:spPr bwMode="auto">
            <a:xfrm>
              <a:off x="3970" y="1365"/>
              <a:ext cx="0" cy="9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Rectangle 36"/>
            <p:cNvSpPr>
              <a:spLocks noChangeArrowheads="1"/>
            </p:cNvSpPr>
            <p:nvPr/>
          </p:nvSpPr>
          <p:spPr bwMode="auto">
            <a:xfrm>
              <a:off x="4026" y="2266"/>
              <a:ext cx="34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p>
          </p:txBody>
        </p:sp>
        <p:sp>
          <p:nvSpPr>
            <p:cNvPr id="16433" name="Rectangle 37"/>
            <p:cNvSpPr>
              <a:spLocks noChangeArrowheads="1"/>
            </p:cNvSpPr>
            <p:nvPr/>
          </p:nvSpPr>
          <p:spPr bwMode="auto">
            <a:xfrm rot="-5400000">
              <a:off x="3832" y="2381"/>
              <a:ext cx="277"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34" name="Line 38"/>
            <p:cNvSpPr>
              <a:spLocks noChangeShapeType="1"/>
            </p:cNvSpPr>
            <p:nvPr/>
          </p:nvSpPr>
          <p:spPr bwMode="auto">
            <a:xfrm>
              <a:off x="3863" y="2905"/>
              <a:ext cx="21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5" name="Line 39"/>
            <p:cNvSpPr>
              <a:spLocks noChangeShapeType="1"/>
            </p:cNvSpPr>
            <p:nvPr/>
          </p:nvSpPr>
          <p:spPr bwMode="auto">
            <a:xfrm>
              <a:off x="3970" y="2573"/>
              <a:ext cx="0" cy="3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4" name="Rectangle 40"/>
            <p:cNvSpPr>
              <a:spLocks noChangeArrowheads="1"/>
            </p:cNvSpPr>
            <p:nvPr/>
          </p:nvSpPr>
          <p:spPr bwMode="auto">
            <a:xfrm>
              <a:off x="3396" y="1473"/>
              <a:ext cx="437"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 C</a:t>
              </a:r>
              <a:endParaRPr lang="en-US" altLang="zh-CN" sz="2800" b="1" baseline="-25000">
                <a:effectLst>
                  <a:outerShdw blurRad="38100" dist="38100" dir="2700000" algn="tl">
                    <a:srgbClr val="C0C0C0"/>
                  </a:outerShdw>
                </a:effectLst>
                <a:ea typeface="宋体" pitchFamily="2" charset="-122"/>
              </a:endParaRPr>
            </a:p>
          </p:txBody>
        </p:sp>
        <p:sp>
          <p:nvSpPr>
            <p:cNvPr id="21545" name="Rectangle 41"/>
            <p:cNvSpPr>
              <a:spLocks noChangeArrowheads="1"/>
            </p:cNvSpPr>
            <p:nvPr/>
          </p:nvSpPr>
          <p:spPr bwMode="auto">
            <a:xfrm>
              <a:off x="3122" y="2150"/>
              <a:ext cx="32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 R</a:t>
              </a:r>
              <a:endParaRPr lang="en-US" altLang="zh-CN" sz="2800" b="1" baseline="-25000">
                <a:effectLst>
                  <a:outerShdw blurRad="38100" dist="38100" dir="2700000" algn="tl">
                    <a:srgbClr val="C0C0C0"/>
                  </a:outerShdw>
                </a:effectLst>
                <a:ea typeface="宋体" pitchFamily="2" charset="-122"/>
              </a:endParaRPr>
            </a:p>
          </p:txBody>
        </p:sp>
        <p:sp>
          <p:nvSpPr>
            <p:cNvPr id="16438" name="Rectangle 42"/>
            <p:cNvSpPr>
              <a:spLocks noChangeArrowheads="1"/>
            </p:cNvSpPr>
            <p:nvPr/>
          </p:nvSpPr>
          <p:spPr bwMode="auto">
            <a:xfrm rot="-5400000">
              <a:off x="3015" y="2296"/>
              <a:ext cx="276" cy="10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39" name="Line 43"/>
            <p:cNvSpPr>
              <a:spLocks noChangeShapeType="1"/>
            </p:cNvSpPr>
            <p:nvPr/>
          </p:nvSpPr>
          <p:spPr bwMode="auto">
            <a:xfrm flipV="1">
              <a:off x="3152" y="2044"/>
              <a:ext cx="0"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0" name="Line 44"/>
            <p:cNvSpPr>
              <a:spLocks noChangeShapeType="1"/>
            </p:cNvSpPr>
            <p:nvPr/>
          </p:nvSpPr>
          <p:spPr bwMode="auto">
            <a:xfrm>
              <a:off x="3152" y="2488"/>
              <a:ext cx="0" cy="11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41" name="Group 45"/>
            <p:cNvGrpSpPr>
              <a:grpSpLocks/>
            </p:cNvGrpSpPr>
            <p:nvPr/>
          </p:nvGrpSpPr>
          <p:grpSpPr bwMode="auto">
            <a:xfrm>
              <a:off x="3473" y="2266"/>
              <a:ext cx="213" cy="112"/>
              <a:chOff x="912" y="2784"/>
              <a:chExt cx="192" cy="96"/>
            </a:xfrm>
          </p:grpSpPr>
          <p:sp>
            <p:nvSpPr>
              <p:cNvPr id="16458" name="Line 46"/>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59" name="Line 47"/>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42" name="Line 48"/>
            <p:cNvSpPr>
              <a:spLocks noChangeShapeType="1"/>
            </p:cNvSpPr>
            <p:nvPr/>
          </p:nvSpPr>
          <p:spPr bwMode="auto">
            <a:xfrm flipH="1" flipV="1">
              <a:off x="3580" y="2044"/>
              <a:ext cx="0" cy="2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3" name="Line 49"/>
            <p:cNvSpPr>
              <a:spLocks noChangeShapeType="1"/>
            </p:cNvSpPr>
            <p:nvPr/>
          </p:nvSpPr>
          <p:spPr bwMode="auto">
            <a:xfrm>
              <a:off x="3580" y="2378"/>
              <a:ext cx="0" cy="22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4" name="Line 50"/>
            <p:cNvSpPr>
              <a:spLocks noChangeShapeType="1"/>
            </p:cNvSpPr>
            <p:nvPr/>
          </p:nvSpPr>
          <p:spPr bwMode="auto">
            <a:xfrm>
              <a:off x="3152" y="2599"/>
              <a:ext cx="4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5" name="Rectangle 51"/>
            <p:cNvSpPr>
              <a:spLocks noChangeArrowheads="1"/>
            </p:cNvSpPr>
            <p:nvPr/>
          </p:nvSpPr>
          <p:spPr bwMode="auto">
            <a:xfrm>
              <a:off x="3641" y="2150"/>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1" baseline="-25000">
                <a:effectLst>
                  <a:outerShdw blurRad="38100" dist="38100" dir="2700000" algn="tl">
                    <a:srgbClr val="C0C0C0"/>
                  </a:outerShdw>
                </a:effectLst>
                <a:ea typeface="宋体" pitchFamily="2" charset="-122"/>
              </a:endParaRPr>
            </a:p>
          </p:txBody>
        </p:sp>
        <p:sp>
          <p:nvSpPr>
            <p:cNvPr id="21556" name="Text Box 52"/>
            <p:cNvSpPr txBox="1">
              <a:spLocks noChangeArrowheads="1"/>
            </p:cNvSpPr>
            <p:nvPr/>
          </p:nvSpPr>
          <p:spPr bwMode="auto">
            <a:xfrm>
              <a:off x="4297" y="1347"/>
              <a:ext cx="267" cy="327"/>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p>
          </p:txBody>
        </p:sp>
        <p:sp>
          <p:nvSpPr>
            <p:cNvPr id="16447" name="Rectangle 53"/>
            <p:cNvSpPr>
              <a:spLocks noChangeArrowheads="1"/>
            </p:cNvSpPr>
            <p:nvPr/>
          </p:nvSpPr>
          <p:spPr bwMode="auto">
            <a:xfrm>
              <a:off x="4297" y="1248"/>
              <a:ext cx="588" cy="77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48" name="Oval 54"/>
            <p:cNvSpPr>
              <a:spLocks noChangeArrowheads="1"/>
            </p:cNvSpPr>
            <p:nvPr/>
          </p:nvSpPr>
          <p:spPr bwMode="auto">
            <a:xfrm>
              <a:off x="5339" y="1675"/>
              <a:ext cx="60" cy="5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49" name="Oval 55"/>
            <p:cNvSpPr>
              <a:spLocks noChangeArrowheads="1"/>
            </p:cNvSpPr>
            <p:nvPr/>
          </p:nvSpPr>
          <p:spPr bwMode="auto">
            <a:xfrm>
              <a:off x="5339" y="2513"/>
              <a:ext cx="60" cy="5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6450" name="Line 56"/>
            <p:cNvSpPr>
              <a:spLocks noChangeShapeType="1"/>
            </p:cNvSpPr>
            <p:nvPr/>
          </p:nvSpPr>
          <p:spPr bwMode="auto">
            <a:xfrm>
              <a:off x="5276" y="2784"/>
              <a:ext cx="21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51" name="Line 57"/>
            <p:cNvSpPr>
              <a:spLocks noChangeShapeType="1"/>
            </p:cNvSpPr>
            <p:nvPr/>
          </p:nvSpPr>
          <p:spPr bwMode="auto">
            <a:xfrm>
              <a:off x="5363" y="2572"/>
              <a:ext cx="0" cy="2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52" name="Group 58"/>
            <p:cNvGrpSpPr>
              <a:grpSpLocks/>
            </p:cNvGrpSpPr>
            <p:nvPr/>
          </p:nvGrpSpPr>
          <p:grpSpPr bwMode="auto">
            <a:xfrm>
              <a:off x="5088" y="1684"/>
              <a:ext cx="528" cy="908"/>
              <a:chOff x="2256" y="2352"/>
              <a:chExt cx="480" cy="825"/>
            </a:xfrm>
          </p:grpSpPr>
          <p:sp>
            <p:nvSpPr>
              <p:cNvPr id="21563" name="Rectangle 59"/>
              <p:cNvSpPr>
                <a:spLocks noChangeArrowheads="1"/>
              </p:cNvSpPr>
              <p:nvPr/>
            </p:nvSpPr>
            <p:spPr bwMode="auto">
              <a:xfrm>
                <a:off x="2300" y="2574"/>
                <a:ext cx="310" cy="297"/>
              </a:xfrm>
              <a:prstGeom prst="rect">
                <a:avLst/>
              </a:prstGeom>
              <a:noFill/>
              <a:ln w="38100">
                <a:noFill/>
                <a:miter lim="800000"/>
                <a:headEnd/>
                <a:tailEnd/>
              </a:ln>
              <a:effectLst/>
            </p:spPr>
            <p:txBody>
              <a:bodyPr wrap="none">
                <a:spAutoFit/>
              </a:bodyPr>
              <a:lstStyle/>
              <a:p>
                <a:pPr eaLnBrk="0" hangingPunct="0">
                  <a:spcBef>
                    <a:spcPct val="50000"/>
                  </a:spcBef>
                  <a:defRPr/>
                </a:pPr>
                <a:r>
                  <a:rPr lang="en-US" altLang="zh-CN" sz="2800" b="1" i="1">
                    <a:solidFill>
                      <a:srgbClr val="FF3300"/>
                    </a:solidFill>
                    <a:effectLst>
                      <a:outerShdw blurRad="38100" dist="38100" dir="2700000" algn="tl">
                        <a:srgbClr val="C0C0C0"/>
                      </a:outerShdw>
                    </a:effectLst>
                    <a:ea typeface="宋体" pitchFamily="2" charset="-122"/>
                  </a:rPr>
                  <a:t>u</a:t>
                </a:r>
                <a:r>
                  <a:rPr lang="en-US" altLang="zh-CN" b="1" baseline="-25000">
                    <a:solidFill>
                      <a:srgbClr val="FF3300"/>
                    </a:solidFill>
                    <a:effectLst>
                      <a:outerShdw blurRad="38100" dist="38100" dir="2700000" algn="tl">
                        <a:srgbClr val="C0C0C0"/>
                      </a:outerShdw>
                    </a:effectLst>
                    <a:ea typeface="宋体" pitchFamily="2" charset="-122"/>
                  </a:rPr>
                  <a:t>O</a:t>
                </a:r>
                <a:endParaRPr lang="en-US" altLang="zh-CN" b="1" i="1" baseline="-25000">
                  <a:solidFill>
                    <a:srgbClr val="FF3300"/>
                  </a:solidFill>
                  <a:effectLst>
                    <a:outerShdw blurRad="38100" dist="38100" dir="2700000" algn="tl">
                      <a:srgbClr val="C0C0C0"/>
                    </a:outerShdw>
                  </a:effectLst>
                  <a:ea typeface="宋体" pitchFamily="2" charset="-122"/>
                </a:endParaRPr>
              </a:p>
            </p:txBody>
          </p:sp>
          <p:sp>
            <p:nvSpPr>
              <p:cNvPr id="21564" name="Text Box 60"/>
              <p:cNvSpPr txBox="1">
                <a:spLocks noChangeArrowheads="1"/>
              </p:cNvSpPr>
              <p:nvPr/>
            </p:nvSpPr>
            <p:spPr bwMode="auto">
              <a:xfrm>
                <a:off x="2304" y="2880"/>
                <a:ext cx="335" cy="29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 –</a:t>
                </a:r>
              </a:p>
            </p:txBody>
          </p:sp>
          <p:sp>
            <p:nvSpPr>
              <p:cNvPr id="21565" name="Text Box 61"/>
              <p:cNvSpPr txBox="1">
                <a:spLocks noChangeArrowheads="1"/>
              </p:cNvSpPr>
              <p:nvPr/>
            </p:nvSpPr>
            <p:spPr bwMode="auto">
              <a:xfrm>
                <a:off x="2256" y="2352"/>
                <a:ext cx="480" cy="29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grpSp>
        <p:sp>
          <p:nvSpPr>
            <p:cNvPr id="16453" name="Line 62"/>
            <p:cNvSpPr>
              <a:spLocks noChangeShapeType="1"/>
            </p:cNvSpPr>
            <p:nvPr/>
          </p:nvSpPr>
          <p:spPr bwMode="auto">
            <a:xfrm flipH="1">
              <a:off x="3840" y="1104"/>
              <a:ext cx="288" cy="1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54" name="Line 63"/>
            <p:cNvSpPr>
              <a:spLocks noChangeShapeType="1"/>
            </p:cNvSpPr>
            <p:nvPr/>
          </p:nvSpPr>
          <p:spPr bwMode="auto">
            <a:xfrm flipH="1">
              <a:off x="3740" y="1296"/>
              <a:ext cx="1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68" name="Text Box 64"/>
          <p:cNvSpPr txBox="1">
            <a:spLocks noChangeArrowheads="1"/>
          </p:cNvSpPr>
          <p:nvPr/>
        </p:nvSpPr>
        <p:spPr bwMode="auto">
          <a:xfrm>
            <a:off x="319088" y="2362200"/>
            <a:ext cx="2058987" cy="561975"/>
          </a:xfrm>
          <a:prstGeom prst="rect">
            <a:avLst/>
          </a:prstGeom>
          <a:noFill/>
          <a:ln w="9525">
            <a:noFill/>
            <a:miter lim="800000"/>
            <a:headEnd/>
            <a:tailEnd/>
          </a:ln>
          <a:effectLst/>
        </p:spPr>
        <p:txBody>
          <a:bodyPr wrap="none">
            <a:spAutoFit/>
          </a:bodyPr>
          <a:lstStyle/>
          <a:p>
            <a:pPr eaLnBrk="0" hangingPunct="0">
              <a:lnSpc>
                <a:spcPct val="110000"/>
              </a:lnSpc>
              <a:defRPr/>
            </a:pPr>
            <a:r>
              <a:rPr lang="en-US" altLang="zh-CN" sz="2800" b="1">
                <a:solidFill>
                  <a:srgbClr val="000099"/>
                </a:solidFill>
                <a:effectLst>
                  <a:outerShdw blurRad="38100" dist="38100" dir="2700000" algn="tl">
                    <a:srgbClr val="C0C0C0"/>
                  </a:outerShdw>
                </a:effectLst>
                <a:ea typeface="宋体" pitchFamily="2" charset="-122"/>
              </a:rPr>
              <a:t> </a:t>
            </a:r>
            <a:r>
              <a:rPr lang="zh-CN" altLang="en-US" sz="2800" b="1">
                <a:solidFill>
                  <a:srgbClr val="000099"/>
                </a:solidFill>
                <a:effectLst>
                  <a:outerShdw blurRad="38100" dist="38100" dir="2700000" algn="tl">
                    <a:srgbClr val="C0C0C0"/>
                  </a:outerShdw>
                </a:effectLst>
                <a:ea typeface="宋体" pitchFamily="2" charset="-122"/>
              </a:rPr>
              <a:t>稳幅过程：</a:t>
            </a:r>
          </a:p>
        </p:txBody>
      </p:sp>
      <p:sp>
        <p:nvSpPr>
          <p:cNvPr id="21569" name="AutoShape 65" descr="40%"/>
          <p:cNvSpPr>
            <a:spLocks noChangeArrowheads="1"/>
          </p:cNvSpPr>
          <p:nvPr/>
        </p:nvSpPr>
        <p:spPr bwMode="auto">
          <a:xfrm>
            <a:off x="609600" y="3505200"/>
            <a:ext cx="1600200" cy="1295400"/>
          </a:xfrm>
          <a:prstGeom prst="irregularSeal1">
            <a:avLst/>
          </a:prstGeom>
          <a:pattFill prst="pct40">
            <a:fgClr>
              <a:srgbClr val="00FF00"/>
            </a:fgClr>
            <a:bgClr>
              <a:srgbClr val="FFFFFF"/>
            </a:bgClr>
          </a:pattFill>
          <a:ln w="19050">
            <a:solidFill>
              <a:srgbClr val="FF3300"/>
            </a:solidFill>
            <a:miter lim="800000"/>
            <a:headEnd/>
            <a:tailEnd/>
          </a:ln>
          <a:effectLst/>
        </p:spPr>
        <p:txBody>
          <a:bodyPr wrap="none" anchor="ctr"/>
          <a:lstStyle/>
          <a:p>
            <a:pPr algn="ctr">
              <a:defRPr/>
            </a:pPr>
            <a:r>
              <a:rPr lang="en-US" altLang="zh-CN" b="1">
                <a:solidFill>
                  <a:srgbClr val="FF3300"/>
                </a:solidFill>
                <a:effectLst>
                  <a:outerShdw blurRad="38100" dist="38100" dir="2700000" algn="tl">
                    <a:srgbClr val="C0C0C0"/>
                  </a:outerShdw>
                </a:effectLst>
                <a:ea typeface="宋体" pitchFamily="2" charset="-122"/>
              </a:rPr>
              <a:t> </a:t>
            </a:r>
            <a:r>
              <a:rPr lang="zh-CN" altLang="en-US" b="1">
                <a:solidFill>
                  <a:srgbClr val="FF3300"/>
                </a:solidFill>
                <a:effectLst>
                  <a:outerShdw blurRad="38100" dist="38100" dir="2700000" algn="tl">
                    <a:srgbClr val="C0C0C0"/>
                  </a:outerShdw>
                </a:effectLst>
                <a:ea typeface="宋体" pitchFamily="2" charset="-122"/>
              </a:rPr>
              <a:t>思考：</a:t>
            </a:r>
          </a:p>
        </p:txBody>
      </p:sp>
      <p:sp>
        <p:nvSpPr>
          <p:cNvPr id="21570" name="Text Box 66" descr="40%"/>
          <p:cNvSpPr txBox="1">
            <a:spLocks noChangeArrowheads="1"/>
          </p:cNvSpPr>
          <p:nvPr/>
        </p:nvSpPr>
        <p:spPr bwMode="auto">
          <a:xfrm>
            <a:off x="533400" y="4876800"/>
            <a:ext cx="4572000" cy="946150"/>
          </a:xfrm>
          <a:prstGeom prst="rect">
            <a:avLst/>
          </a:prstGeom>
          <a:noFill/>
          <a:ln w="38100">
            <a:noFill/>
            <a:miter lim="800000"/>
            <a:headEnd/>
            <a:tailEnd/>
          </a:ln>
          <a:effectLst/>
        </p:spPr>
        <p:txBody>
          <a:bodyPr anchor="ctr">
            <a:spAutoFit/>
          </a:bodyPr>
          <a:lstStyle/>
          <a:p>
            <a:pPr eaLnBrk="0" hangingPunct="0">
              <a:spcBef>
                <a:spcPct val="50000"/>
              </a:spcBef>
              <a:defRPr/>
            </a:pPr>
            <a:r>
              <a:rPr lang="en-US" altLang="zh-CN" sz="2800" b="1">
                <a:effectLst>
                  <a:outerShdw blurRad="38100" dist="38100" dir="2700000" algn="tl">
                    <a:srgbClr val="C0C0C0"/>
                  </a:outerShdw>
                </a:effectLst>
                <a:latin typeface="宋体" pitchFamily="2" charset="-122"/>
                <a:ea typeface="宋体" pitchFamily="2" charset="-122"/>
              </a:rPr>
              <a:t>  </a:t>
            </a:r>
            <a:r>
              <a:rPr lang="zh-CN" altLang="en-US" sz="2800" b="1">
                <a:effectLst>
                  <a:outerShdw blurRad="38100" dist="38100" dir="2700000" algn="tl">
                    <a:srgbClr val="C0C0C0"/>
                  </a:outerShdw>
                </a:effectLst>
                <a:latin typeface="宋体" pitchFamily="2" charset="-122"/>
                <a:ea typeface="宋体" pitchFamily="2" charset="-122"/>
              </a:rPr>
              <a:t>若热敏电阻具有正温度系数，应接在何处？</a:t>
            </a:r>
          </a:p>
        </p:txBody>
      </p:sp>
      <p:grpSp>
        <p:nvGrpSpPr>
          <p:cNvPr id="6" name="Group 67"/>
          <p:cNvGrpSpPr>
            <a:grpSpLocks/>
          </p:cNvGrpSpPr>
          <p:nvPr/>
        </p:nvGrpSpPr>
        <p:grpSpPr bwMode="auto">
          <a:xfrm>
            <a:off x="457200" y="2895600"/>
            <a:ext cx="4419600" cy="685800"/>
            <a:chOff x="288" y="1920"/>
            <a:chExt cx="2784" cy="432"/>
          </a:xfrm>
        </p:grpSpPr>
        <p:sp>
          <p:nvSpPr>
            <p:cNvPr id="21572" name="Text Box 68"/>
            <p:cNvSpPr txBox="1">
              <a:spLocks noChangeArrowheads="1"/>
            </p:cNvSpPr>
            <p:nvPr/>
          </p:nvSpPr>
          <p:spPr bwMode="auto">
            <a:xfrm>
              <a:off x="288" y="1920"/>
              <a:ext cx="432" cy="365"/>
            </a:xfrm>
            <a:prstGeom prst="rect">
              <a:avLst/>
            </a:prstGeom>
            <a:noFill/>
            <a:ln w="38100">
              <a:noFill/>
              <a:miter lim="800000"/>
              <a:headEnd/>
              <a:tailEnd/>
            </a:ln>
            <a:effectLst/>
          </p:spPr>
          <p:txBody>
            <a:bodyPr>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u</a:t>
              </a:r>
              <a:r>
                <a:rPr lang="en-US" altLang="zh-CN" sz="3200" b="1" baseline="-25000">
                  <a:effectLst>
                    <a:outerShdw blurRad="38100" dist="38100" dir="2700000" algn="tl">
                      <a:srgbClr val="C0C0C0"/>
                    </a:outerShdw>
                  </a:effectLst>
                  <a:ea typeface="楷体_GB2312" pitchFamily="49" charset="-122"/>
                </a:rPr>
                <a:t>o</a:t>
              </a:r>
              <a:endParaRPr lang="en-US" altLang="zh-CN" sz="3200" b="1">
                <a:effectLst>
                  <a:outerShdw blurRad="38100" dist="38100" dir="2700000" algn="tl">
                    <a:srgbClr val="C0C0C0"/>
                  </a:outerShdw>
                </a:effectLst>
                <a:ea typeface="楷体_GB2312" pitchFamily="49" charset="-122"/>
              </a:endParaRPr>
            </a:p>
          </p:txBody>
        </p:sp>
        <p:sp>
          <p:nvSpPr>
            <p:cNvPr id="16396" name="Line 69"/>
            <p:cNvSpPr>
              <a:spLocks noChangeShapeType="1"/>
            </p:cNvSpPr>
            <p:nvPr/>
          </p:nvSpPr>
          <p:spPr bwMode="auto">
            <a:xfrm flipV="1">
              <a:off x="648" y="2016"/>
              <a:ext cx="0" cy="3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Line 70"/>
            <p:cNvSpPr>
              <a:spLocks noChangeShapeType="1"/>
            </p:cNvSpPr>
            <p:nvPr/>
          </p:nvSpPr>
          <p:spPr bwMode="auto">
            <a:xfrm>
              <a:off x="720" y="2160"/>
              <a:ext cx="348"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75" name="Text Box 71"/>
            <p:cNvSpPr txBox="1">
              <a:spLocks noChangeArrowheads="1"/>
            </p:cNvSpPr>
            <p:nvPr/>
          </p:nvSpPr>
          <p:spPr bwMode="auto">
            <a:xfrm>
              <a:off x="1056" y="1968"/>
              <a:ext cx="444" cy="365"/>
            </a:xfrm>
            <a:prstGeom prst="rect">
              <a:avLst/>
            </a:prstGeom>
            <a:noFill/>
            <a:ln w="38100">
              <a:noFill/>
              <a:miter lim="800000"/>
              <a:headEnd/>
              <a:tailEnd/>
            </a:ln>
            <a:effectLst/>
          </p:spPr>
          <p:txBody>
            <a:bodyPr>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t</a:t>
              </a:r>
              <a:endParaRPr lang="en-US" altLang="zh-CN" sz="3200" b="1">
                <a:effectLst>
                  <a:outerShdw blurRad="38100" dist="38100" dir="2700000" algn="tl">
                    <a:srgbClr val="C0C0C0"/>
                  </a:outerShdw>
                </a:effectLst>
                <a:ea typeface="楷体_GB2312" pitchFamily="49" charset="-122"/>
              </a:endParaRPr>
            </a:p>
          </p:txBody>
        </p:sp>
        <p:sp>
          <p:nvSpPr>
            <p:cNvPr id="16399" name="Line 72"/>
            <p:cNvSpPr>
              <a:spLocks noChangeShapeType="1"/>
            </p:cNvSpPr>
            <p:nvPr/>
          </p:nvSpPr>
          <p:spPr bwMode="auto">
            <a:xfrm>
              <a:off x="1440" y="2172"/>
              <a:ext cx="348"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00" name="Group 73"/>
            <p:cNvGrpSpPr>
              <a:grpSpLocks/>
            </p:cNvGrpSpPr>
            <p:nvPr/>
          </p:nvGrpSpPr>
          <p:grpSpPr bwMode="auto">
            <a:xfrm>
              <a:off x="1776" y="1987"/>
              <a:ext cx="516" cy="365"/>
              <a:chOff x="3096" y="3888"/>
              <a:chExt cx="516" cy="365"/>
            </a:xfrm>
          </p:grpSpPr>
          <p:sp>
            <p:nvSpPr>
              <p:cNvPr id="21578" name="Text Box 74"/>
              <p:cNvSpPr txBox="1">
                <a:spLocks noChangeArrowheads="1"/>
              </p:cNvSpPr>
              <p:nvPr/>
            </p:nvSpPr>
            <p:spPr bwMode="auto">
              <a:xfrm>
                <a:off x="3096" y="3888"/>
                <a:ext cx="516" cy="365"/>
              </a:xfrm>
              <a:prstGeom prst="rect">
                <a:avLst/>
              </a:prstGeom>
              <a:noFill/>
              <a:ln w="38100">
                <a:noFill/>
                <a:miter lim="800000"/>
                <a:headEnd/>
                <a:tailEnd/>
              </a:ln>
              <a:effectLst/>
            </p:spPr>
            <p:txBody>
              <a:bodyPr>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R</a:t>
                </a:r>
                <a:r>
                  <a:rPr lang="en-US" altLang="zh-CN" sz="2800" b="1" baseline="-25000">
                    <a:solidFill>
                      <a:schemeClr val="tx2"/>
                    </a:solidFill>
                    <a:effectLst>
                      <a:outerShdw blurRad="38100" dist="38100" dir="2700000" algn="tl">
                        <a:srgbClr val="C0C0C0"/>
                      </a:outerShdw>
                    </a:effectLst>
                    <a:ea typeface="楷体_GB2312" pitchFamily="49" charset="-122"/>
                    <a:sym typeface="Symbol" pitchFamily="18" charset="2"/>
                  </a:rPr>
                  <a:t>F</a:t>
                </a:r>
                <a:endParaRPr lang="en-US" altLang="zh-CN" sz="2800" b="1" i="1" baseline="-25000">
                  <a:solidFill>
                    <a:srgbClr val="FF3300"/>
                  </a:solidFill>
                  <a:effectLst>
                    <a:outerShdw blurRad="38100" dist="38100" dir="2700000" algn="tl">
                      <a:srgbClr val="C0C0C0"/>
                    </a:outerShdw>
                  </a:effectLst>
                  <a:ea typeface="楷体_GB2312" pitchFamily="49" charset="-122"/>
                  <a:sym typeface="Symbol" pitchFamily="18" charset="2"/>
                </a:endParaRPr>
              </a:p>
            </p:txBody>
          </p:sp>
          <p:sp>
            <p:nvSpPr>
              <p:cNvPr id="16407" name="Line 75"/>
              <p:cNvSpPr>
                <a:spLocks noChangeShapeType="1"/>
              </p:cNvSpPr>
              <p:nvPr/>
            </p:nvSpPr>
            <p:spPr bwMode="auto">
              <a:xfrm>
                <a:off x="3492" y="3960"/>
                <a:ext cx="0" cy="2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01" name="Line 76"/>
            <p:cNvSpPr>
              <a:spLocks noChangeShapeType="1"/>
            </p:cNvSpPr>
            <p:nvPr/>
          </p:nvSpPr>
          <p:spPr bwMode="auto">
            <a:xfrm>
              <a:off x="2208" y="2160"/>
              <a:ext cx="348"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402" name="Group 77"/>
            <p:cNvGrpSpPr>
              <a:grpSpLocks/>
            </p:cNvGrpSpPr>
            <p:nvPr/>
          </p:nvGrpSpPr>
          <p:grpSpPr bwMode="auto">
            <a:xfrm>
              <a:off x="2592" y="1968"/>
              <a:ext cx="480" cy="365"/>
              <a:chOff x="3996" y="3895"/>
              <a:chExt cx="384" cy="365"/>
            </a:xfrm>
          </p:grpSpPr>
          <p:sp>
            <p:nvSpPr>
              <p:cNvPr id="21582" name="Text Box 78"/>
              <p:cNvSpPr txBox="1">
                <a:spLocks noChangeArrowheads="1"/>
              </p:cNvSpPr>
              <p:nvPr/>
            </p:nvSpPr>
            <p:spPr bwMode="auto">
              <a:xfrm>
                <a:off x="3996" y="3895"/>
                <a:ext cx="384" cy="365"/>
              </a:xfrm>
              <a:prstGeom prst="rect">
                <a:avLst/>
              </a:prstGeom>
              <a:noFill/>
              <a:ln w="38100">
                <a:noFill/>
                <a:miter lim="800000"/>
                <a:headEnd/>
                <a:tailEnd/>
              </a:ln>
              <a:effectLst/>
            </p:spPr>
            <p:txBody>
              <a:bodyPr>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A</a:t>
                </a:r>
                <a:r>
                  <a:rPr lang="en-US" altLang="zh-CN" sz="3200" b="1" baseline="-25000">
                    <a:effectLst>
                      <a:outerShdw blurRad="38100" dist="38100" dir="2700000" algn="tl">
                        <a:srgbClr val="C0C0C0"/>
                      </a:outerShdw>
                    </a:effectLst>
                    <a:ea typeface="楷体_GB2312" pitchFamily="49" charset="-122"/>
                  </a:rPr>
                  <a:t>u</a:t>
                </a:r>
                <a:endParaRPr lang="en-US" altLang="zh-CN" sz="3200" b="1">
                  <a:effectLst>
                    <a:outerShdw blurRad="38100" dist="38100" dir="2700000" algn="tl">
                      <a:srgbClr val="C0C0C0"/>
                    </a:outerShdw>
                  </a:effectLst>
                  <a:ea typeface="楷体_GB2312" pitchFamily="49" charset="-122"/>
                </a:endParaRPr>
              </a:p>
            </p:txBody>
          </p:sp>
          <p:sp>
            <p:nvSpPr>
              <p:cNvPr id="16405" name="Line 79"/>
              <p:cNvSpPr>
                <a:spLocks noChangeShapeType="1"/>
              </p:cNvSpPr>
              <p:nvPr/>
            </p:nvSpPr>
            <p:spPr bwMode="auto">
              <a:xfrm>
                <a:off x="4308" y="3960"/>
                <a:ext cx="0" cy="2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03" name="Line 80"/>
            <p:cNvSpPr>
              <a:spLocks noChangeShapeType="1"/>
            </p:cNvSpPr>
            <p:nvPr/>
          </p:nvSpPr>
          <p:spPr bwMode="auto">
            <a:xfrm flipV="1">
              <a:off x="1296" y="2016"/>
              <a:ext cx="0" cy="3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87657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68"/>
                                        </p:tgtEl>
                                        <p:attrNameLst>
                                          <p:attrName>style.visibility</p:attrName>
                                        </p:attrNameLst>
                                      </p:cBhvr>
                                      <p:to>
                                        <p:strVal val="visible"/>
                                      </p:to>
                                    </p:set>
                                    <p:animEffect transition="in" filter="wipe(left)">
                                      <p:cBhvr>
                                        <p:cTn id="7" dur="500"/>
                                        <p:tgtEl>
                                          <p:spTgt spid="215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1569"/>
                                        </p:tgtEl>
                                        <p:attrNameLst>
                                          <p:attrName>style.visibility</p:attrName>
                                        </p:attrNameLst>
                                      </p:cBhvr>
                                      <p:to>
                                        <p:strVal val="visible"/>
                                      </p:to>
                                    </p:set>
                                    <p:anim calcmode="lin" valueType="num">
                                      <p:cBhvr>
                                        <p:cTn id="17" dur="1000" fill="hold"/>
                                        <p:tgtEl>
                                          <p:spTgt spid="21569"/>
                                        </p:tgtEl>
                                        <p:attrNameLst>
                                          <p:attrName>ppt_w</p:attrName>
                                        </p:attrNameLst>
                                      </p:cBhvr>
                                      <p:tavLst>
                                        <p:tav tm="0">
                                          <p:val>
                                            <p:fltVal val="0"/>
                                          </p:val>
                                        </p:tav>
                                        <p:tav tm="100000">
                                          <p:val>
                                            <p:strVal val="#ppt_w"/>
                                          </p:val>
                                        </p:tav>
                                      </p:tavLst>
                                    </p:anim>
                                    <p:anim calcmode="lin" valueType="num">
                                      <p:cBhvr>
                                        <p:cTn id="18" dur="1000" fill="hold"/>
                                        <p:tgtEl>
                                          <p:spTgt spid="21569"/>
                                        </p:tgtEl>
                                        <p:attrNameLst>
                                          <p:attrName>ppt_h</p:attrName>
                                        </p:attrNameLst>
                                      </p:cBhvr>
                                      <p:tavLst>
                                        <p:tav tm="0">
                                          <p:val>
                                            <p:fltVal val="0"/>
                                          </p:val>
                                        </p:tav>
                                        <p:tav tm="100000">
                                          <p:val>
                                            <p:strVal val="#ppt_h"/>
                                          </p:val>
                                        </p:tav>
                                      </p:tavLst>
                                    </p:anim>
                                    <p:anim calcmode="lin" valueType="num">
                                      <p:cBhvr>
                                        <p:cTn id="19" dur="1000" fill="hold"/>
                                        <p:tgtEl>
                                          <p:spTgt spid="2156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1569"/>
                                        </p:tgtEl>
                                        <p:attrNameLst>
                                          <p:attrName>ppt_y</p:attrName>
                                        </p:attrNameLst>
                                      </p:cBhvr>
                                      <p:tavLst>
                                        <p:tav tm="0" fmla="#ppt_y+(sin(-2*pi*(1-$))*-#ppt_x+cos(-2*pi*(1-$))*(1-#ppt_y))*(1-$)">
                                          <p:val>
                                            <p:fltVal val="0"/>
                                          </p:val>
                                        </p:tav>
                                        <p:tav tm="100000">
                                          <p:val>
                                            <p:fltVal val="1"/>
                                          </p:val>
                                        </p:tav>
                                      </p:tavLst>
                                    </p:anim>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1570"/>
                                        </p:tgtEl>
                                        <p:attrNameLst>
                                          <p:attrName>style.visibility</p:attrName>
                                        </p:attrNameLst>
                                      </p:cBhvr>
                                      <p:to>
                                        <p:strVal val="visible"/>
                                      </p:to>
                                    </p:set>
                                    <p:animEffect transition="in" filter="wipe(left)">
                                      <p:cBhvr>
                                        <p:cTn id="24" dur="500"/>
                                        <p:tgtEl>
                                          <p:spTgt spid="2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68" grpId="0" autoUpdateAnimBg="0"/>
      <p:bldP spid="21569" grpId="0" animBg="1" autoUpdateAnimBg="0"/>
      <p:bldP spid="21570"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381000" y="381000"/>
            <a:ext cx="48006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smtClean="0">
                <a:solidFill>
                  <a:srgbClr val="000099"/>
                </a:solidFill>
                <a:effectLst>
                  <a:outerShdw blurRad="38100" dist="38100" dir="2700000" algn="tl">
                    <a:srgbClr val="C0C0C0"/>
                  </a:outerShdw>
                </a:effectLst>
                <a:latin typeface="宋体" pitchFamily="2" charset="-122"/>
              </a:rPr>
              <a:t>带稳幅环节的电路</a:t>
            </a:r>
            <a:r>
              <a:rPr lang="en-US" altLang="zh-CN" sz="2800" b="1" smtClean="0">
                <a:solidFill>
                  <a:srgbClr val="000099"/>
                </a:solidFill>
                <a:effectLst>
                  <a:outerShdw blurRad="38100" dist="38100" dir="2700000" algn="tl">
                    <a:srgbClr val="C0C0C0"/>
                  </a:outerShdw>
                </a:effectLst>
                <a:ea typeface="楷体_GB2312" pitchFamily="49" charset="-122"/>
              </a:rPr>
              <a:t>(2)</a:t>
            </a:r>
          </a:p>
        </p:txBody>
      </p:sp>
      <p:grpSp>
        <p:nvGrpSpPr>
          <p:cNvPr id="2" name="Group 3"/>
          <p:cNvGrpSpPr>
            <a:grpSpLocks/>
          </p:cNvGrpSpPr>
          <p:nvPr/>
        </p:nvGrpSpPr>
        <p:grpSpPr bwMode="auto">
          <a:xfrm>
            <a:off x="1035050" y="2811463"/>
            <a:ext cx="2393950" cy="3298825"/>
            <a:chOff x="3600" y="1056"/>
            <a:chExt cx="1884" cy="2597"/>
          </a:xfrm>
        </p:grpSpPr>
        <p:sp>
          <p:nvSpPr>
            <p:cNvPr id="17495" name="Line 4"/>
            <p:cNvSpPr>
              <a:spLocks noChangeShapeType="1"/>
            </p:cNvSpPr>
            <p:nvPr/>
          </p:nvSpPr>
          <p:spPr bwMode="auto">
            <a:xfrm>
              <a:off x="3744" y="1421"/>
              <a:ext cx="0" cy="1584"/>
            </a:xfrm>
            <a:prstGeom prst="line">
              <a:avLst/>
            </a:prstGeom>
            <a:noFill/>
            <a:ln w="38100">
              <a:solidFill>
                <a:schemeClr val="tx1"/>
              </a:solidFill>
              <a:round/>
              <a:headEnd type="stealth"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496" name="Line 5"/>
            <p:cNvSpPr>
              <a:spLocks noChangeShapeType="1"/>
            </p:cNvSpPr>
            <p:nvPr/>
          </p:nvSpPr>
          <p:spPr bwMode="auto">
            <a:xfrm>
              <a:off x="3744" y="3005"/>
              <a:ext cx="1296" cy="0"/>
            </a:xfrm>
            <a:prstGeom prst="line">
              <a:avLst/>
            </a:prstGeom>
            <a:noFill/>
            <a:ln w="38100">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497" name="Freeform 6"/>
            <p:cNvSpPr>
              <a:spLocks/>
            </p:cNvSpPr>
            <p:nvPr/>
          </p:nvSpPr>
          <p:spPr bwMode="auto">
            <a:xfrm>
              <a:off x="3744" y="1565"/>
              <a:ext cx="1032" cy="1462"/>
            </a:xfrm>
            <a:custGeom>
              <a:avLst/>
              <a:gdLst>
                <a:gd name="T0" fmla="*/ 0 w 1032"/>
                <a:gd name="T1" fmla="*/ 84 h 1942"/>
                <a:gd name="T2" fmla="*/ 528 w 1032"/>
                <a:gd name="T3" fmla="*/ 81 h 1942"/>
                <a:gd name="T4" fmla="*/ 780 w 1032"/>
                <a:gd name="T5" fmla="*/ 56 h 1942"/>
                <a:gd name="T6" fmla="*/ 900 w 1032"/>
                <a:gd name="T7" fmla="*/ 32 h 1942"/>
                <a:gd name="T8" fmla="*/ 1032 w 1032"/>
                <a:gd name="T9" fmla="*/ 0 h 1942"/>
                <a:gd name="T10" fmla="*/ 0 60000 65536"/>
                <a:gd name="T11" fmla="*/ 0 60000 65536"/>
                <a:gd name="T12" fmla="*/ 0 60000 65536"/>
                <a:gd name="T13" fmla="*/ 0 60000 65536"/>
                <a:gd name="T14" fmla="*/ 0 60000 65536"/>
                <a:gd name="T15" fmla="*/ 0 w 1032"/>
                <a:gd name="T16" fmla="*/ 0 h 1942"/>
                <a:gd name="T17" fmla="*/ 1032 w 1032"/>
                <a:gd name="T18" fmla="*/ 1942 h 1942"/>
              </a:gdLst>
              <a:ahLst/>
              <a:cxnLst>
                <a:cxn ang="T10">
                  <a:pos x="T0" y="T1"/>
                </a:cxn>
                <a:cxn ang="T11">
                  <a:pos x="T2" y="T3"/>
                </a:cxn>
                <a:cxn ang="T12">
                  <a:pos x="T4" y="T5"/>
                </a:cxn>
                <a:cxn ang="T13">
                  <a:pos x="T6" y="T7"/>
                </a:cxn>
                <a:cxn ang="T14">
                  <a:pos x="T8" y="T9"/>
                </a:cxn>
              </a:cxnLst>
              <a:rect l="T15" t="T16" r="T17" b="T18"/>
              <a:pathLst>
                <a:path w="1032" h="1942">
                  <a:moveTo>
                    <a:pt x="0" y="1896"/>
                  </a:moveTo>
                  <a:cubicBezTo>
                    <a:pt x="88" y="1886"/>
                    <a:pt x="398" y="1942"/>
                    <a:pt x="528" y="1836"/>
                  </a:cubicBezTo>
                  <a:cubicBezTo>
                    <a:pt x="658" y="1730"/>
                    <a:pt x="718" y="1444"/>
                    <a:pt x="780" y="1260"/>
                  </a:cubicBezTo>
                  <a:cubicBezTo>
                    <a:pt x="842" y="1076"/>
                    <a:pt x="858" y="942"/>
                    <a:pt x="900" y="732"/>
                  </a:cubicBezTo>
                  <a:lnTo>
                    <a:pt x="1032" y="0"/>
                  </a:lnTo>
                </a:path>
              </a:pathLst>
            </a:custGeom>
            <a:noFill/>
            <a:ln w="38100" cap="flat" cmpd="sng">
              <a:solidFill>
                <a:schemeClr val="tx1"/>
              </a:solidFill>
              <a:prstDash val="solid"/>
              <a:round/>
              <a:headEnd type="none" w="sm" len="sm"/>
              <a:tailEnd type="stealth"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22535" name="Text Box 7"/>
            <p:cNvSpPr txBox="1">
              <a:spLocks noChangeArrowheads="1"/>
            </p:cNvSpPr>
            <p:nvPr/>
          </p:nvSpPr>
          <p:spPr bwMode="auto">
            <a:xfrm>
              <a:off x="3600" y="1056"/>
              <a:ext cx="442" cy="456"/>
            </a:xfrm>
            <a:prstGeom prst="rect">
              <a:avLst/>
            </a:prstGeom>
            <a:noFill/>
            <a:ln w="38100">
              <a:noFill/>
              <a:miter lim="800000"/>
              <a:headEnd type="none" w="sm" len="sm"/>
              <a:tailEnd type="none" w="sm" len="sm"/>
            </a:ln>
            <a:effectLst/>
          </p:spPr>
          <p:txBody>
            <a:bodyPr lIns="90000" tIns="46800" rIns="90000" bIns="46800">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I</a:t>
              </a:r>
              <a:r>
                <a:rPr lang="en-US" altLang="zh-CN" sz="2800" b="1" baseline="-25000">
                  <a:effectLst>
                    <a:outerShdw blurRad="38100" dist="38100" dir="2700000" algn="tl">
                      <a:srgbClr val="C0C0C0"/>
                    </a:outerShdw>
                  </a:effectLst>
                  <a:ea typeface="楷体_GB2312" pitchFamily="49" charset="-122"/>
                </a:rPr>
                <a:t>D</a:t>
              </a:r>
              <a:endParaRPr lang="en-US" altLang="zh-CN" sz="2800" b="1">
                <a:effectLst>
                  <a:outerShdw blurRad="38100" dist="38100" dir="2700000" algn="tl">
                    <a:srgbClr val="C0C0C0"/>
                  </a:outerShdw>
                </a:effectLst>
                <a:ea typeface="楷体_GB2312" pitchFamily="49" charset="-122"/>
              </a:endParaRPr>
            </a:p>
          </p:txBody>
        </p:sp>
        <p:sp>
          <p:nvSpPr>
            <p:cNvPr id="22536" name="Text Box 8"/>
            <p:cNvSpPr txBox="1">
              <a:spLocks noChangeArrowheads="1"/>
            </p:cNvSpPr>
            <p:nvPr/>
          </p:nvSpPr>
          <p:spPr bwMode="auto">
            <a:xfrm>
              <a:off x="5040" y="2813"/>
              <a:ext cx="444" cy="840"/>
            </a:xfrm>
            <a:prstGeom prst="rect">
              <a:avLst/>
            </a:prstGeom>
            <a:noFill/>
            <a:ln w="38100">
              <a:noFill/>
              <a:miter lim="800000"/>
              <a:headEnd type="none" w="sm" len="sm"/>
              <a:tailEnd type="none" w="sm" len="sm"/>
            </a:ln>
            <a:effectLst/>
          </p:spPr>
          <p:txBody>
            <a:bodyPr lIns="90000" tIns="46800" rIns="90000" bIns="46800">
              <a:spAutoFit/>
            </a:bodyPr>
            <a:lstStyle/>
            <a:p>
              <a:pPr eaLnBrk="0" hangingPunct="0">
                <a:spcBef>
                  <a:spcPct val="50000"/>
                </a:spcBef>
                <a:defRPr/>
              </a:pPr>
              <a:r>
                <a:rPr lang="en-US" altLang="zh-CN" sz="3200" b="1" i="1">
                  <a:effectLst>
                    <a:outerShdw blurRad="38100" dist="38100" dir="2700000" algn="tl">
                      <a:srgbClr val="C0C0C0"/>
                    </a:outerShdw>
                  </a:effectLst>
                  <a:ea typeface="楷体_GB2312" pitchFamily="49" charset="-122"/>
                </a:rPr>
                <a:t>U</a:t>
              </a:r>
              <a:r>
                <a:rPr lang="en-US" altLang="zh-CN" sz="3200" b="1" i="1" baseline="-25000">
                  <a:effectLst>
                    <a:outerShdw blurRad="38100" dist="38100" dir="2700000" algn="tl">
                      <a:srgbClr val="C0C0C0"/>
                    </a:outerShdw>
                  </a:effectLst>
                  <a:ea typeface="楷体_GB2312" pitchFamily="49" charset="-122"/>
                </a:rPr>
                <a:t>D</a:t>
              </a:r>
              <a:endParaRPr lang="en-US" altLang="zh-CN" sz="3200" b="1">
                <a:effectLst>
                  <a:outerShdw blurRad="38100" dist="38100" dir="2700000" algn="tl">
                    <a:srgbClr val="C0C0C0"/>
                  </a:outerShdw>
                </a:effectLst>
                <a:ea typeface="楷体_GB2312" pitchFamily="49" charset="-122"/>
              </a:endParaRPr>
            </a:p>
          </p:txBody>
        </p:sp>
      </p:grpSp>
      <p:grpSp>
        <p:nvGrpSpPr>
          <p:cNvPr id="3" name="Group 9"/>
          <p:cNvGrpSpPr>
            <a:grpSpLocks/>
          </p:cNvGrpSpPr>
          <p:nvPr/>
        </p:nvGrpSpPr>
        <p:grpSpPr bwMode="auto">
          <a:xfrm>
            <a:off x="1184275" y="4006850"/>
            <a:ext cx="1238250" cy="1263650"/>
            <a:chOff x="3730" y="1997"/>
            <a:chExt cx="974" cy="995"/>
          </a:xfrm>
        </p:grpSpPr>
        <p:sp>
          <p:nvSpPr>
            <p:cNvPr id="17491" name="Line 10"/>
            <p:cNvSpPr>
              <a:spLocks noChangeShapeType="1"/>
            </p:cNvSpPr>
            <p:nvPr/>
          </p:nvSpPr>
          <p:spPr bwMode="auto">
            <a:xfrm flipV="1">
              <a:off x="3804" y="1997"/>
              <a:ext cx="900" cy="960"/>
            </a:xfrm>
            <a:prstGeom prst="line">
              <a:avLst/>
            </a:prstGeom>
            <a:noFill/>
            <a:ln w="381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492" name="Line 11"/>
            <p:cNvSpPr>
              <a:spLocks noChangeShapeType="1"/>
            </p:cNvSpPr>
            <p:nvPr/>
          </p:nvSpPr>
          <p:spPr bwMode="auto">
            <a:xfrm>
              <a:off x="3730" y="1997"/>
              <a:ext cx="926" cy="0"/>
            </a:xfrm>
            <a:prstGeom prst="line">
              <a:avLst/>
            </a:prstGeom>
            <a:noFill/>
            <a:ln w="381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7493" name="Line 12"/>
            <p:cNvSpPr>
              <a:spLocks noChangeShapeType="1"/>
            </p:cNvSpPr>
            <p:nvPr/>
          </p:nvSpPr>
          <p:spPr bwMode="auto">
            <a:xfrm>
              <a:off x="4704" y="2045"/>
              <a:ext cx="0" cy="947"/>
            </a:xfrm>
            <a:prstGeom prst="line">
              <a:avLst/>
            </a:prstGeom>
            <a:noFill/>
            <a:ln w="381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7494" name="Oval 13"/>
            <p:cNvSpPr>
              <a:spLocks noChangeArrowheads="1"/>
            </p:cNvSpPr>
            <p:nvPr/>
          </p:nvSpPr>
          <p:spPr bwMode="auto">
            <a:xfrm>
              <a:off x="4656" y="1997"/>
              <a:ext cx="47" cy="47"/>
            </a:xfrm>
            <a:prstGeom prst="ellipse">
              <a:avLst/>
            </a:prstGeom>
            <a:solidFill>
              <a:schemeClr val="accent2"/>
            </a:solidFill>
            <a:ln w="38100">
              <a:solidFill>
                <a:schemeClr val="accent2"/>
              </a:solidFill>
              <a:round/>
              <a:headEnd type="none" w="sm" len="sm"/>
              <a:tailEnd type="none" w="sm" len="sm"/>
            </a:ln>
          </p:spPr>
          <p:txBody>
            <a:bodyPr wrap="none" lIns="90000" tIns="46800" rIns="90000" bIns="46800" anchor="ct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grpSp>
        <p:nvGrpSpPr>
          <p:cNvPr id="4" name="Group 14"/>
          <p:cNvGrpSpPr>
            <a:grpSpLocks/>
          </p:cNvGrpSpPr>
          <p:nvPr/>
        </p:nvGrpSpPr>
        <p:grpSpPr bwMode="auto">
          <a:xfrm>
            <a:off x="1233488" y="4616450"/>
            <a:ext cx="1020762" cy="669925"/>
            <a:chOff x="3756" y="2477"/>
            <a:chExt cx="804" cy="528"/>
          </a:xfrm>
        </p:grpSpPr>
        <p:sp>
          <p:nvSpPr>
            <p:cNvPr id="17487" name="Line 15"/>
            <p:cNvSpPr>
              <a:spLocks noChangeShapeType="1"/>
            </p:cNvSpPr>
            <p:nvPr/>
          </p:nvSpPr>
          <p:spPr bwMode="auto">
            <a:xfrm flipH="1">
              <a:off x="3756" y="2477"/>
              <a:ext cx="804" cy="52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88" name="Line 16"/>
            <p:cNvSpPr>
              <a:spLocks noChangeShapeType="1"/>
            </p:cNvSpPr>
            <p:nvPr/>
          </p:nvSpPr>
          <p:spPr bwMode="auto">
            <a:xfrm>
              <a:off x="4560" y="2477"/>
              <a:ext cx="0" cy="52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89" name="Line 17"/>
            <p:cNvSpPr>
              <a:spLocks noChangeShapeType="1"/>
            </p:cNvSpPr>
            <p:nvPr/>
          </p:nvSpPr>
          <p:spPr bwMode="auto">
            <a:xfrm flipH="1">
              <a:off x="3756" y="2477"/>
              <a:ext cx="756"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90" name="Oval 18"/>
            <p:cNvSpPr>
              <a:spLocks noChangeArrowheads="1"/>
            </p:cNvSpPr>
            <p:nvPr/>
          </p:nvSpPr>
          <p:spPr bwMode="auto">
            <a:xfrm>
              <a:off x="4512" y="2478"/>
              <a:ext cx="47" cy="47"/>
            </a:xfrm>
            <a:prstGeom prst="ellipse">
              <a:avLst/>
            </a:prstGeom>
            <a:solidFill>
              <a:srgbClr val="FF3300"/>
            </a:solidFill>
            <a:ln w="38100">
              <a:solidFill>
                <a:srgbClr val="FF3300"/>
              </a:solidFill>
              <a:round/>
              <a:headEnd type="none" w="sm" len="sm"/>
              <a:tailEnd type="none" w="sm" len="sm"/>
            </a:ln>
          </p:spPr>
          <p:txBody>
            <a:bodyPr wrap="none" lIns="90000" tIns="46800" rIns="90000" bIns="46800" anchor="ct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sp>
        <p:nvSpPr>
          <p:cNvPr id="22547" name="AutoShape 19" descr="40%"/>
          <p:cNvSpPr>
            <a:spLocks noChangeArrowheads="1"/>
          </p:cNvSpPr>
          <p:nvPr/>
        </p:nvSpPr>
        <p:spPr bwMode="auto">
          <a:xfrm>
            <a:off x="1619250" y="5638800"/>
            <a:ext cx="2514600" cy="990600"/>
          </a:xfrm>
          <a:prstGeom prst="wedgeRoundRectCallout">
            <a:avLst>
              <a:gd name="adj1" fmla="val -37500"/>
              <a:gd name="adj2" fmla="val -133653"/>
              <a:gd name="adj3" fmla="val 16667"/>
            </a:avLst>
          </a:prstGeom>
          <a:pattFill prst="pct40">
            <a:fgClr>
              <a:srgbClr val="FFCCCC"/>
            </a:fgClr>
            <a:bgClr>
              <a:srgbClr val="FFFFFF"/>
            </a:bgClr>
          </a:pattFill>
          <a:ln w="28575">
            <a:solidFill>
              <a:srgbClr val="004E00"/>
            </a:solidFill>
            <a:miter lim="800000"/>
            <a:headEnd/>
            <a:tailEnd/>
          </a:ln>
          <a:effectLst/>
        </p:spPr>
        <p:txBody>
          <a:bodyPr wrap="none" anchor="ctr"/>
          <a:lstStyle/>
          <a:p>
            <a:pPr algn="ctr">
              <a:defRPr/>
            </a:pPr>
            <a:r>
              <a:rPr lang="zh-CN" altLang="en-US" sz="2800" b="1">
                <a:solidFill>
                  <a:srgbClr val="FF3300"/>
                </a:solidFill>
                <a:effectLst>
                  <a:outerShdw blurRad="38100" dist="38100" dir="2700000" algn="tl">
                    <a:srgbClr val="C0C0C0"/>
                  </a:outerShdw>
                </a:effectLst>
                <a:ea typeface="宋体" pitchFamily="2" charset="-122"/>
              </a:rPr>
              <a:t>振荡幅度较小时</a:t>
            </a:r>
          </a:p>
          <a:p>
            <a:pPr algn="ctr">
              <a:defRPr/>
            </a:pPr>
            <a:r>
              <a:rPr lang="zh-CN" altLang="en-US" sz="2800" b="1">
                <a:solidFill>
                  <a:srgbClr val="FF3300"/>
                </a:solidFill>
                <a:effectLst>
                  <a:outerShdw blurRad="38100" dist="38100" dir="2700000" algn="tl">
                    <a:srgbClr val="C0C0C0"/>
                  </a:outerShdw>
                </a:effectLst>
                <a:ea typeface="宋体" pitchFamily="2" charset="-122"/>
              </a:rPr>
              <a:t>正向电阻大</a:t>
            </a:r>
          </a:p>
        </p:txBody>
      </p:sp>
      <p:sp>
        <p:nvSpPr>
          <p:cNvPr id="22548" name="AutoShape 20" descr="40%"/>
          <p:cNvSpPr>
            <a:spLocks noChangeArrowheads="1"/>
          </p:cNvSpPr>
          <p:nvPr/>
        </p:nvSpPr>
        <p:spPr bwMode="auto">
          <a:xfrm>
            <a:off x="1162050" y="1905000"/>
            <a:ext cx="2667000" cy="990600"/>
          </a:xfrm>
          <a:prstGeom prst="wedgeRoundRectCallout">
            <a:avLst>
              <a:gd name="adj1" fmla="val -12144"/>
              <a:gd name="adj2" fmla="val 187181"/>
              <a:gd name="adj3" fmla="val 16667"/>
            </a:avLst>
          </a:prstGeom>
          <a:pattFill prst="pct40">
            <a:fgClr>
              <a:srgbClr val="00FF00"/>
            </a:fgClr>
            <a:bgClr>
              <a:srgbClr val="FFFFFF"/>
            </a:bgClr>
          </a:pattFill>
          <a:ln w="28575">
            <a:solidFill>
              <a:srgbClr val="FF3300"/>
            </a:solidFill>
            <a:miter lim="800000"/>
            <a:headEnd/>
            <a:tailEnd/>
          </a:ln>
          <a:effectLst/>
        </p:spPr>
        <p:txBody>
          <a:bodyPr wrap="none" anchor="ctr"/>
          <a:lstStyle/>
          <a:p>
            <a:pPr algn="ctr">
              <a:defRPr/>
            </a:pPr>
            <a:r>
              <a:rPr lang="zh-CN" altLang="en-US" sz="2800" b="1">
                <a:solidFill>
                  <a:srgbClr val="003399"/>
                </a:solidFill>
                <a:effectLst>
                  <a:outerShdw blurRad="38100" dist="38100" dir="2700000" algn="tl">
                    <a:srgbClr val="C0C0C0"/>
                  </a:outerShdw>
                </a:effectLst>
                <a:ea typeface="宋体" pitchFamily="2" charset="-122"/>
              </a:rPr>
              <a:t>振荡幅度较大时</a:t>
            </a:r>
          </a:p>
          <a:p>
            <a:pPr algn="ctr">
              <a:defRPr/>
            </a:pPr>
            <a:r>
              <a:rPr lang="zh-CN" altLang="en-US" sz="2800" b="1">
                <a:solidFill>
                  <a:srgbClr val="003399"/>
                </a:solidFill>
                <a:effectLst>
                  <a:outerShdw blurRad="38100" dist="38100" dir="2700000" algn="tl">
                    <a:srgbClr val="C0C0C0"/>
                  </a:outerShdw>
                </a:effectLst>
                <a:ea typeface="宋体" pitchFamily="2" charset="-122"/>
              </a:rPr>
              <a:t>正向电阻小</a:t>
            </a:r>
          </a:p>
        </p:txBody>
      </p:sp>
      <p:sp>
        <p:nvSpPr>
          <p:cNvPr id="22549" name="Rectangle 21"/>
          <p:cNvSpPr>
            <a:spLocks noChangeArrowheads="1"/>
          </p:cNvSpPr>
          <p:nvPr/>
        </p:nvSpPr>
        <p:spPr bwMode="auto">
          <a:xfrm>
            <a:off x="457200" y="914400"/>
            <a:ext cx="4191000" cy="946150"/>
          </a:xfrm>
          <a:prstGeom prst="rect">
            <a:avLst/>
          </a:prstGeom>
          <a:noFill/>
          <a:ln w="9525">
            <a:noFill/>
            <a:miter lim="800000"/>
            <a:headEnd/>
            <a:tailEnd/>
          </a:ln>
          <a:effectLst/>
        </p:spPr>
        <p:txBody>
          <a:bodyPr>
            <a:spAutoFit/>
          </a:bodyPr>
          <a:lstStyle/>
          <a:p>
            <a:pPr>
              <a:defRPr/>
            </a:pPr>
            <a:r>
              <a:rPr lang="en-US" altLang="zh-CN" sz="2800" b="1">
                <a:solidFill>
                  <a:srgbClr val="CC0000"/>
                </a:solidFill>
                <a:effectLst>
                  <a:outerShdw blurRad="38100" dist="38100" dir="2700000" algn="tl">
                    <a:srgbClr val="C0C0C0"/>
                  </a:outerShdw>
                </a:effectLst>
                <a:latin typeface="宋体" pitchFamily="2" charset="-122"/>
                <a:ea typeface="宋体" pitchFamily="2" charset="-122"/>
              </a:rPr>
              <a:t>  </a:t>
            </a: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利用二极管的正向伏安特性的非线性自动稳幅。</a:t>
            </a:r>
          </a:p>
        </p:txBody>
      </p:sp>
      <p:grpSp>
        <p:nvGrpSpPr>
          <p:cNvPr id="17417" name="Group 25"/>
          <p:cNvGrpSpPr>
            <a:grpSpLocks/>
          </p:cNvGrpSpPr>
          <p:nvPr/>
        </p:nvGrpSpPr>
        <p:grpSpPr bwMode="auto">
          <a:xfrm>
            <a:off x="4572000" y="1462088"/>
            <a:ext cx="4267200" cy="4100512"/>
            <a:chOff x="2688" y="297"/>
            <a:chExt cx="2688" cy="2583"/>
          </a:xfrm>
        </p:grpSpPr>
        <p:sp>
          <p:nvSpPr>
            <p:cNvPr id="22554" name="Text Box 26"/>
            <p:cNvSpPr txBox="1">
              <a:spLocks noChangeArrowheads="1"/>
            </p:cNvSpPr>
            <p:nvPr/>
          </p:nvSpPr>
          <p:spPr bwMode="auto">
            <a:xfrm>
              <a:off x="2736" y="1200"/>
              <a:ext cx="364"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i="1">
                  <a:effectLst>
                    <a:outerShdw blurRad="38100" dist="38100" dir="2700000" algn="tl">
                      <a:srgbClr val="C0C0C0"/>
                    </a:outerShdw>
                  </a:effectLst>
                  <a:ea typeface="宋体" pitchFamily="2" charset="-122"/>
                </a:rPr>
                <a:t> R</a:t>
              </a:r>
              <a:endParaRPr lang="en-US" altLang="zh-CN" sz="2800">
                <a:effectLst>
                  <a:outerShdw blurRad="38100" dist="38100" dir="2700000" algn="tl">
                    <a:srgbClr val="C0C0C0"/>
                  </a:outerShdw>
                </a:effectLst>
                <a:ea typeface="宋体" pitchFamily="2" charset="-122"/>
              </a:endParaRPr>
            </a:p>
          </p:txBody>
        </p:sp>
        <p:sp>
          <p:nvSpPr>
            <p:cNvPr id="17421" name="Rectangle 27"/>
            <p:cNvSpPr>
              <a:spLocks noChangeArrowheads="1"/>
            </p:cNvSpPr>
            <p:nvPr/>
          </p:nvSpPr>
          <p:spPr bwMode="auto">
            <a:xfrm rot="-5400000">
              <a:off x="2976" y="1316"/>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22" name="Line 28"/>
            <p:cNvSpPr>
              <a:spLocks noChangeShapeType="1"/>
            </p:cNvSpPr>
            <p:nvPr/>
          </p:nvSpPr>
          <p:spPr bwMode="auto">
            <a:xfrm>
              <a:off x="3005" y="2880"/>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3" name="Line 29"/>
            <p:cNvSpPr>
              <a:spLocks noChangeShapeType="1"/>
            </p:cNvSpPr>
            <p:nvPr/>
          </p:nvSpPr>
          <p:spPr bwMode="auto">
            <a:xfrm flipH="1">
              <a:off x="3098" y="2602"/>
              <a:ext cx="4" cy="2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4" name="Rectangle 30"/>
            <p:cNvSpPr>
              <a:spLocks noChangeArrowheads="1"/>
            </p:cNvSpPr>
            <p:nvPr/>
          </p:nvSpPr>
          <p:spPr bwMode="auto">
            <a:xfrm>
              <a:off x="3943" y="1389"/>
              <a:ext cx="535"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25" name="Line 31"/>
            <p:cNvSpPr>
              <a:spLocks noChangeShapeType="1"/>
            </p:cNvSpPr>
            <p:nvPr/>
          </p:nvSpPr>
          <p:spPr bwMode="auto">
            <a:xfrm>
              <a:off x="4726" y="336"/>
              <a:ext cx="0" cy="14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60" name="Text Box 32"/>
            <p:cNvSpPr txBox="1">
              <a:spLocks noChangeArrowheads="1"/>
            </p:cNvSpPr>
            <p:nvPr/>
          </p:nvSpPr>
          <p:spPr bwMode="auto">
            <a:xfrm>
              <a:off x="3943" y="1792"/>
              <a:ext cx="185"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22561" name="Text Box 33"/>
            <p:cNvSpPr txBox="1">
              <a:spLocks noChangeArrowheads="1"/>
            </p:cNvSpPr>
            <p:nvPr/>
          </p:nvSpPr>
          <p:spPr bwMode="auto">
            <a:xfrm>
              <a:off x="4292" y="1656"/>
              <a:ext cx="186"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22562" name="Text Box 34"/>
            <p:cNvSpPr txBox="1">
              <a:spLocks noChangeArrowheads="1"/>
            </p:cNvSpPr>
            <p:nvPr/>
          </p:nvSpPr>
          <p:spPr bwMode="auto">
            <a:xfrm>
              <a:off x="4128" y="1330"/>
              <a:ext cx="278"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创艺简宋体" pitchFamily="2" charset="-122"/>
                </a:rPr>
                <a:t>∞</a:t>
              </a:r>
              <a:endParaRPr lang="en-US" altLang="zh-CN" sz="2800">
                <a:effectLst>
                  <a:outerShdw blurRad="38100" dist="38100" dir="2700000" algn="tl">
                    <a:srgbClr val="C0C0C0"/>
                  </a:outerShdw>
                </a:effectLst>
                <a:ea typeface="宋体" pitchFamily="2" charset="-122"/>
              </a:endParaRPr>
            </a:p>
          </p:txBody>
        </p:sp>
        <p:sp>
          <p:nvSpPr>
            <p:cNvPr id="22563" name="Rectangle 35"/>
            <p:cNvSpPr>
              <a:spLocks noChangeArrowheads="1"/>
            </p:cNvSpPr>
            <p:nvPr/>
          </p:nvSpPr>
          <p:spPr bwMode="auto">
            <a:xfrm>
              <a:off x="3190" y="1152"/>
              <a:ext cx="50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F2</a:t>
              </a:r>
              <a:endParaRPr lang="en-US" altLang="zh-CN" sz="2800" baseline="-25000">
                <a:effectLst>
                  <a:outerShdw blurRad="38100" dist="38100" dir="2700000" algn="tl">
                    <a:srgbClr val="C0C0C0"/>
                  </a:outerShdw>
                </a:effectLst>
                <a:ea typeface="宋体" pitchFamily="2" charset="-122"/>
              </a:endParaRPr>
            </a:p>
          </p:txBody>
        </p:sp>
        <p:sp>
          <p:nvSpPr>
            <p:cNvPr id="17430" name="Line 36"/>
            <p:cNvSpPr>
              <a:spLocks noChangeShapeType="1"/>
            </p:cNvSpPr>
            <p:nvPr/>
          </p:nvSpPr>
          <p:spPr bwMode="auto">
            <a:xfrm flipV="1">
              <a:off x="3098" y="1925"/>
              <a:ext cx="84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Line 37"/>
            <p:cNvSpPr>
              <a:spLocks noChangeShapeType="1"/>
            </p:cNvSpPr>
            <p:nvPr/>
          </p:nvSpPr>
          <p:spPr bwMode="auto">
            <a:xfrm>
              <a:off x="4478" y="1792"/>
              <a:ext cx="43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38"/>
            <p:cNvSpPr>
              <a:spLocks noChangeShapeType="1"/>
            </p:cNvSpPr>
            <p:nvPr/>
          </p:nvSpPr>
          <p:spPr bwMode="auto">
            <a:xfrm>
              <a:off x="3554" y="1180"/>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39"/>
            <p:cNvSpPr>
              <a:spLocks noChangeShapeType="1"/>
            </p:cNvSpPr>
            <p:nvPr/>
          </p:nvSpPr>
          <p:spPr bwMode="auto">
            <a:xfrm>
              <a:off x="3651" y="1666"/>
              <a:ext cx="2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40"/>
            <p:cNvSpPr>
              <a:spLocks noChangeShapeType="1"/>
            </p:cNvSpPr>
            <p:nvPr/>
          </p:nvSpPr>
          <p:spPr bwMode="auto">
            <a:xfrm>
              <a:off x="3114" y="336"/>
              <a:ext cx="162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AutoShape 41"/>
            <p:cNvSpPr>
              <a:spLocks noChangeArrowheads="1"/>
            </p:cNvSpPr>
            <p:nvPr/>
          </p:nvSpPr>
          <p:spPr bwMode="auto">
            <a:xfrm rot="5400000">
              <a:off x="4030" y="1423"/>
              <a:ext cx="101" cy="9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17436" name="Group 42"/>
            <p:cNvGrpSpPr>
              <a:grpSpLocks/>
            </p:cNvGrpSpPr>
            <p:nvPr/>
          </p:nvGrpSpPr>
          <p:grpSpPr bwMode="auto">
            <a:xfrm>
              <a:off x="3005" y="1641"/>
              <a:ext cx="194" cy="100"/>
              <a:chOff x="672" y="1824"/>
              <a:chExt cx="192" cy="96"/>
            </a:xfrm>
          </p:grpSpPr>
          <p:sp>
            <p:nvSpPr>
              <p:cNvPr id="17485" name="Line 43"/>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86" name="Line 44"/>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37" name="Line 45"/>
            <p:cNvSpPr>
              <a:spLocks noChangeShapeType="1"/>
            </p:cNvSpPr>
            <p:nvPr/>
          </p:nvSpPr>
          <p:spPr bwMode="auto">
            <a:xfrm>
              <a:off x="3102" y="1490"/>
              <a:ext cx="0"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Line 46"/>
            <p:cNvSpPr>
              <a:spLocks noChangeShapeType="1"/>
            </p:cNvSpPr>
            <p:nvPr/>
          </p:nvSpPr>
          <p:spPr bwMode="auto">
            <a:xfrm flipV="1">
              <a:off x="3102" y="336"/>
              <a:ext cx="0" cy="9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9" name="Line 47"/>
            <p:cNvSpPr>
              <a:spLocks noChangeShapeType="1"/>
            </p:cNvSpPr>
            <p:nvPr/>
          </p:nvSpPr>
          <p:spPr bwMode="auto">
            <a:xfrm flipH="1">
              <a:off x="3098" y="1741"/>
              <a:ext cx="0" cy="3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48"/>
            <p:cNvSpPr>
              <a:spLocks noChangeShapeType="1"/>
            </p:cNvSpPr>
            <p:nvPr/>
          </p:nvSpPr>
          <p:spPr bwMode="auto">
            <a:xfrm>
              <a:off x="2907" y="2098"/>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Rectangle 49"/>
            <p:cNvSpPr>
              <a:spLocks noChangeArrowheads="1"/>
            </p:cNvSpPr>
            <p:nvPr/>
          </p:nvSpPr>
          <p:spPr bwMode="auto">
            <a:xfrm rot="-5400000">
              <a:off x="3525" y="1300"/>
              <a:ext cx="252" cy="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42" name="Line 50"/>
            <p:cNvSpPr>
              <a:spLocks noChangeShapeType="1"/>
            </p:cNvSpPr>
            <p:nvPr/>
          </p:nvSpPr>
          <p:spPr bwMode="auto">
            <a:xfrm flipH="1" flipV="1">
              <a:off x="3648" y="906"/>
              <a:ext cx="0" cy="3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3" name="Line 51"/>
            <p:cNvSpPr>
              <a:spLocks noChangeShapeType="1"/>
            </p:cNvSpPr>
            <p:nvPr/>
          </p:nvSpPr>
          <p:spPr bwMode="auto">
            <a:xfrm>
              <a:off x="3651" y="1481"/>
              <a:ext cx="0" cy="8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0" name="Rectangle 52"/>
            <p:cNvSpPr>
              <a:spLocks noChangeArrowheads="1"/>
            </p:cNvSpPr>
            <p:nvPr/>
          </p:nvSpPr>
          <p:spPr bwMode="auto">
            <a:xfrm>
              <a:off x="3702" y="2299"/>
              <a:ext cx="34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endParaRPr lang="en-US" altLang="zh-CN" sz="2800" baseline="-25000">
                <a:effectLst>
                  <a:outerShdw blurRad="38100" dist="38100" dir="2700000" algn="tl">
                    <a:srgbClr val="C0C0C0"/>
                  </a:outerShdw>
                </a:effectLst>
                <a:ea typeface="宋体" pitchFamily="2" charset="-122"/>
              </a:endParaRPr>
            </a:p>
          </p:txBody>
        </p:sp>
        <p:sp>
          <p:nvSpPr>
            <p:cNvPr id="17445" name="Rectangle 53"/>
            <p:cNvSpPr>
              <a:spLocks noChangeArrowheads="1"/>
            </p:cNvSpPr>
            <p:nvPr/>
          </p:nvSpPr>
          <p:spPr bwMode="auto">
            <a:xfrm rot="-5400000">
              <a:off x="3526" y="2404"/>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46" name="Line 54"/>
            <p:cNvSpPr>
              <a:spLocks noChangeShapeType="1"/>
            </p:cNvSpPr>
            <p:nvPr/>
          </p:nvSpPr>
          <p:spPr bwMode="auto">
            <a:xfrm>
              <a:off x="3554" y="2880"/>
              <a:ext cx="19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55"/>
            <p:cNvSpPr>
              <a:spLocks noChangeShapeType="1"/>
            </p:cNvSpPr>
            <p:nvPr/>
          </p:nvSpPr>
          <p:spPr bwMode="auto">
            <a:xfrm>
              <a:off x="3651" y="2578"/>
              <a:ext cx="0" cy="3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84" name="Rectangle 56"/>
            <p:cNvSpPr>
              <a:spLocks noChangeArrowheads="1"/>
            </p:cNvSpPr>
            <p:nvPr/>
          </p:nvSpPr>
          <p:spPr bwMode="auto">
            <a:xfrm>
              <a:off x="2688" y="1488"/>
              <a:ext cx="397"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 C</a:t>
              </a:r>
              <a:endParaRPr lang="en-US" altLang="zh-CN" sz="2800" baseline="-25000">
                <a:effectLst>
                  <a:outerShdw blurRad="38100" dist="38100" dir="2700000" algn="tl">
                    <a:srgbClr val="C0C0C0"/>
                  </a:outerShdw>
                </a:effectLst>
                <a:ea typeface="宋体" pitchFamily="2" charset="-122"/>
              </a:endParaRPr>
            </a:p>
          </p:txBody>
        </p:sp>
        <p:sp>
          <p:nvSpPr>
            <p:cNvPr id="22585" name="Rectangle 57"/>
            <p:cNvSpPr>
              <a:spLocks noChangeArrowheads="1"/>
            </p:cNvSpPr>
            <p:nvPr/>
          </p:nvSpPr>
          <p:spPr bwMode="auto">
            <a:xfrm>
              <a:off x="2880" y="2194"/>
              <a:ext cx="32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 R</a:t>
              </a:r>
              <a:endParaRPr lang="en-US" altLang="zh-CN" sz="2800" baseline="-25000">
                <a:effectLst>
                  <a:outerShdw blurRad="38100" dist="38100" dir="2700000" algn="tl">
                    <a:srgbClr val="C0C0C0"/>
                  </a:outerShdw>
                </a:effectLst>
                <a:ea typeface="宋体" pitchFamily="2" charset="-122"/>
              </a:endParaRPr>
            </a:p>
          </p:txBody>
        </p:sp>
        <p:sp>
          <p:nvSpPr>
            <p:cNvPr id="17450" name="Rectangle 58"/>
            <p:cNvSpPr>
              <a:spLocks noChangeArrowheads="1"/>
            </p:cNvSpPr>
            <p:nvPr/>
          </p:nvSpPr>
          <p:spPr bwMode="auto">
            <a:xfrm rot="-5400000">
              <a:off x="2782" y="2327"/>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51" name="Line 59"/>
            <p:cNvSpPr>
              <a:spLocks noChangeShapeType="1"/>
            </p:cNvSpPr>
            <p:nvPr/>
          </p:nvSpPr>
          <p:spPr bwMode="auto">
            <a:xfrm flipV="1">
              <a:off x="2907" y="2098"/>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2" name="Line 60"/>
            <p:cNvSpPr>
              <a:spLocks noChangeShapeType="1"/>
            </p:cNvSpPr>
            <p:nvPr/>
          </p:nvSpPr>
          <p:spPr bwMode="auto">
            <a:xfrm>
              <a:off x="2907" y="2501"/>
              <a:ext cx="0" cy="1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53" name="Group 61"/>
            <p:cNvGrpSpPr>
              <a:grpSpLocks/>
            </p:cNvGrpSpPr>
            <p:nvPr/>
          </p:nvGrpSpPr>
          <p:grpSpPr bwMode="auto">
            <a:xfrm>
              <a:off x="3199" y="2299"/>
              <a:ext cx="194" cy="102"/>
              <a:chOff x="912" y="2784"/>
              <a:chExt cx="192" cy="96"/>
            </a:xfrm>
          </p:grpSpPr>
          <p:sp>
            <p:nvSpPr>
              <p:cNvPr id="17483" name="Line 62"/>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84" name="Line 63"/>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454" name="Line 64"/>
            <p:cNvSpPr>
              <a:spLocks noChangeShapeType="1"/>
            </p:cNvSpPr>
            <p:nvPr/>
          </p:nvSpPr>
          <p:spPr bwMode="auto">
            <a:xfrm flipH="1" flipV="1">
              <a:off x="3296" y="2098"/>
              <a:ext cx="0" cy="2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5" name="Line 65"/>
            <p:cNvSpPr>
              <a:spLocks noChangeShapeType="1"/>
            </p:cNvSpPr>
            <p:nvPr/>
          </p:nvSpPr>
          <p:spPr bwMode="auto">
            <a:xfrm>
              <a:off x="3296" y="2401"/>
              <a:ext cx="0" cy="2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6" name="Line 66"/>
            <p:cNvSpPr>
              <a:spLocks noChangeShapeType="1"/>
            </p:cNvSpPr>
            <p:nvPr/>
          </p:nvSpPr>
          <p:spPr bwMode="auto">
            <a:xfrm>
              <a:off x="2907" y="2602"/>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95" name="Rectangle 67"/>
            <p:cNvSpPr>
              <a:spLocks noChangeArrowheads="1"/>
            </p:cNvSpPr>
            <p:nvPr/>
          </p:nvSpPr>
          <p:spPr bwMode="auto">
            <a:xfrm>
              <a:off x="3352" y="2194"/>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aseline="-25000">
                <a:effectLst>
                  <a:outerShdw blurRad="38100" dist="38100" dir="2700000" algn="tl">
                    <a:srgbClr val="C0C0C0"/>
                  </a:outerShdw>
                </a:effectLst>
                <a:ea typeface="宋体" pitchFamily="2" charset="-122"/>
              </a:endParaRPr>
            </a:p>
          </p:txBody>
        </p:sp>
        <p:sp>
          <p:nvSpPr>
            <p:cNvPr id="22596" name="Text Box 68"/>
            <p:cNvSpPr txBox="1">
              <a:spLocks noChangeArrowheads="1"/>
            </p:cNvSpPr>
            <p:nvPr/>
          </p:nvSpPr>
          <p:spPr bwMode="auto">
            <a:xfrm>
              <a:off x="3948" y="1464"/>
              <a:ext cx="243" cy="327"/>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17459" name="Rectangle 69"/>
            <p:cNvSpPr>
              <a:spLocks noChangeArrowheads="1"/>
            </p:cNvSpPr>
            <p:nvPr/>
          </p:nvSpPr>
          <p:spPr bwMode="auto">
            <a:xfrm>
              <a:off x="3948" y="1374"/>
              <a:ext cx="535" cy="70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60" name="Oval 70"/>
            <p:cNvSpPr>
              <a:spLocks noChangeArrowheads="1"/>
            </p:cNvSpPr>
            <p:nvPr/>
          </p:nvSpPr>
          <p:spPr bwMode="auto">
            <a:xfrm>
              <a:off x="4896" y="1762"/>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61" name="Oval 71"/>
            <p:cNvSpPr>
              <a:spLocks noChangeArrowheads="1"/>
            </p:cNvSpPr>
            <p:nvPr/>
          </p:nvSpPr>
          <p:spPr bwMode="auto">
            <a:xfrm>
              <a:off x="4896" y="2332"/>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62" name="Line 72"/>
            <p:cNvSpPr>
              <a:spLocks noChangeShapeType="1"/>
            </p:cNvSpPr>
            <p:nvPr/>
          </p:nvSpPr>
          <p:spPr bwMode="auto">
            <a:xfrm>
              <a:off x="4839" y="2578"/>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3" name="Line 73"/>
            <p:cNvSpPr>
              <a:spLocks noChangeShapeType="1"/>
            </p:cNvSpPr>
            <p:nvPr/>
          </p:nvSpPr>
          <p:spPr bwMode="auto">
            <a:xfrm>
              <a:off x="4918" y="2386"/>
              <a:ext cx="0" cy="1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64" name="Group 74"/>
            <p:cNvGrpSpPr>
              <a:grpSpLocks/>
            </p:cNvGrpSpPr>
            <p:nvPr/>
          </p:nvGrpSpPr>
          <p:grpSpPr bwMode="auto">
            <a:xfrm>
              <a:off x="4896" y="1618"/>
              <a:ext cx="480" cy="855"/>
              <a:chOff x="2256" y="2352"/>
              <a:chExt cx="480" cy="855"/>
            </a:xfrm>
          </p:grpSpPr>
          <p:sp>
            <p:nvSpPr>
              <p:cNvPr id="22603" name="Rectangle 75"/>
              <p:cNvSpPr>
                <a:spLocks noChangeArrowheads="1"/>
              </p:cNvSpPr>
              <p:nvPr/>
            </p:nvSpPr>
            <p:spPr bwMode="auto">
              <a:xfrm>
                <a:off x="2300" y="2574"/>
                <a:ext cx="341" cy="327"/>
              </a:xfrm>
              <a:prstGeom prst="rect">
                <a:avLst/>
              </a:prstGeom>
              <a:noFill/>
              <a:ln w="38100">
                <a:noFill/>
                <a:miter lim="800000"/>
                <a:headEnd/>
                <a:tailEnd/>
              </a:ln>
              <a:effectLst/>
            </p:spPr>
            <p:txBody>
              <a:bodyPr wrap="none">
                <a:spAutoFit/>
              </a:bodyPr>
              <a:lstStyle/>
              <a:p>
                <a:pPr eaLnBrk="0" hangingPunct="0">
                  <a:spcBef>
                    <a:spcPct val="50000"/>
                  </a:spcBef>
                  <a:defRPr/>
                </a:pPr>
                <a:r>
                  <a:rPr lang="en-US" altLang="zh-CN" sz="2800" b="1" i="1">
                    <a:solidFill>
                      <a:srgbClr val="FF3300"/>
                    </a:solidFill>
                    <a:effectLst>
                      <a:outerShdw blurRad="38100" dist="38100" dir="2700000" algn="tl">
                        <a:srgbClr val="C0C0C0"/>
                      </a:outerShdw>
                    </a:effectLst>
                    <a:ea typeface="宋体" pitchFamily="2" charset="-122"/>
                  </a:rPr>
                  <a:t>u</a:t>
                </a:r>
                <a:r>
                  <a:rPr lang="en-US" altLang="zh-CN" b="1" baseline="-25000">
                    <a:solidFill>
                      <a:srgbClr val="FF3300"/>
                    </a:solidFill>
                    <a:effectLst>
                      <a:outerShdw blurRad="38100" dist="38100" dir="2700000" algn="tl">
                        <a:srgbClr val="C0C0C0"/>
                      </a:outerShdw>
                    </a:effectLst>
                    <a:ea typeface="宋体" pitchFamily="2" charset="-122"/>
                  </a:rPr>
                  <a:t>O</a:t>
                </a:r>
                <a:endParaRPr lang="en-US" altLang="zh-CN" b="1" i="1" baseline="-25000">
                  <a:solidFill>
                    <a:srgbClr val="FF3300"/>
                  </a:solidFill>
                  <a:effectLst>
                    <a:outerShdw blurRad="38100" dist="38100" dir="2700000" algn="tl">
                      <a:srgbClr val="C0C0C0"/>
                    </a:outerShdw>
                  </a:effectLst>
                  <a:ea typeface="宋体" pitchFamily="2" charset="-122"/>
                </a:endParaRPr>
              </a:p>
            </p:txBody>
          </p:sp>
          <p:sp>
            <p:nvSpPr>
              <p:cNvPr id="22604" name="Text Box 76"/>
              <p:cNvSpPr txBox="1">
                <a:spLocks noChangeArrowheads="1"/>
              </p:cNvSpPr>
              <p:nvPr/>
            </p:nvSpPr>
            <p:spPr bwMode="auto">
              <a:xfrm>
                <a:off x="2304" y="2880"/>
                <a:ext cx="336"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 –</a:t>
                </a:r>
              </a:p>
            </p:txBody>
          </p:sp>
          <p:sp>
            <p:nvSpPr>
              <p:cNvPr id="22605" name="Text Box 77"/>
              <p:cNvSpPr txBox="1">
                <a:spLocks noChangeArrowheads="1"/>
              </p:cNvSpPr>
              <p:nvPr/>
            </p:nvSpPr>
            <p:spPr bwMode="auto">
              <a:xfrm>
                <a:off x="2256" y="2352"/>
                <a:ext cx="480"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grpSp>
        <p:sp>
          <p:nvSpPr>
            <p:cNvPr id="17465" name="Line 78"/>
            <p:cNvSpPr>
              <a:spLocks noChangeShapeType="1"/>
            </p:cNvSpPr>
            <p:nvPr/>
          </p:nvSpPr>
          <p:spPr bwMode="auto">
            <a:xfrm>
              <a:off x="3648" y="909"/>
              <a:ext cx="43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6" name="Rectangle 79"/>
            <p:cNvSpPr>
              <a:spLocks noChangeArrowheads="1"/>
            </p:cNvSpPr>
            <p:nvPr/>
          </p:nvSpPr>
          <p:spPr bwMode="auto">
            <a:xfrm>
              <a:off x="4068" y="861"/>
              <a:ext cx="252" cy="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67" name="Line 80"/>
            <p:cNvSpPr>
              <a:spLocks noChangeShapeType="1"/>
            </p:cNvSpPr>
            <p:nvPr/>
          </p:nvSpPr>
          <p:spPr bwMode="auto">
            <a:xfrm>
              <a:off x="4320" y="909"/>
              <a:ext cx="4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68" name="Rectangle 81"/>
            <p:cNvSpPr>
              <a:spLocks noChangeArrowheads="1"/>
            </p:cNvSpPr>
            <p:nvPr/>
          </p:nvSpPr>
          <p:spPr bwMode="auto">
            <a:xfrm>
              <a:off x="3840" y="621"/>
              <a:ext cx="672" cy="576"/>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22610" name="Text Box 82"/>
            <p:cNvSpPr txBox="1">
              <a:spLocks noChangeArrowheads="1"/>
            </p:cNvSpPr>
            <p:nvPr/>
          </p:nvSpPr>
          <p:spPr bwMode="auto">
            <a:xfrm>
              <a:off x="3822" y="861"/>
              <a:ext cx="354" cy="327"/>
            </a:xfrm>
            <a:prstGeom prst="rect">
              <a:avLst/>
            </a:prstGeom>
            <a:noFill/>
            <a:ln w="9525">
              <a:noFill/>
              <a:miter lim="800000"/>
              <a:headEnd/>
              <a:tailEnd/>
            </a:ln>
            <a:effectLst/>
          </p:spPr>
          <p:txBody>
            <a:bodyPr wrap="none">
              <a:spAutoFit/>
            </a:bodyPr>
            <a:lstStyle/>
            <a:p>
              <a:pPr algn="ctr" eaLnBrk="0" hangingPunct="0">
                <a:defRPr/>
              </a:pPr>
              <a:r>
                <a:rPr kumimoji="0" lang="en-US" altLang="zh-CN" sz="2800" b="1">
                  <a:effectLst>
                    <a:outerShdw blurRad="38100" dist="38100" dir="2700000" algn="tl">
                      <a:srgbClr val="C0C0C0"/>
                    </a:outerShdw>
                  </a:effectLst>
                  <a:ea typeface="宋体" pitchFamily="2" charset="-122"/>
                </a:rPr>
                <a:t>D</a:t>
              </a:r>
              <a:r>
                <a:rPr kumimoji="0" lang="en-US" altLang="zh-CN" sz="2800" b="1" baseline="-25000">
                  <a:effectLst>
                    <a:outerShdw blurRad="38100" dist="38100" dir="2700000" algn="tl">
                      <a:srgbClr val="C0C0C0"/>
                    </a:outerShdw>
                  </a:effectLst>
                  <a:ea typeface="宋体" pitchFamily="2" charset="-122"/>
                </a:rPr>
                <a:t>1</a:t>
              </a:r>
              <a:endParaRPr kumimoji="0" lang="en-US" altLang="zh-CN" sz="2800" b="1">
                <a:effectLst>
                  <a:outerShdw blurRad="38100" dist="38100" dir="2700000" algn="tl">
                    <a:srgbClr val="C0C0C0"/>
                  </a:outerShdw>
                </a:effectLst>
                <a:ea typeface="宋体" pitchFamily="2" charset="-122"/>
              </a:endParaRPr>
            </a:p>
          </p:txBody>
        </p:sp>
        <p:grpSp>
          <p:nvGrpSpPr>
            <p:cNvPr id="17470" name="Group 83"/>
            <p:cNvGrpSpPr>
              <a:grpSpLocks/>
            </p:cNvGrpSpPr>
            <p:nvPr/>
          </p:nvGrpSpPr>
          <p:grpSpPr bwMode="auto">
            <a:xfrm>
              <a:off x="4128" y="498"/>
              <a:ext cx="144" cy="243"/>
              <a:chOff x="4128" y="405"/>
              <a:chExt cx="144" cy="243"/>
            </a:xfrm>
          </p:grpSpPr>
          <p:sp>
            <p:nvSpPr>
              <p:cNvPr id="17478" name="AutoShape 84"/>
              <p:cNvSpPr>
                <a:spLocks noChangeArrowheads="1"/>
              </p:cNvSpPr>
              <p:nvPr/>
            </p:nvSpPr>
            <p:spPr bwMode="auto">
              <a:xfrm rot="-5400000">
                <a:off x="4104" y="456"/>
                <a:ext cx="192" cy="144"/>
              </a:xfrm>
              <a:prstGeom prst="triangle">
                <a:avLst>
                  <a:gd name="adj"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79" name="Line 85"/>
              <p:cNvSpPr>
                <a:spLocks noChangeShapeType="1"/>
              </p:cNvSpPr>
              <p:nvPr/>
            </p:nvSpPr>
            <p:spPr bwMode="auto">
              <a:xfrm>
                <a:off x="4128" y="405"/>
                <a:ext cx="0" cy="24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71" name="Group 86"/>
            <p:cNvGrpSpPr>
              <a:grpSpLocks/>
            </p:cNvGrpSpPr>
            <p:nvPr/>
          </p:nvGrpSpPr>
          <p:grpSpPr bwMode="auto">
            <a:xfrm flipH="1">
              <a:off x="4128" y="1079"/>
              <a:ext cx="144" cy="243"/>
              <a:chOff x="4128" y="405"/>
              <a:chExt cx="144" cy="243"/>
            </a:xfrm>
          </p:grpSpPr>
          <p:sp>
            <p:nvSpPr>
              <p:cNvPr id="17476" name="AutoShape 87"/>
              <p:cNvSpPr>
                <a:spLocks noChangeArrowheads="1"/>
              </p:cNvSpPr>
              <p:nvPr/>
            </p:nvSpPr>
            <p:spPr bwMode="auto">
              <a:xfrm rot="-5400000">
                <a:off x="4104" y="456"/>
                <a:ext cx="192" cy="144"/>
              </a:xfrm>
              <a:prstGeom prst="triangle">
                <a:avLst>
                  <a:gd name="adj"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77" name="Line 88"/>
              <p:cNvSpPr>
                <a:spLocks noChangeShapeType="1"/>
              </p:cNvSpPr>
              <p:nvPr/>
            </p:nvSpPr>
            <p:spPr bwMode="auto">
              <a:xfrm>
                <a:off x="4128" y="405"/>
                <a:ext cx="0" cy="24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617" name="Text Box 89"/>
            <p:cNvSpPr txBox="1">
              <a:spLocks noChangeArrowheads="1"/>
            </p:cNvSpPr>
            <p:nvPr/>
          </p:nvSpPr>
          <p:spPr bwMode="auto">
            <a:xfrm>
              <a:off x="3774" y="297"/>
              <a:ext cx="354" cy="327"/>
            </a:xfrm>
            <a:prstGeom prst="rect">
              <a:avLst/>
            </a:prstGeom>
            <a:noFill/>
            <a:ln w="9525">
              <a:noFill/>
              <a:miter lim="800000"/>
              <a:headEnd/>
              <a:tailEnd/>
            </a:ln>
            <a:effectLst/>
          </p:spPr>
          <p:txBody>
            <a:bodyPr wrap="none">
              <a:spAutoFit/>
            </a:bodyPr>
            <a:lstStyle/>
            <a:p>
              <a:pPr algn="ctr" eaLnBrk="0" hangingPunct="0">
                <a:defRPr/>
              </a:pPr>
              <a:r>
                <a:rPr kumimoji="0" lang="en-US" altLang="zh-CN" sz="2800" b="1">
                  <a:effectLst>
                    <a:outerShdw blurRad="38100" dist="38100" dir="2700000" algn="tl">
                      <a:srgbClr val="C0C0C0"/>
                    </a:outerShdw>
                  </a:effectLst>
                  <a:ea typeface="宋体" pitchFamily="2" charset="-122"/>
                </a:rPr>
                <a:t>D</a:t>
              </a:r>
              <a:r>
                <a:rPr kumimoji="0" lang="en-US" altLang="zh-CN" sz="2800" b="1" baseline="-25000">
                  <a:effectLst>
                    <a:outerShdw blurRad="38100" dist="38100" dir="2700000" algn="tl">
                      <a:srgbClr val="C0C0C0"/>
                    </a:outerShdw>
                  </a:effectLst>
                  <a:ea typeface="宋体" pitchFamily="2" charset="-122"/>
                </a:rPr>
                <a:t>2</a:t>
              </a:r>
              <a:endParaRPr kumimoji="0" lang="en-US" altLang="zh-CN" sz="2800" b="1">
                <a:effectLst>
                  <a:outerShdw blurRad="38100" dist="38100" dir="2700000" algn="tl">
                    <a:srgbClr val="C0C0C0"/>
                  </a:outerShdw>
                </a:effectLst>
                <a:ea typeface="宋体" pitchFamily="2" charset="-122"/>
              </a:endParaRPr>
            </a:p>
          </p:txBody>
        </p:sp>
        <p:sp>
          <p:nvSpPr>
            <p:cNvPr id="22618" name="Rectangle 90"/>
            <p:cNvSpPr>
              <a:spLocks noChangeArrowheads="1"/>
            </p:cNvSpPr>
            <p:nvPr/>
          </p:nvSpPr>
          <p:spPr bwMode="auto">
            <a:xfrm>
              <a:off x="3792" y="576"/>
              <a:ext cx="50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F1</a:t>
              </a:r>
              <a:endParaRPr lang="en-US" altLang="zh-CN" sz="2800" baseline="-25000">
                <a:effectLst>
                  <a:outerShdw blurRad="38100" dist="38100" dir="2700000" algn="tl">
                    <a:srgbClr val="C0C0C0"/>
                  </a:outerShdw>
                </a:effectLst>
                <a:ea typeface="宋体" pitchFamily="2" charset="-122"/>
              </a:endParaRPr>
            </a:p>
          </p:txBody>
        </p:sp>
        <p:sp>
          <p:nvSpPr>
            <p:cNvPr id="17474" name="Oval 91"/>
            <p:cNvSpPr>
              <a:spLocks noChangeArrowheads="1"/>
            </p:cNvSpPr>
            <p:nvPr/>
          </p:nvSpPr>
          <p:spPr bwMode="auto">
            <a:xfrm>
              <a:off x="4486" y="886"/>
              <a:ext cx="54" cy="54"/>
            </a:xfrm>
            <a:prstGeom prst="ellipse">
              <a:avLst/>
            </a:prstGeom>
            <a:solidFill>
              <a:schemeClr val="tx1"/>
            </a:solidFill>
            <a:ln w="38100">
              <a:solidFill>
                <a:srgbClr val="000000"/>
              </a:solidFill>
              <a:round/>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7475" name="Oval 92"/>
            <p:cNvSpPr>
              <a:spLocks noChangeArrowheads="1"/>
            </p:cNvSpPr>
            <p:nvPr/>
          </p:nvSpPr>
          <p:spPr bwMode="auto">
            <a:xfrm>
              <a:off x="3815" y="886"/>
              <a:ext cx="54" cy="54"/>
            </a:xfrm>
            <a:prstGeom prst="ellipse">
              <a:avLst/>
            </a:prstGeom>
            <a:solidFill>
              <a:schemeClr val="tx1"/>
            </a:solidFill>
            <a:ln w="38100">
              <a:solidFill>
                <a:srgbClr val="000000"/>
              </a:solidFill>
              <a:round/>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sp>
        <p:nvSpPr>
          <p:cNvPr id="22621" name="AutoShape 93" descr="40%"/>
          <p:cNvSpPr>
            <a:spLocks noChangeArrowheads="1"/>
          </p:cNvSpPr>
          <p:nvPr/>
        </p:nvSpPr>
        <p:spPr bwMode="auto">
          <a:xfrm>
            <a:off x="5791200" y="533400"/>
            <a:ext cx="2133600" cy="838200"/>
          </a:xfrm>
          <a:prstGeom prst="wedgeEllipseCallout">
            <a:avLst>
              <a:gd name="adj1" fmla="val 18676"/>
              <a:gd name="adj2" fmla="val 107009"/>
            </a:avLst>
          </a:prstGeom>
          <a:noFill/>
          <a:ln w="38100">
            <a:solidFill>
              <a:srgbClr val="003399"/>
            </a:solidFill>
            <a:miter lim="800000"/>
            <a:headEnd/>
            <a:tailEnd/>
          </a:ln>
          <a:effectLst/>
        </p:spPr>
        <p:txBody>
          <a:bodyPr wrap="none" anchor="ctr"/>
          <a:lstStyle/>
          <a:p>
            <a:pPr algn="ctr" eaLnBrk="0" hangingPunct="0">
              <a:lnSpc>
                <a:spcPct val="90000"/>
              </a:lnSpc>
              <a:defRPr/>
            </a:pPr>
            <a:r>
              <a:rPr lang="zh-CN" altLang="en-US" sz="2800" b="1">
                <a:solidFill>
                  <a:srgbClr val="FF3300"/>
                </a:solidFill>
                <a:effectLst>
                  <a:outerShdw blurRad="38100" dist="38100" dir="2700000" algn="tl">
                    <a:srgbClr val="C0C0C0"/>
                  </a:outerShdw>
                </a:effectLst>
                <a:ea typeface="楷体_GB2312" pitchFamily="49" charset="-122"/>
              </a:rPr>
              <a:t>稳幅环节</a:t>
            </a:r>
            <a:endParaRPr lang="zh-CN" altLang="en-US">
              <a:effectLst>
                <a:outerShdw blurRad="38100" dist="38100" dir="2700000" algn="tl">
                  <a:srgbClr val="C0C0C0"/>
                </a:outerShdw>
              </a:effectLst>
              <a:ea typeface="宋体" pitchFamily="2" charset="-122"/>
            </a:endParaRPr>
          </a:p>
        </p:txBody>
      </p:sp>
      <p:sp>
        <p:nvSpPr>
          <p:cNvPr id="22622" name="Rectangle 94"/>
          <p:cNvSpPr>
            <a:spLocks noChangeArrowheads="1"/>
          </p:cNvSpPr>
          <p:nvPr/>
        </p:nvSpPr>
        <p:spPr bwMode="auto">
          <a:xfrm>
            <a:off x="6248400" y="1676400"/>
            <a:ext cx="1371600" cy="1447800"/>
          </a:xfrm>
          <a:prstGeom prst="rect">
            <a:avLst/>
          </a:prstGeom>
          <a:noFill/>
          <a:ln w="38100">
            <a:solidFill>
              <a:srgbClr val="FF33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Tree>
    <p:extLst>
      <p:ext uri="{BB962C8B-B14F-4D97-AF65-F5344CB8AC3E}">
        <p14:creationId xmlns:p14="http://schemas.microsoft.com/office/powerpoint/2010/main" val="3807574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49"/>
                                        </p:tgtEl>
                                        <p:attrNameLst>
                                          <p:attrName>style.visibility</p:attrName>
                                        </p:attrNameLst>
                                      </p:cBhvr>
                                      <p:to>
                                        <p:strVal val="visible"/>
                                      </p:to>
                                    </p:set>
                                    <p:animEffect transition="in" filter="wipe(left)">
                                      <p:cBhvr>
                                        <p:cTn id="7" dur="500"/>
                                        <p:tgtEl>
                                          <p:spTgt spid="22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622"/>
                                        </p:tgtEl>
                                        <p:attrNameLst>
                                          <p:attrName>style.visibility</p:attrName>
                                        </p:attrNameLst>
                                      </p:cBhvr>
                                      <p:to>
                                        <p:strVal val="visible"/>
                                      </p:to>
                                    </p:set>
                                    <p:animEffect transition="in" filter="box(in)">
                                      <p:cBhvr>
                                        <p:cTn id="12" dur="500"/>
                                        <p:tgtEl>
                                          <p:spTgt spid="22622"/>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2621"/>
                                        </p:tgtEl>
                                        <p:attrNameLst>
                                          <p:attrName>style.visibility</p:attrName>
                                        </p:attrNameLst>
                                      </p:cBhvr>
                                      <p:to>
                                        <p:strVal val="visible"/>
                                      </p:to>
                                    </p:set>
                                    <p:animEffect transition="in" filter="wipe(up)">
                                      <p:cBhvr>
                                        <p:cTn id="16" dur="500"/>
                                        <p:tgtEl>
                                          <p:spTgt spid="2262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trips(upRigh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2547"/>
                                        </p:tgtEl>
                                        <p:attrNameLst>
                                          <p:attrName>style.visibility</p:attrName>
                                        </p:attrNameLst>
                                      </p:cBhvr>
                                      <p:to>
                                        <p:strVal val="visible"/>
                                      </p:to>
                                    </p:set>
                                    <p:animEffect transition="in" filter="wipe(down)">
                                      <p:cBhvr>
                                        <p:cTn id="31" dur="500"/>
                                        <p:tgtEl>
                                          <p:spTgt spid="225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3"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trips(upRight)">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548"/>
                                        </p:tgtEl>
                                        <p:attrNameLst>
                                          <p:attrName>style.visibility</p:attrName>
                                        </p:attrNameLst>
                                      </p:cBhvr>
                                      <p:to>
                                        <p:strVal val="visible"/>
                                      </p:to>
                                    </p:set>
                                    <p:animEffect transition="in" filter="wipe(up)">
                                      <p:cBhvr>
                                        <p:cTn id="41" dur="500"/>
                                        <p:tgtEl>
                                          <p:spTgt spid="22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 grpId="0" animBg="1" autoUpdateAnimBg="0"/>
      <p:bldP spid="22548" grpId="0" animBg="1" autoUpdateAnimBg="0"/>
      <p:bldP spid="22549" grpId="0" autoUpdateAnimBg="0"/>
      <p:bldP spid="22621" grpId="0" animBg="1" autoUpdateAnimBg="0"/>
      <p:bldP spid="2262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381000" y="425450"/>
            <a:ext cx="48006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3200" b="1" smtClean="0">
                <a:solidFill>
                  <a:srgbClr val="000099"/>
                </a:solidFill>
                <a:effectLst>
                  <a:outerShdw blurRad="38100" dist="38100" dir="2700000" algn="tl">
                    <a:srgbClr val="C0C0C0"/>
                  </a:outerShdw>
                </a:effectLst>
                <a:latin typeface="宋体" pitchFamily="2" charset="-122"/>
              </a:rPr>
              <a:t>带稳幅环节的电路</a:t>
            </a:r>
            <a:r>
              <a:rPr lang="zh-CN" altLang="en-US" sz="2800" b="1" smtClean="0">
                <a:solidFill>
                  <a:srgbClr val="000099"/>
                </a:solidFill>
                <a:effectLst>
                  <a:outerShdw blurRad="38100" dist="38100" dir="2700000" algn="tl">
                    <a:srgbClr val="C0C0C0"/>
                  </a:outerShdw>
                </a:effectLst>
                <a:ea typeface="楷体_GB2312" pitchFamily="49" charset="-122"/>
              </a:rPr>
              <a:t>（</a:t>
            </a:r>
            <a:r>
              <a:rPr lang="en-US" altLang="zh-CN" sz="2800" b="1" smtClean="0">
                <a:solidFill>
                  <a:srgbClr val="000099"/>
                </a:solidFill>
                <a:effectLst>
                  <a:outerShdw blurRad="38100" dist="38100" dir="2700000" algn="tl">
                    <a:srgbClr val="C0C0C0"/>
                  </a:outerShdw>
                </a:effectLst>
                <a:ea typeface="楷体_GB2312" pitchFamily="49" charset="-122"/>
              </a:rPr>
              <a:t>2</a:t>
            </a:r>
            <a:r>
              <a:rPr lang="zh-CN" altLang="en-US" sz="2800" b="1" smtClean="0">
                <a:solidFill>
                  <a:srgbClr val="000099"/>
                </a:solidFill>
                <a:effectLst>
                  <a:outerShdw blurRad="38100" dist="38100" dir="2700000" algn="tl">
                    <a:srgbClr val="C0C0C0"/>
                  </a:outerShdw>
                </a:effectLst>
                <a:ea typeface="楷体_GB2312" pitchFamily="49" charset="-122"/>
              </a:rPr>
              <a:t>）</a:t>
            </a:r>
          </a:p>
        </p:txBody>
      </p:sp>
      <p:grpSp>
        <p:nvGrpSpPr>
          <p:cNvPr id="18435" name="Group 6"/>
          <p:cNvGrpSpPr>
            <a:grpSpLocks/>
          </p:cNvGrpSpPr>
          <p:nvPr/>
        </p:nvGrpSpPr>
        <p:grpSpPr bwMode="auto">
          <a:xfrm>
            <a:off x="4495800" y="806450"/>
            <a:ext cx="4267200" cy="4100513"/>
            <a:chOff x="2688" y="297"/>
            <a:chExt cx="2688" cy="2583"/>
          </a:xfrm>
        </p:grpSpPr>
        <p:sp>
          <p:nvSpPr>
            <p:cNvPr id="23559" name="Text Box 7"/>
            <p:cNvSpPr txBox="1">
              <a:spLocks noChangeArrowheads="1"/>
            </p:cNvSpPr>
            <p:nvPr/>
          </p:nvSpPr>
          <p:spPr bwMode="auto">
            <a:xfrm>
              <a:off x="2736" y="1200"/>
              <a:ext cx="364"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i="1">
                  <a:effectLst>
                    <a:outerShdw blurRad="38100" dist="38100" dir="2700000" algn="tl">
                      <a:srgbClr val="C0C0C0"/>
                    </a:outerShdw>
                  </a:effectLst>
                  <a:ea typeface="宋体" pitchFamily="2" charset="-122"/>
                </a:rPr>
                <a:t> R</a:t>
              </a:r>
              <a:endParaRPr lang="en-US" altLang="zh-CN" sz="2800" b="1">
                <a:effectLst>
                  <a:outerShdw blurRad="38100" dist="38100" dir="2700000" algn="tl">
                    <a:srgbClr val="C0C0C0"/>
                  </a:outerShdw>
                </a:effectLst>
                <a:ea typeface="宋体" pitchFamily="2" charset="-122"/>
              </a:endParaRPr>
            </a:p>
          </p:txBody>
        </p:sp>
        <p:sp>
          <p:nvSpPr>
            <p:cNvPr id="18439" name="Rectangle 8"/>
            <p:cNvSpPr>
              <a:spLocks noChangeArrowheads="1"/>
            </p:cNvSpPr>
            <p:nvPr/>
          </p:nvSpPr>
          <p:spPr bwMode="auto">
            <a:xfrm rot="-5400000">
              <a:off x="2976" y="1316"/>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40" name="Line 9"/>
            <p:cNvSpPr>
              <a:spLocks noChangeShapeType="1"/>
            </p:cNvSpPr>
            <p:nvPr/>
          </p:nvSpPr>
          <p:spPr bwMode="auto">
            <a:xfrm>
              <a:off x="3005" y="2880"/>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Line 10"/>
            <p:cNvSpPr>
              <a:spLocks noChangeShapeType="1"/>
            </p:cNvSpPr>
            <p:nvPr/>
          </p:nvSpPr>
          <p:spPr bwMode="auto">
            <a:xfrm flipH="1">
              <a:off x="3098" y="2602"/>
              <a:ext cx="4" cy="2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2" name="Rectangle 11"/>
            <p:cNvSpPr>
              <a:spLocks noChangeArrowheads="1"/>
            </p:cNvSpPr>
            <p:nvPr/>
          </p:nvSpPr>
          <p:spPr bwMode="auto">
            <a:xfrm>
              <a:off x="3943" y="1389"/>
              <a:ext cx="535"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43" name="Line 12"/>
            <p:cNvSpPr>
              <a:spLocks noChangeShapeType="1"/>
            </p:cNvSpPr>
            <p:nvPr/>
          </p:nvSpPr>
          <p:spPr bwMode="auto">
            <a:xfrm>
              <a:off x="4726" y="336"/>
              <a:ext cx="0" cy="146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65" name="Text Box 13"/>
            <p:cNvSpPr txBox="1">
              <a:spLocks noChangeArrowheads="1"/>
            </p:cNvSpPr>
            <p:nvPr/>
          </p:nvSpPr>
          <p:spPr bwMode="auto">
            <a:xfrm>
              <a:off x="3943" y="1792"/>
              <a:ext cx="185"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3566" name="Text Box 14"/>
            <p:cNvSpPr txBox="1">
              <a:spLocks noChangeArrowheads="1"/>
            </p:cNvSpPr>
            <p:nvPr/>
          </p:nvSpPr>
          <p:spPr bwMode="auto">
            <a:xfrm>
              <a:off x="4292" y="1656"/>
              <a:ext cx="186" cy="327"/>
            </a:xfrm>
            <a:prstGeom prst="rect">
              <a:avLst/>
            </a:prstGeom>
            <a:noFill/>
            <a:ln w="38100">
              <a:noFill/>
              <a:miter lim="800000"/>
              <a:headEnd/>
              <a:tailEnd/>
            </a:ln>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a:t>
              </a:r>
            </a:p>
          </p:txBody>
        </p:sp>
        <p:sp>
          <p:nvSpPr>
            <p:cNvPr id="23567" name="Text Box 15"/>
            <p:cNvSpPr txBox="1">
              <a:spLocks noChangeArrowheads="1"/>
            </p:cNvSpPr>
            <p:nvPr/>
          </p:nvSpPr>
          <p:spPr bwMode="auto">
            <a:xfrm>
              <a:off x="4128" y="1330"/>
              <a:ext cx="278"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创艺简宋体" pitchFamily="2" charset="-122"/>
                </a:rPr>
                <a:t>∞</a:t>
              </a:r>
              <a:endParaRPr lang="en-US" altLang="zh-CN" sz="2800" b="1">
                <a:effectLst>
                  <a:outerShdw blurRad="38100" dist="38100" dir="2700000" algn="tl">
                    <a:srgbClr val="C0C0C0"/>
                  </a:outerShdw>
                </a:effectLst>
                <a:ea typeface="宋体" pitchFamily="2" charset="-122"/>
              </a:endParaRPr>
            </a:p>
          </p:txBody>
        </p:sp>
        <p:sp>
          <p:nvSpPr>
            <p:cNvPr id="23568" name="Rectangle 16"/>
            <p:cNvSpPr>
              <a:spLocks noChangeArrowheads="1"/>
            </p:cNvSpPr>
            <p:nvPr/>
          </p:nvSpPr>
          <p:spPr bwMode="auto">
            <a:xfrm>
              <a:off x="3190" y="1152"/>
              <a:ext cx="50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F2</a:t>
              </a:r>
            </a:p>
          </p:txBody>
        </p:sp>
        <p:sp>
          <p:nvSpPr>
            <p:cNvPr id="18448" name="Line 17"/>
            <p:cNvSpPr>
              <a:spLocks noChangeShapeType="1"/>
            </p:cNvSpPr>
            <p:nvPr/>
          </p:nvSpPr>
          <p:spPr bwMode="auto">
            <a:xfrm flipV="1">
              <a:off x="3098" y="1925"/>
              <a:ext cx="84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9" name="Line 18"/>
            <p:cNvSpPr>
              <a:spLocks noChangeShapeType="1"/>
            </p:cNvSpPr>
            <p:nvPr/>
          </p:nvSpPr>
          <p:spPr bwMode="auto">
            <a:xfrm>
              <a:off x="4478" y="1792"/>
              <a:ext cx="43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0" name="Line 19"/>
            <p:cNvSpPr>
              <a:spLocks noChangeShapeType="1"/>
            </p:cNvSpPr>
            <p:nvPr/>
          </p:nvSpPr>
          <p:spPr bwMode="auto">
            <a:xfrm>
              <a:off x="3554" y="1180"/>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1" name="Line 20"/>
            <p:cNvSpPr>
              <a:spLocks noChangeShapeType="1"/>
            </p:cNvSpPr>
            <p:nvPr/>
          </p:nvSpPr>
          <p:spPr bwMode="auto">
            <a:xfrm>
              <a:off x="3651" y="1666"/>
              <a:ext cx="2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Line 21"/>
            <p:cNvSpPr>
              <a:spLocks noChangeShapeType="1"/>
            </p:cNvSpPr>
            <p:nvPr/>
          </p:nvSpPr>
          <p:spPr bwMode="auto">
            <a:xfrm>
              <a:off x="3114" y="336"/>
              <a:ext cx="162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3" name="AutoShape 22"/>
            <p:cNvSpPr>
              <a:spLocks noChangeArrowheads="1"/>
            </p:cNvSpPr>
            <p:nvPr/>
          </p:nvSpPr>
          <p:spPr bwMode="auto">
            <a:xfrm rot="5400000">
              <a:off x="4030" y="1423"/>
              <a:ext cx="101" cy="9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18454" name="Group 23"/>
            <p:cNvGrpSpPr>
              <a:grpSpLocks/>
            </p:cNvGrpSpPr>
            <p:nvPr/>
          </p:nvGrpSpPr>
          <p:grpSpPr bwMode="auto">
            <a:xfrm>
              <a:off x="3005" y="1641"/>
              <a:ext cx="194" cy="100"/>
              <a:chOff x="672" y="1824"/>
              <a:chExt cx="192" cy="96"/>
            </a:xfrm>
          </p:grpSpPr>
          <p:sp>
            <p:nvSpPr>
              <p:cNvPr id="18503" name="Line 24"/>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04" name="Line 25"/>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55" name="Line 26"/>
            <p:cNvSpPr>
              <a:spLocks noChangeShapeType="1"/>
            </p:cNvSpPr>
            <p:nvPr/>
          </p:nvSpPr>
          <p:spPr bwMode="auto">
            <a:xfrm>
              <a:off x="3102" y="1490"/>
              <a:ext cx="0"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Line 27"/>
            <p:cNvSpPr>
              <a:spLocks noChangeShapeType="1"/>
            </p:cNvSpPr>
            <p:nvPr/>
          </p:nvSpPr>
          <p:spPr bwMode="auto">
            <a:xfrm flipV="1">
              <a:off x="3102" y="336"/>
              <a:ext cx="0" cy="9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7" name="Line 28"/>
            <p:cNvSpPr>
              <a:spLocks noChangeShapeType="1"/>
            </p:cNvSpPr>
            <p:nvPr/>
          </p:nvSpPr>
          <p:spPr bwMode="auto">
            <a:xfrm flipH="1">
              <a:off x="3098" y="1741"/>
              <a:ext cx="0" cy="3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8" name="Line 29"/>
            <p:cNvSpPr>
              <a:spLocks noChangeShapeType="1"/>
            </p:cNvSpPr>
            <p:nvPr/>
          </p:nvSpPr>
          <p:spPr bwMode="auto">
            <a:xfrm>
              <a:off x="2907" y="2098"/>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9" name="Rectangle 30"/>
            <p:cNvSpPr>
              <a:spLocks noChangeArrowheads="1"/>
            </p:cNvSpPr>
            <p:nvPr/>
          </p:nvSpPr>
          <p:spPr bwMode="auto">
            <a:xfrm rot="-5400000">
              <a:off x="3525" y="1300"/>
              <a:ext cx="252" cy="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60" name="Line 31"/>
            <p:cNvSpPr>
              <a:spLocks noChangeShapeType="1"/>
            </p:cNvSpPr>
            <p:nvPr/>
          </p:nvSpPr>
          <p:spPr bwMode="auto">
            <a:xfrm flipH="1" flipV="1">
              <a:off x="3648" y="906"/>
              <a:ext cx="0" cy="3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1" name="Line 32"/>
            <p:cNvSpPr>
              <a:spLocks noChangeShapeType="1"/>
            </p:cNvSpPr>
            <p:nvPr/>
          </p:nvSpPr>
          <p:spPr bwMode="auto">
            <a:xfrm>
              <a:off x="3651" y="1481"/>
              <a:ext cx="0" cy="8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Rectangle 33"/>
            <p:cNvSpPr>
              <a:spLocks noChangeArrowheads="1"/>
            </p:cNvSpPr>
            <p:nvPr/>
          </p:nvSpPr>
          <p:spPr bwMode="auto">
            <a:xfrm>
              <a:off x="3702" y="2299"/>
              <a:ext cx="34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p>
          </p:txBody>
        </p:sp>
        <p:sp>
          <p:nvSpPr>
            <p:cNvPr id="18463" name="Rectangle 34"/>
            <p:cNvSpPr>
              <a:spLocks noChangeArrowheads="1"/>
            </p:cNvSpPr>
            <p:nvPr/>
          </p:nvSpPr>
          <p:spPr bwMode="auto">
            <a:xfrm rot="-5400000">
              <a:off x="3526" y="2404"/>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64" name="Line 35"/>
            <p:cNvSpPr>
              <a:spLocks noChangeShapeType="1"/>
            </p:cNvSpPr>
            <p:nvPr/>
          </p:nvSpPr>
          <p:spPr bwMode="auto">
            <a:xfrm>
              <a:off x="3554" y="2880"/>
              <a:ext cx="19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5" name="Line 36"/>
            <p:cNvSpPr>
              <a:spLocks noChangeShapeType="1"/>
            </p:cNvSpPr>
            <p:nvPr/>
          </p:nvSpPr>
          <p:spPr bwMode="auto">
            <a:xfrm>
              <a:off x="3651" y="2578"/>
              <a:ext cx="0" cy="3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9" name="Rectangle 37"/>
            <p:cNvSpPr>
              <a:spLocks noChangeArrowheads="1"/>
            </p:cNvSpPr>
            <p:nvPr/>
          </p:nvSpPr>
          <p:spPr bwMode="auto">
            <a:xfrm>
              <a:off x="2688" y="1488"/>
              <a:ext cx="397"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 C</a:t>
              </a:r>
              <a:endParaRPr lang="en-US" altLang="zh-CN" sz="2800" b="1" baseline="-25000">
                <a:effectLst>
                  <a:outerShdw blurRad="38100" dist="38100" dir="2700000" algn="tl">
                    <a:srgbClr val="C0C0C0"/>
                  </a:outerShdw>
                </a:effectLst>
                <a:ea typeface="宋体" pitchFamily="2" charset="-122"/>
              </a:endParaRPr>
            </a:p>
          </p:txBody>
        </p:sp>
        <p:sp>
          <p:nvSpPr>
            <p:cNvPr id="23590" name="Rectangle 38"/>
            <p:cNvSpPr>
              <a:spLocks noChangeArrowheads="1"/>
            </p:cNvSpPr>
            <p:nvPr/>
          </p:nvSpPr>
          <p:spPr bwMode="auto">
            <a:xfrm>
              <a:off x="2880" y="2194"/>
              <a:ext cx="321"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 R</a:t>
              </a:r>
              <a:endParaRPr lang="en-US" altLang="zh-CN" sz="2800" b="1" baseline="-25000">
                <a:effectLst>
                  <a:outerShdw blurRad="38100" dist="38100" dir="2700000" algn="tl">
                    <a:srgbClr val="C0C0C0"/>
                  </a:outerShdw>
                </a:effectLst>
                <a:ea typeface="宋体" pitchFamily="2" charset="-122"/>
              </a:endParaRPr>
            </a:p>
          </p:txBody>
        </p:sp>
        <p:sp>
          <p:nvSpPr>
            <p:cNvPr id="18468" name="Rectangle 39"/>
            <p:cNvSpPr>
              <a:spLocks noChangeArrowheads="1"/>
            </p:cNvSpPr>
            <p:nvPr/>
          </p:nvSpPr>
          <p:spPr bwMode="auto">
            <a:xfrm rot="-5400000">
              <a:off x="2782" y="2327"/>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69" name="Line 40"/>
            <p:cNvSpPr>
              <a:spLocks noChangeShapeType="1"/>
            </p:cNvSpPr>
            <p:nvPr/>
          </p:nvSpPr>
          <p:spPr bwMode="auto">
            <a:xfrm flipV="1">
              <a:off x="2907" y="2098"/>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0" name="Line 41"/>
            <p:cNvSpPr>
              <a:spLocks noChangeShapeType="1"/>
            </p:cNvSpPr>
            <p:nvPr/>
          </p:nvSpPr>
          <p:spPr bwMode="auto">
            <a:xfrm>
              <a:off x="2907" y="2501"/>
              <a:ext cx="0" cy="1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71" name="Group 42"/>
            <p:cNvGrpSpPr>
              <a:grpSpLocks/>
            </p:cNvGrpSpPr>
            <p:nvPr/>
          </p:nvGrpSpPr>
          <p:grpSpPr bwMode="auto">
            <a:xfrm>
              <a:off x="3199" y="2299"/>
              <a:ext cx="194" cy="102"/>
              <a:chOff x="912" y="2784"/>
              <a:chExt cx="192" cy="96"/>
            </a:xfrm>
          </p:grpSpPr>
          <p:sp>
            <p:nvSpPr>
              <p:cNvPr id="18501" name="Line 43"/>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02" name="Line 44"/>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72" name="Line 45"/>
            <p:cNvSpPr>
              <a:spLocks noChangeShapeType="1"/>
            </p:cNvSpPr>
            <p:nvPr/>
          </p:nvSpPr>
          <p:spPr bwMode="auto">
            <a:xfrm flipH="1" flipV="1">
              <a:off x="3296" y="2098"/>
              <a:ext cx="0" cy="2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3" name="Line 46"/>
            <p:cNvSpPr>
              <a:spLocks noChangeShapeType="1"/>
            </p:cNvSpPr>
            <p:nvPr/>
          </p:nvSpPr>
          <p:spPr bwMode="auto">
            <a:xfrm>
              <a:off x="3296" y="2401"/>
              <a:ext cx="0" cy="2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4" name="Line 47"/>
            <p:cNvSpPr>
              <a:spLocks noChangeShapeType="1"/>
            </p:cNvSpPr>
            <p:nvPr/>
          </p:nvSpPr>
          <p:spPr bwMode="auto">
            <a:xfrm>
              <a:off x="2907" y="2602"/>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00" name="Rectangle 48"/>
            <p:cNvSpPr>
              <a:spLocks noChangeArrowheads="1"/>
            </p:cNvSpPr>
            <p:nvPr/>
          </p:nvSpPr>
          <p:spPr bwMode="auto">
            <a:xfrm>
              <a:off x="3352" y="2194"/>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1" baseline="-25000">
                <a:effectLst>
                  <a:outerShdw blurRad="38100" dist="38100" dir="2700000" algn="tl">
                    <a:srgbClr val="C0C0C0"/>
                  </a:outerShdw>
                </a:effectLst>
                <a:ea typeface="宋体" pitchFamily="2" charset="-122"/>
              </a:endParaRPr>
            </a:p>
          </p:txBody>
        </p:sp>
        <p:sp>
          <p:nvSpPr>
            <p:cNvPr id="23601" name="Text Box 49"/>
            <p:cNvSpPr txBox="1">
              <a:spLocks noChangeArrowheads="1"/>
            </p:cNvSpPr>
            <p:nvPr/>
          </p:nvSpPr>
          <p:spPr bwMode="auto">
            <a:xfrm>
              <a:off x="3948" y="1464"/>
              <a:ext cx="243" cy="327"/>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p>
          </p:txBody>
        </p:sp>
        <p:sp>
          <p:nvSpPr>
            <p:cNvPr id="18477" name="Rectangle 50"/>
            <p:cNvSpPr>
              <a:spLocks noChangeArrowheads="1"/>
            </p:cNvSpPr>
            <p:nvPr/>
          </p:nvSpPr>
          <p:spPr bwMode="auto">
            <a:xfrm>
              <a:off x="3948" y="1374"/>
              <a:ext cx="535" cy="70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78" name="Oval 51"/>
            <p:cNvSpPr>
              <a:spLocks noChangeArrowheads="1"/>
            </p:cNvSpPr>
            <p:nvPr/>
          </p:nvSpPr>
          <p:spPr bwMode="auto">
            <a:xfrm>
              <a:off x="4896" y="1762"/>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79" name="Oval 52"/>
            <p:cNvSpPr>
              <a:spLocks noChangeArrowheads="1"/>
            </p:cNvSpPr>
            <p:nvPr/>
          </p:nvSpPr>
          <p:spPr bwMode="auto">
            <a:xfrm>
              <a:off x="4896" y="2332"/>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80" name="Line 53"/>
            <p:cNvSpPr>
              <a:spLocks noChangeShapeType="1"/>
            </p:cNvSpPr>
            <p:nvPr/>
          </p:nvSpPr>
          <p:spPr bwMode="auto">
            <a:xfrm>
              <a:off x="4839" y="2578"/>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1" name="Line 54"/>
            <p:cNvSpPr>
              <a:spLocks noChangeShapeType="1"/>
            </p:cNvSpPr>
            <p:nvPr/>
          </p:nvSpPr>
          <p:spPr bwMode="auto">
            <a:xfrm>
              <a:off x="4918" y="2386"/>
              <a:ext cx="0" cy="1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482" name="Group 55"/>
            <p:cNvGrpSpPr>
              <a:grpSpLocks/>
            </p:cNvGrpSpPr>
            <p:nvPr/>
          </p:nvGrpSpPr>
          <p:grpSpPr bwMode="auto">
            <a:xfrm>
              <a:off x="4896" y="1618"/>
              <a:ext cx="480" cy="855"/>
              <a:chOff x="2256" y="2352"/>
              <a:chExt cx="480" cy="855"/>
            </a:xfrm>
          </p:grpSpPr>
          <p:sp>
            <p:nvSpPr>
              <p:cNvPr id="23608" name="Rectangle 56"/>
              <p:cNvSpPr>
                <a:spLocks noChangeArrowheads="1"/>
              </p:cNvSpPr>
              <p:nvPr/>
            </p:nvSpPr>
            <p:spPr bwMode="auto">
              <a:xfrm>
                <a:off x="2300" y="2574"/>
                <a:ext cx="322" cy="327"/>
              </a:xfrm>
              <a:prstGeom prst="rect">
                <a:avLst/>
              </a:prstGeom>
              <a:noFill/>
              <a:ln w="38100">
                <a:noFill/>
                <a:miter lim="800000"/>
                <a:headEnd/>
                <a:tailEnd/>
              </a:ln>
              <a:effectLst/>
            </p:spPr>
            <p:txBody>
              <a:bodyPr wrap="none">
                <a:spAutoFit/>
              </a:bodyPr>
              <a:lstStyle/>
              <a:p>
                <a:pPr eaLnBrk="0" hangingPunct="0">
                  <a:spcBef>
                    <a:spcPct val="50000"/>
                  </a:spcBef>
                  <a:defRPr/>
                </a:pPr>
                <a:r>
                  <a:rPr lang="en-US" altLang="zh-CN" sz="2800" b="1" i="1">
                    <a:solidFill>
                      <a:srgbClr val="FF3300"/>
                    </a:solidFill>
                    <a:effectLst>
                      <a:outerShdw blurRad="38100" dist="38100" dir="2700000" algn="tl">
                        <a:srgbClr val="C0C0C0"/>
                      </a:outerShdw>
                    </a:effectLst>
                    <a:ea typeface="宋体" pitchFamily="2" charset="-122"/>
                  </a:rPr>
                  <a:t>u</a:t>
                </a:r>
                <a:r>
                  <a:rPr lang="en-US" altLang="zh-CN" sz="2000" b="1" baseline="-25000">
                    <a:solidFill>
                      <a:srgbClr val="FF3300"/>
                    </a:solidFill>
                    <a:effectLst>
                      <a:outerShdw blurRad="38100" dist="38100" dir="2700000" algn="tl">
                        <a:srgbClr val="C0C0C0"/>
                      </a:outerShdw>
                    </a:effectLst>
                    <a:ea typeface="宋体" pitchFamily="2" charset="-122"/>
                  </a:rPr>
                  <a:t>O</a:t>
                </a:r>
                <a:endParaRPr lang="en-US" altLang="zh-CN" sz="2000" b="1" i="1" baseline="-25000">
                  <a:solidFill>
                    <a:srgbClr val="FF3300"/>
                  </a:solidFill>
                  <a:effectLst>
                    <a:outerShdw blurRad="38100" dist="38100" dir="2700000" algn="tl">
                      <a:srgbClr val="C0C0C0"/>
                    </a:outerShdw>
                  </a:effectLst>
                  <a:ea typeface="宋体" pitchFamily="2" charset="-122"/>
                </a:endParaRPr>
              </a:p>
            </p:txBody>
          </p:sp>
          <p:sp>
            <p:nvSpPr>
              <p:cNvPr id="23609" name="Text Box 57"/>
              <p:cNvSpPr txBox="1">
                <a:spLocks noChangeArrowheads="1"/>
              </p:cNvSpPr>
              <p:nvPr/>
            </p:nvSpPr>
            <p:spPr bwMode="auto">
              <a:xfrm>
                <a:off x="2304" y="2880"/>
                <a:ext cx="336"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 –</a:t>
                </a:r>
              </a:p>
            </p:txBody>
          </p:sp>
          <p:sp>
            <p:nvSpPr>
              <p:cNvPr id="23610" name="Text Box 58"/>
              <p:cNvSpPr txBox="1">
                <a:spLocks noChangeArrowheads="1"/>
              </p:cNvSpPr>
              <p:nvPr/>
            </p:nvSpPr>
            <p:spPr bwMode="auto">
              <a:xfrm>
                <a:off x="2256" y="2352"/>
                <a:ext cx="480"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grpSp>
        <p:sp>
          <p:nvSpPr>
            <p:cNvPr id="18483" name="Line 59"/>
            <p:cNvSpPr>
              <a:spLocks noChangeShapeType="1"/>
            </p:cNvSpPr>
            <p:nvPr/>
          </p:nvSpPr>
          <p:spPr bwMode="auto">
            <a:xfrm>
              <a:off x="3648" y="909"/>
              <a:ext cx="43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4" name="Rectangle 60"/>
            <p:cNvSpPr>
              <a:spLocks noChangeArrowheads="1"/>
            </p:cNvSpPr>
            <p:nvPr/>
          </p:nvSpPr>
          <p:spPr bwMode="auto">
            <a:xfrm>
              <a:off x="4068" y="861"/>
              <a:ext cx="252" cy="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85" name="Line 61"/>
            <p:cNvSpPr>
              <a:spLocks noChangeShapeType="1"/>
            </p:cNvSpPr>
            <p:nvPr/>
          </p:nvSpPr>
          <p:spPr bwMode="auto">
            <a:xfrm>
              <a:off x="4320" y="909"/>
              <a:ext cx="4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6" name="Rectangle 62"/>
            <p:cNvSpPr>
              <a:spLocks noChangeArrowheads="1"/>
            </p:cNvSpPr>
            <p:nvPr/>
          </p:nvSpPr>
          <p:spPr bwMode="auto">
            <a:xfrm>
              <a:off x="3840" y="621"/>
              <a:ext cx="672" cy="576"/>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23615" name="Text Box 63"/>
            <p:cNvSpPr txBox="1">
              <a:spLocks noChangeArrowheads="1"/>
            </p:cNvSpPr>
            <p:nvPr/>
          </p:nvSpPr>
          <p:spPr bwMode="auto">
            <a:xfrm>
              <a:off x="3822" y="861"/>
              <a:ext cx="354" cy="327"/>
            </a:xfrm>
            <a:prstGeom prst="rect">
              <a:avLst/>
            </a:prstGeom>
            <a:noFill/>
            <a:ln w="9525">
              <a:noFill/>
              <a:miter lim="800000"/>
              <a:headEnd/>
              <a:tailEnd/>
            </a:ln>
            <a:effectLst/>
          </p:spPr>
          <p:txBody>
            <a:bodyPr wrap="none">
              <a:spAutoFit/>
            </a:bodyPr>
            <a:lstStyle/>
            <a:p>
              <a:pPr algn="ctr" eaLnBrk="0" hangingPunct="0">
                <a:defRPr/>
              </a:pPr>
              <a:r>
                <a:rPr kumimoji="0" lang="en-US" altLang="zh-CN" sz="2800" b="1">
                  <a:effectLst>
                    <a:outerShdw blurRad="38100" dist="38100" dir="2700000" algn="tl">
                      <a:srgbClr val="C0C0C0"/>
                    </a:outerShdw>
                  </a:effectLst>
                  <a:ea typeface="宋体" pitchFamily="2" charset="-122"/>
                </a:rPr>
                <a:t>D</a:t>
              </a:r>
              <a:r>
                <a:rPr kumimoji="0" lang="en-US" altLang="zh-CN" sz="2800" b="1" baseline="-25000">
                  <a:effectLst>
                    <a:outerShdw blurRad="38100" dist="38100" dir="2700000" algn="tl">
                      <a:srgbClr val="C0C0C0"/>
                    </a:outerShdw>
                  </a:effectLst>
                  <a:ea typeface="宋体" pitchFamily="2" charset="-122"/>
                </a:rPr>
                <a:t>1</a:t>
              </a:r>
              <a:endParaRPr kumimoji="0" lang="en-US" altLang="zh-CN" sz="2800" b="1">
                <a:effectLst>
                  <a:outerShdw blurRad="38100" dist="38100" dir="2700000" algn="tl">
                    <a:srgbClr val="C0C0C0"/>
                  </a:outerShdw>
                </a:effectLst>
                <a:ea typeface="宋体" pitchFamily="2" charset="-122"/>
              </a:endParaRPr>
            </a:p>
          </p:txBody>
        </p:sp>
        <p:grpSp>
          <p:nvGrpSpPr>
            <p:cNvPr id="18488" name="Group 64"/>
            <p:cNvGrpSpPr>
              <a:grpSpLocks/>
            </p:cNvGrpSpPr>
            <p:nvPr/>
          </p:nvGrpSpPr>
          <p:grpSpPr bwMode="auto">
            <a:xfrm>
              <a:off x="4128" y="498"/>
              <a:ext cx="144" cy="243"/>
              <a:chOff x="4128" y="405"/>
              <a:chExt cx="144" cy="243"/>
            </a:xfrm>
          </p:grpSpPr>
          <p:sp>
            <p:nvSpPr>
              <p:cNvPr id="18496" name="AutoShape 65"/>
              <p:cNvSpPr>
                <a:spLocks noChangeArrowheads="1"/>
              </p:cNvSpPr>
              <p:nvPr/>
            </p:nvSpPr>
            <p:spPr bwMode="auto">
              <a:xfrm rot="-5400000">
                <a:off x="4104" y="456"/>
                <a:ext cx="192" cy="144"/>
              </a:xfrm>
              <a:prstGeom prst="triangle">
                <a:avLst>
                  <a:gd name="adj"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97" name="Line 66"/>
              <p:cNvSpPr>
                <a:spLocks noChangeShapeType="1"/>
              </p:cNvSpPr>
              <p:nvPr/>
            </p:nvSpPr>
            <p:spPr bwMode="auto">
              <a:xfrm>
                <a:off x="4128" y="405"/>
                <a:ext cx="0" cy="24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489" name="Group 67"/>
            <p:cNvGrpSpPr>
              <a:grpSpLocks/>
            </p:cNvGrpSpPr>
            <p:nvPr/>
          </p:nvGrpSpPr>
          <p:grpSpPr bwMode="auto">
            <a:xfrm flipH="1">
              <a:off x="4128" y="1079"/>
              <a:ext cx="144" cy="243"/>
              <a:chOff x="4128" y="405"/>
              <a:chExt cx="144" cy="243"/>
            </a:xfrm>
          </p:grpSpPr>
          <p:sp>
            <p:nvSpPr>
              <p:cNvPr id="18494" name="AutoShape 68"/>
              <p:cNvSpPr>
                <a:spLocks noChangeArrowheads="1"/>
              </p:cNvSpPr>
              <p:nvPr/>
            </p:nvSpPr>
            <p:spPr bwMode="auto">
              <a:xfrm rot="-5400000">
                <a:off x="4104" y="456"/>
                <a:ext cx="192" cy="144"/>
              </a:xfrm>
              <a:prstGeom prst="triangle">
                <a:avLst>
                  <a:gd name="adj" fmla="val 50000"/>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95" name="Line 69"/>
              <p:cNvSpPr>
                <a:spLocks noChangeShapeType="1"/>
              </p:cNvSpPr>
              <p:nvPr/>
            </p:nvSpPr>
            <p:spPr bwMode="auto">
              <a:xfrm>
                <a:off x="4128" y="405"/>
                <a:ext cx="0" cy="24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622" name="Text Box 70"/>
            <p:cNvSpPr txBox="1">
              <a:spLocks noChangeArrowheads="1"/>
            </p:cNvSpPr>
            <p:nvPr/>
          </p:nvSpPr>
          <p:spPr bwMode="auto">
            <a:xfrm>
              <a:off x="3774" y="297"/>
              <a:ext cx="354" cy="327"/>
            </a:xfrm>
            <a:prstGeom prst="rect">
              <a:avLst/>
            </a:prstGeom>
            <a:noFill/>
            <a:ln w="9525">
              <a:noFill/>
              <a:miter lim="800000"/>
              <a:headEnd/>
              <a:tailEnd/>
            </a:ln>
            <a:effectLst/>
          </p:spPr>
          <p:txBody>
            <a:bodyPr wrap="none">
              <a:spAutoFit/>
            </a:bodyPr>
            <a:lstStyle/>
            <a:p>
              <a:pPr algn="ctr" eaLnBrk="0" hangingPunct="0">
                <a:defRPr/>
              </a:pPr>
              <a:r>
                <a:rPr kumimoji="0" lang="en-US" altLang="zh-CN" sz="2800" b="1">
                  <a:effectLst>
                    <a:outerShdw blurRad="38100" dist="38100" dir="2700000" algn="tl">
                      <a:srgbClr val="C0C0C0"/>
                    </a:outerShdw>
                  </a:effectLst>
                  <a:ea typeface="宋体" pitchFamily="2" charset="-122"/>
                </a:rPr>
                <a:t>D</a:t>
              </a:r>
              <a:r>
                <a:rPr kumimoji="0" lang="en-US" altLang="zh-CN" sz="2800" b="1" baseline="-25000">
                  <a:effectLst>
                    <a:outerShdw blurRad="38100" dist="38100" dir="2700000" algn="tl">
                      <a:srgbClr val="C0C0C0"/>
                    </a:outerShdw>
                  </a:effectLst>
                  <a:ea typeface="宋体" pitchFamily="2" charset="-122"/>
                </a:rPr>
                <a:t>2</a:t>
              </a:r>
              <a:endParaRPr kumimoji="0" lang="en-US" altLang="zh-CN" sz="2800" b="1">
                <a:effectLst>
                  <a:outerShdw blurRad="38100" dist="38100" dir="2700000" algn="tl">
                    <a:srgbClr val="C0C0C0"/>
                  </a:outerShdw>
                </a:effectLst>
                <a:ea typeface="宋体" pitchFamily="2" charset="-122"/>
              </a:endParaRPr>
            </a:p>
          </p:txBody>
        </p:sp>
        <p:sp>
          <p:nvSpPr>
            <p:cNvPr id="23623" name="Rectangle 71"/>
            <p:cNvSpPr>
              <a:spLocks noChangeArrowheads="1"/>
            </p:cNvSpPr>
            <p:nvPr/>
          </p:nvSpPr>
          <p:spPr bwMode="auto">
            <a:xfrm>
              <a:off x="3792" y="576"/>
              <a:ext cx="50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F1</a:t>
              </a:r>
            </a:p>
          </p:txBody>
        </p:sp>
        <p:sp>
          <p:nvSpPr>
            <p:cNvPr id="18492" name="Oval 72"/>
            <p:cNvSpPr>
              <a:spLocks noChangeArrowheads="1"/>
            </p:cNvSpPr>
            <p:nvPr/>
          </p:nvSpPr>
          <p:spPr bwMode="auto">
            <a:xfrm>
              <a:off x="4486" y="886"/>
              <a:ext cx="54" cy="54"/>
            </a:xfrm>
            <a:prstGeom prst="ellipse">
              <a:avLst/>
            </a:prstGeom>
            <a:solidFill>
              <a:schemeClr val="tx1"/>
            </a:solidFill>
            <a:ln w="38100">
              <a:solidFill>
                <a:srgbClr val="000000"/>
              </a:solidFill>
              <a:round/>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8493" name="Oval 73"/>
            <p:cNvSpPr>
              <a:spLocks noChangeArrowheads="1"/>
            </p:cNvSpPr>
            <p:nvPr/>
          </p:nvSpPr>
          <p:spPr bwMode="auto">
            <a:xfrm>
              <a:off x="3815" y="886"/>
              <a:ext cx="54" cy="54"/>
            </a:xfrm>
            <a:prstGeom prst="ellipse">
              <a:avLst/>
            </a:prstGeom>
            <a:solidFill>
              <a:schemeClr val="tx1"/>
            </a:solidFill>
            <a:ln w="38100">
              <a:solidFill>
                <a:srgbClr val="000000"/>
              </a:solidFill>
              <a:round/>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sp>
        <p:nvSpPr>
          <p:cNvPr id="23626" name="Rectangle 74"/>
          <p:cNvSpPr>
            <a:spLocks noChangeArrowheads="1"/>
          </p:cNvSpPr>
          <p:nvPr/>
        </p:nvSpPr>
        <p:spPr bwMode="auto">
          <a:xfrm>
            <a:off x="457200" y="958850"/>
            <a:ext cx="3657600" cy="4362450"/>
          </a:xfrm>
          <a:prstGeom prst="rect">
            <a:avLst/>
          </a:prstGeom>
          <a:noFill/>
          <a:ln w="9525">
            <a:noFill/>
            <a:miter lim="800000"/>
            <a:headEnd/>
            <a:tailEnd/>
          </a:ln>
          <a:effectLst/>
        </p:spPr>
        <p:txBody>
          <a:bodyPr>
            <a:spAutoFit/>
          </a:bodyPr>
          <a:lstStyle/>
          <a:p>
            <a:pPr>
              <a:defRPr/>
            </a:pPr>
            <a:r>
              <a:rPr lang="en-US" altLang="zh-CN" sz="2800" b="1">
                <a:effectLst>
                  <a:outerShdw blurRad="38100" dist="38100" dir="2700000" algn="tl">
                    <a:srgbClr val="C0C0C0"/>
                  </a:outerShdw>
                </a:effectLst>
                <a:latin typeface="宋体" pitchFamily="2" charset="-122"/>
                <a:ea typeface="宋体" pitchFamily="2" charset="-122"/>
              </a:rPr>
              <a:t>    </a:t>
            </a:r>
            <a:r>
              <a:rPr lang="zh-CN" altLang="en-US" sz="2800" b="1">
                <a:effectLst>
                  <a:outerShdw blurRad="38100" dist="38100" dir="2700000" algn="tl">
                    <a:srgbClr val="C0C0C0"/>
                  </a:outerShdw>
                </a:effectLst>
                <a:latin typeface="宋体" pitchFamily="2" charset="-122"/>
                <a:ea typeface="宋体" pitchFamily="2" charset="-122"/>
              </a:rPr>
              <a:t>图示电路中，</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endParaRPr lang="en-US" altLang="zh-CN" sz="2800" b="1" i="1" baseline="-25000">
              <a:effectLst>
                <a:outerShdw blurRad="38100" dist="38100" dir="2700000" algn="tl">
                  <a:srgbClr val="C0C0C0"/>
                </a:outerShdw>
              </a:effectLst>
              <a:ea typeface="宋体" pitchFamily="2" charset="-122"/>
            </a:endParaRPr>
          </a:p>
          <a:p>
            <a:pPr>
              <a:defRPr/>
            </a:pPr>
            <a:r>
              <a:rPr lang="zh-CN" altLang="en-US" sz="2800" b="1">
                <a:effectLst>
                  <a:outerShdw blurRad="38100" dist="38100" dir="2700000" algn="tl">
                    <a:srgbClr val="C0C0C0"/>
                  </a:outerShdw>
                </a:effectLst>
                <a:latin typeface="宋体" pitchFamily="2" charset="-122"/>
                <a:ea typeface="宋体" pitchFamily="2" charset="-122"/>
              </a:rPr>
              <a:t>分为两部分。在</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F1</a:t>
            </a:r>
            <a:r>
              <a:rPr lang="zh-CN" altLang="en-US" sz="2800" b="1">
                <a:effectLst>
                  <a:outerShdw blurRad="38100" dist="38100" dir="2700000" algn="tl">
                    <a:srgbClr val="C0C0C0"/>
                  </a:outerShdw>
                </a:effectLst>
                <a:latin typeface="宋体" pitchFamily="2" charset="-122"/>
                <a:ea typeface="宋体" pitchFamily="2" charset="-122"/>
              </a:rPr>
              <a:t>上正反并联两个二极管，它们在输出电压</a:t>
            </a:r>
            <a:r>
              <a:rPr lang="en-US" altLang="zh-CN" sz="2800" b="1" i="1">
                <a:effectLst>
                  <a:outerShdw blurRad="38100" dist="38100" dir="2700000" algn="tl">
                    <a:srgbClr val="C0C0C0"/>
                  </a:outerShdw>
                </a:effectLst>
                <a:ea typeface="宋体" pitchFamily="2" charset="-122"/>
              </a:rPr>
              <a:t>u</a:t>
            </a:r>
            <a:r>
              <a:rPr lang="en-US" altLang="zh-CN" b="1" baseline="-25000">
                <a:effectLst>
                  <a:outerShdw blurRad="38100" dist="38100" dir="2700000" algn="tl">
                    <a:srgbClr val="C0C0C0"/>
                  </a:outerShdw>
                </a:effectLst>
                <a:ea typeface="宋体" pitchFamily="2" charset="-122"/>
              </a:rPr>
              <a:t>O</a:t>
            </a:r>
          </a:p>
          <a:p>
            <a:pPr>
              <a:defRPr/>
            </a:pPr>
            <a:r>
              <a:rPr lang="zh-CN" altLang="en-US" sz="2800" b="1">
                <a:effectLst>
                  <a:outerShdw blurRad="38100" dist="38100" dir="2700000" algn="tl">
                    <a:srgbClr val="C0C0C0"/>
                  </a:outerShdw>
                </a:effectLst>
                <a:latin typeface="宋体" pitchFamily="2" charset="-122"/>
                <a:ea typeface="宋体" pitchFamily="2" charset="-122"/>
              </a:rPr>
              <a:t>的正负半周内分别导通。在起振之初，</a:t>
            </a:r>
            <a:r>
              <a:rPr lang="zh-CN" altLang="en-US" sz="2800" b="1">
                <a:effectLst>
                  <a:outerShdw blurRad="38100" dist="38100" dir="2700000" algn="tl">
                    <a:srgbClr val="C0C0C0"/>
                  </a:outerShdw>
                </a:effectLst>
                <a:ea typeface="宋体" pitchFamily="2" charset="-122"/>
              </a:rPr>
              <a:t>由</a:t>
            </a:r>
          </a:p>
          <a:p>
            <a:pPr>
              <a:defRPr/>
            </a:pPr>
            <a:r>
              <a:rPr lang="zh-CN" altLang="en-US" sz="2800" b="1">
                <a:effectLst>
                  <a:outerShdw blurRad="38100" dist="38100" dir="2700000" algn="tl">
                    <a:srgbClr val="C0C0C0"/>
                  </a:outerShdw>
                </a:effectLst>
                <a:ea typeface="宋体" pitchFamily="2" charset="-122"/>
              </a:rPr>
              <a:t>于 </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o </a:t>
            </a:r>
            <a:r>
              <a:rPr lang="zh-CN" altLang="en-US" sz="2800" b="1">
                <a:effectLst>
                  <a:outerShdw blurRad="38100" dist="38100" dir="2700000" algn="tl">
                    <a:srgbClr val="C0C0C0"/>
                  </a:outerShdw>
                </a:effectLst>
                <a:ea typeface="宋体" pitchFamily="2" charset="-122"/>
              </a:rPr>
              <a:t>幅值很小，尚不足以使</a:t>
            </a:r>
            <a:r>
              <a:rPr lang="zh-CN" altLang="en-US" sz="2800" b="1">
                <a:effectLst>
                  <a:outerShdw blurRad="38100" dist="38100" dir="2700000" algn="tl">
                    <a:srgbClr val="C0C0C0"/>
                  </a:outerShdw>
                </a:effectLst>
                <a:latin typeface="宋体" pitchFamily="2" charset="-122"/>
                <a:ea typeface="宋体" pitchFamily="2" charset="-122"/>
              </a:rPr>
              <a:t>二极管导通，</a:t>
            </a:r>
          </a:p>
          <a:p>
            <a:pPr>
              <a:defRPr/>
            </a:pPr>
            <a:r>
              <a:rPr lang="zh-CN" altLang="en-US" sz="2800" b="1">
                <a:effectLst>
                  <a:outerShdw blurRad="38100" dist="38100" dir="2700000" algn="tl">
                    <a:srgbClr val="C0C0C0"/>
                  </a:outerShdw>
                </a:effectLst>
                <a:latin typeface="宋体" pitchFamily="2" charset="-122"/>
                <a:ea typeface="宋体" pitchFamily="2" charset="-122"/>
              </a:rPr>
              <a:t>正向二极管近于开路</a:t>
            </a:r>
          </a:p>
          <a:p>
            <a:pPr>
              <a:defRPr/>
            </a:pPr>
            <a:r>
              <a:rPr lang="zh-CN" altLang="en-US" sz="2800" b="1">
                <a:effectLst>
                  <a:outerShdw blurRad="38100" dist="38100" dir="2700000" algn="tl">
                    <a:srgbClr val="C0C0C0"/>
                  </a:outerShdw>
                </a:effectLst>
                <a:latin typeface="宋体" pitchFamily="2" charset="-122"/>
                <a:ea typeface="宋体" pitchFamily="2" charset="-122"/>
              </a:rPr>
              <a:t>此时， </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 </a:t>
            </a:r>
            <a:r>
              <a:rPr lang="en-US" altLang="zh-CN" sz="2800" b="1">
                <a:effectLst>
                  <a:outerShdw blurRad="38100" dist="38100" dir="2700000" algn="tl">
                    <a:srgbClr val="C0C0C0"/>
                  </a:outerShdw>
                </a:effectLst>
                <a:ea typeface="宋体" pitchFamily="2" charset="-122"/>
              </a:rPr>
              <a:t>&gt;2 </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ea typeface="宋体" pitchFamily="2" charset="-122"/>
              </a:rPr>
              <a:t>。而</a:t>
            </a:r>
          </a:p>
        </p:txBody>
      </p:sp>
      <p:sp>
        <p:nvSpPr>
          <p:cNvPr id="23627" name="Text Box 75"/>
          <p:cNvSpPr txBox="1">
            <a:spLocks noChangeArrowheads="1"/>
          </p:cNvSpPr>
          <p:nvPr/>
        </p:nvSpPr>
        <p:spPr bwMode="auto">
          <a:xfrm>
            <a:off x="457200" y="5226050"/>
            <a:ext cx="8399463" cy="946150"/>
          </a:xfrm>
          <a:prstGeom prst="rect">
            <a:avLst/>
          </a:prstGeom>
          <a:noFill/>
          <a:ln w="9525">
            <a:noFill/>
            <a:miter lim="800000"/>
            <a:headEnd/>
            <a:tailEnd/>
          </a:ln>
          <a:effectLst/>
        </p:spPr>
        <p:txBody>
          <a:bodyPr wrap="none">
            <a:spAutoFit/>
          </a:bodyPr>
          <a:lstStyle/>
          <a:p>
            <a:pPr eaLnBrk="0" hangingPunct="0">
              <a:defRPr/>
            </a:pPr>
            <a:r>
              <a:rPr lang="zh-CN" altLang="en-US" sz="2800" b="1">
                <a:effectLst>
                  <a:outerShdw blurRad="38100" dist="38100" dir="2700000" algn="tl">
                    <a:srgbClr val="C0C0C0"/>
                  </a:outerShdw>
                </a:effectLst>
                <a:ea typeface="宋体" pitchFamily="2" charset="-122"/>
              </a:rPr>
              <a:t>后，</a:t>
            </a:r>
            <a:r>
              <a:rPr lang="zh-CN" altLang="en-US" sz="2800" b="1">
                <a:effectLst>
                  <a:outerShdw blurRad="38100" dist="38100" dir="2700000" algn="tl">
                    <a:srgbClr val="C0C0C0"/>
                  </a:outerShdw>
                </a:effectLst>
                <a:latin typeface="宋体" pitchFamily="2" charset="-122"/>
                <a:ea typeface="宋体" pitchFamily="2" charset="-122"/>
              </a:rPr>
              <a:t>随着振荡幅度的增大，正向二极管导通，其正向</a:t>
            </a:r>
          </a:p>
          <a:p>
            <a:pPr eaLnBrk="0" hangingPunct="0">
              <a:defRPr/>
            </a:pPr>
            <a:r>
              <a:rPr lang="zh-CN" altLang="en-US" sz="2800" b="1">
                <a:effectLst>
                  <a:outerShdw blurRad="38100" dist="38100" dir="2700000" algn="tl">
                    <a:srgbClr val="C0C0C0"/>
                  </a:outerShdw>
                </a:effectLst>
                <a:latin typeface="宋体" pitchFamily="2" charset="-122"/>
                <a:ea typeface="宋体" pitchFamily="2" charset="-122"/>
              </a:rPr>
              <a:t>电阻逐渐减小，直到</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=2 </a:t>
            </a: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ea typeface="宋体" pitchFamily="2" charset="-122"/>
              </a:rPr>
              <a:t>，振荡稳定。</a:t>
            </a:r>
          </a:p>
        </p:txBody>
      </p:sp>
    </p:spTree>
    <p:extLst>
      <p:ext uri="{BB962C8B-B14F-4D97-AF65-F5344CB8AC3E}">
        <p14:creationId xmlns:p14="http://schemas.microsoft.com/office/powerpoint/2010/main" val="3673815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626"/>
                                        </p:tgtEl>
                                        <p:attrNameLst>
                                          <p:attrName>style.visibility</p:attrName>
                                        </p:attrNameLst>
                                      </p:cBhvr>
                                      <p:to>
                                        <p:strVal val="visible"/>
                                      </p:to>
                                    </p:set>
                                    <p:animEffect transition="in" filter="wipe(left)">
                                      <p:cBhvr>
                                        <p:cTn id="7" dur="500"/>
                                        <p:tgtEl>
                                          <p:spTgt spid="2362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627"/>
                                        </p:tgtEl>
                                        <p:attrNameLst>
                                          <p:attrName>style.visibility</p:attrName>
                                        </p:attrNameLst>
                                      </p:cBhvr>
                                      <p:to>
                                        <p:strVal val="visible"/>
                                      </p:to>
                                    </p:set>
                                    <p:animEffect transition="in" filter="wipe(left)">
                                      <p:cBhvr>
                                        <p:cTn id="11" dur="500"/>
                                        <p:tgtEl>
                                          <p:spTgt spid="23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26" grpId="0" autoUpdateAnimBg="0"/>
      <p:bldP spid="2362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2497138" y="3167063"/>
          <a:ext cx="2190750" cy="598487"/>
        </p:xfrm>
        <a:graphic>
          <a:graphicData uri="http://schemas.openxmlformats.org/presentationml/2006/ole">
            <mc:AlternateContent xmlns:mc="http://schemas.openxmlformats.org/markup-compatibility/2006">
              <mc:Choice xmlns:v="urn:schemas-microsoft-com:vml" Requires="v">
                <p:oleObj spid="_x0000_s2060" name="Equation" r:id="rId3" imgW="1079500" imgH="228600" progId="Equation.3">
                  <p:embed/>
                </p:oleObj>
              </mc:Choice>
              <mc:Fallback>
                <p:oleObj name="Equation" r:id="rId3" imgW="1079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3167063"/>
                        <a:ext cx="2190750" cy="598487"/>
                      </a:xfrm>
                      <a:prstGeom prst="rect">
                        <a:avLst/>
                      </a:prstGeom>
                      <a:noFill/>
                      <a:ln>
                        <a:noFill/>
                      </a:ln>
                      <a:effectLst/>
                    </p:spPr>
                  </p:pic>
                </p:oleObj>
              </mc:Fallback>
            </mc:AlternateContent>
          </a:graphicData>
        </a:graphic>
      </p:graphicFrame>
      <p:sp>
        <p:nvSpPr>
          <p:cNvPr id="123907" name="Text Box 3" descr="20%"/>
          <p:cNvSpPr txBox="1">
            <a:spLocks noChangeArrowheads="1"/>
          </p:cNvSpPr>
          <p:nvPr/>
        </p:nvSpPr>
        <p:spPr bwMode="auto">
          <a:xfrm>
            <a:off x="533400" y="44450"/>
            <a:ext cx="655320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chemeClr val="tx2"/>
                </a:solidFill>
                <a:effectLst>
                  <a:outerShdw blurRad="38100" dist="38100" dir="2700000" algn="tl">
                    <a:srgbClr val="DDDDDD"/>
                  </a:outerShdw>
                </a:effectLst>
              </a:rPr>
              <a:t>反馈放大电路的方框图</a:t>
            </a:r>
          </a:p>
        </p:txBody>
      </p:sp>
      <p:sp>
        <p:nvSpPr>
          <p:cNvPr id="12292" name="Text Box 4"/>
          <p:cNvSpPr txBox="1">
            <a:spLocks noChangeArrowheads="1"/>
          </p:cNvSpPr>
          <p:nvPr/>
        </p:nvSpPr>
        <p:spPr bwMode="auto">
          <a:xfrm>
            <a:off x="468313" y="3152775"/>
            <a:ext cx="2533650" cy="525463"/>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净输入信号</a:t>
            </a:r>
          </a:p>
        </p:txBody>
      </p:sp>
      <p:sp>
        <p:nvSpPr>
          <p:cNvPr id="123913" name="Text Box 9"/>
          <p:cNvSpPr txBox="1">
            <a:spLocks noChangeArrowheads="1"/>
          </p:cNvSpPr>
          <p:nvPr/>
        </p:nvSpPr>
        <p:spPr bwMode="auto">
          <a:xfrm>
            <a:off x="469900" y="3716338"/>
            <a:ext cx="5613400" cy="52546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a:solidFill>
                  <a:srgbClr val="FF0000"/>
                </a:solidFill>
              </a:rPr>
              <a:t>若三者同相，则 </a:t>
            </a:r>
            <a:r>
              <a:rPr lang="en-US" altLang="zh-CN" sz="2800">
                <a:solidFill>
                  <a:srgbClr val="FF0000"/>
                </a:solidFill>
              </a:rPr>
              <a:t>X</a:t>
            </a:r>
            <a:r>
              <a:rPr lang="en-US" altLang="zh-CN" sz="2800" i="0" baseline="-25000">
                <a:solidFill>
                  <a:srgbClr val="FF0000"/>
                </a:solidFill>
              </a:rPr>
              <a:t>d </a:t>
            </a:r>
            <a:r>
              <a:rPr lang="en-US" altLang="zh-CN" sz="2800" i="0">
                <a:solidFill>
                  <a:srgbClr val="FF0000"/>
                </a:solidFill>
              </a:rPr>
              <a:t>= </a:t>
            </a:r>
            <a:r>
              <a:rPr lang="en-US" altLang="zh-CN" sz="2800">
                <a:solidFill>
                  <a:srgbClr val="FF0000"/>
                </a:solidFill>
              </a:rPr>
              <a:t>X</a:t>
            </a:r>
            <a:r>
              <a:rPr lang="en-US" altLang="zh-CN" sz="2800" i="0" baseline="-25000">
                <a:solidFill>
                  <a:srgbClr val="FF0000"/>
                </a:solidFill>
              </a:rPr>
              <a:t>i </a:t>
            </a:r>
            <a:r>
              <a:rPr lang="en-US" altLang="zh-CN" sz="2800" i="0">
                <a:solidFill>
                  <a:srgbClr val="FF0000"/>
                </a:solidFill>
              </a:rPr>
              <a:t>– </a:t>
            </a:r>
            <a:r>
              <a:rPr lang="en-US" altLang="zh-CN" sz="2800">
                <a:solidFill>
                  <a:srgbClr val="FF0000"/>
                </a:solidFill>
              </a:rPr>
              <a:t>X</a:t>
            </a:r>
            <a:r>
              <a:rPr lang="en-US" altLang="zh-CN" sz="2800" i="0" baseline="-25000">
                <a:solidFill>
                  <a:srgbClr val="FF0000"/>
                </a:solidFill>
              </a:rPr>
              <a:t>f</a:t>
            </a:r>
            <a:endParaRPr lang="en-US" altLang="zh-CN" sz="2800" i="0">
              <a:solidFill>
                <a:srgbClr val="FF0000"/>
              </a:solidFill>
            </a:endParaRPr>
          </a:p>
        </p:txBody>
      </p:sp>
      <p:sp>
        <p:nvSpPr>
          <p:cNvPr id="123914" name="Text Box 10"/>
          <p:cNvSpPr txBox="1">
            <a:spLocks noChangeArrowheads="1"/>
          </p:cNvSpPr>
          <p:nvPr/>
        </p:nvSpPr>
        <p:spPr bwMode="auto">
          <a:xfrm>
            <a:off x="469900" y="4200525"/>
            <a:ext cx="7924800" cy="9572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a:solidFill>
                  <a:srgbClr val="000099"/>
                </a:solidFill>
                <a:effectLst>
                  <a:outerShdw blurRad="38100" dist="38100" dir="2700000" algn="tl">
                    <a:srgbClr val="DDDDDD"/>
                  </a:outerShdw>
                </a:effectLst>
              </a:rPr>
              <a:t>可见 </a:t>
            </a:r>
            <a:r>
              <a:rPr lang="en-US" altLang="zh-CN" sz="2800" i="0">
                <a:solidFill>
                  <a:srgbClr val="000099"/>
                </a:solidFill>
                <a:effectLst>
                  <a:outerShdw blurRad="38100" dist="38100" dir="2700000" algn="tl">
                    <a:srgbClr val="DDDDDD"/>
                  </a:outerShdw>
                </a:effectLst>
              </a:rPr>
              <a:t>X</a:t>
            </a:r>
            <a:r>
              <a:rPr lang="en-US" altLang="zh-CN" sz="2800" i="0" baseline="-25000">
                <a:solidFill>
                  <a:srgbClr val="000099"/>
                </a:solidFill>
                <a:effectLst>
                  <a:outerShdw blurRad="38100" dist="38100" dir="2700000" algn="tl">
                    <a:srgbClr val="DDDDDD"/>
                  </a:outerShdw>
                </a:effectLst>
              </a:rPr>
              <a:t>d </a:t>
            </a:r>
            <a:r>
              <a:rPr lang="en-US" altLang="zh-CN" sz="2800" i="0">
                <a:solidFill>
                  <a:srgbClr val="000099"/>
                </a:solidFill>
                <a:effectLst>
                  <a:outerShdw blurRad="38100" dist="38100" dir="2700000" algn="tl">
                    <a:srgbClr val="DDDDDD"/>
                  </a:outerShdw>
                </a:effectLst>
              </a:rPr>
              <a:t>&lt; X</a:t>
            </a:r>
            <a:r>
              <a:rPr lang="en-US" altLang="zh-CN" sz="2800" i="0" baseline="-25000">
                <a:solidFill>
                  <a:srgbClr val="000099"/>
                </a:solidFill>
                <a:effectLst>
                  <a:outerShdw blurRad="38100" dist="38100" dir="2700000" algn="tl">
                    <a:srgbClr val="DDDDDD"/>
                  </a:outerShdw>
                </a:effectLst>
              </a:rPr>
              <a:t>i </a:t>
            </a:r>
            <a:r>
              <a:rPr lang="en-US" altLang="zh-CN" sz="2800" i="0">
                <a:solidFill>
                  <a:srgbClr val="000099"/>
                </a:solidFill>
                <a:effectLst>
                  <a:outerShdw blurRad="38100" dist="38100" dir="2700000" algn="tl">
                    <a:srgbClr val="DDDDDD"/>
                  </a:outerShdw>
                </a:effectLst>
              </a:rPr>
              <a:t> </a:t>
            </a:r>
            <a:r>
              <a:rPr lang="zh-CN" altLang="en-US" sz="2800" i="0">
                <a:solidFill>
                  <a:srgbClr val="000099"/>
                </a:solidFill>
                <a:effectLst>
                  <a:outerShdw blurRad="38100" dist="38100" dir="2700000" algn="tl">
                    <a:srgbClr val="DDDDDD"/>
                  </a:outerShdw>
                </a:effectLst>
              </a:rPr>
              <a:t>，即反馈信号起了削弱净输入信号的作用（负反馈）。</a:t>
            </a:r>
          </a:p>
        </p:txBody>
      </p:sp>
      <p:grpSp>
        <p:nvGrpSpPr>
          <p:cNvPr id="12295" name="Group 11"/>
          <p:cNvGrpSpPr/>
          <p:nvPr/>
        </p:nvGrpSpPr>
        <p:grpSpPr bwMode="auto">
          <a:xfrm>
            <a:off x="1601788" y="639763"/>
            <a:ext cx="5865812" cy="2532062"/>
            <a:chOff x="1009" y="624"/>
            <a:chExt cx="3695" cy="1595"/>
          </a:xfrm>
        </p:grpSpPr>
        <p:grpSp>
          <p:nvGrpSpPr>
            <p:cNvPr id="12298" name="Group 12"/>
            <p:cNvGrpSpPr/>
            <p:nvPr/>
          </p:nvGrpSpPr>
          <p:grpSpPr bwMode="auto">
            <a:xfrm>
              <a:off x="1476" y="967"/>
              <a:ext cx="2681" cy="1252"/>
              <a:chOff x="1476" y="1152"/>
              <a:chExt cx="2681" cy="1252"/>
            </a:xfrm>
          </p:grpSpPr>
          <p:sp>
            <p:nvSpPr>
              <p:cNvPr id="12314" name="Oval 13"/>
              <p:cNvSpPr>
                <a:spLocks noChangeArrowheads="1"/>
              </p:cNvSpPr>
              <p:nvPr/>
            </p:nvSpPr>
            <p:spPr bwMode="auto">
              <a:xfrm>
                <a:off x="4109" y="1181"/>
                <a:ext cx="48" cy="44"/>
              </a:xfrm>
              <a:prstGeom prst="ellipse">
                <a:avLst/>
              </a:prstGeom>
              <a:solidFill>
                <a:schemeClr val="tx2"/>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23918" name="Rectangle 14" descr="30%"/>
              <p:cNvSpPr>
                <a:spLocks noChangeArrowheads="1"/>
              </p:cNvSpPr>
              <p:nvPr/>
            </p:nvSpPr>
            <p:spPr bwMode="auto">
              <a:xfrm>
                <a:off x="2688" y="1784"/>
                <a:ext cx="942" cy="620"/>
              </a:xfrm>
              <a:prstGeom prst="rect">
                <a:avLst/>
              </a:prstGeom>
              <a:pattFill prst="pct30">
                <a:fgClr>
                  <a:srgbClr val="FFCCCC"/>
                </a:fgClr>
                <a:bgClr>
                  <a:srgbClr val="FFFFFF"/>
                </a:bgClr>
              </a:pattFill>
              <a:ln w="38100">
                <a:solidFill>
                  <a:srgbClr val="006600"/>
                </a:solidFill>
                <a:miter lim="800000"/>
              </a:ln>
              <a:effectLst/>
            </p:spPr>
            <p:txBody>
              <a:bodyPr lIns="90000" tIns="46800" rIns="90000" bIns="46800" anchor="ctr">
                <a:spAutoFit/>
              </a:bodyPr>
              <a:lstStyle/>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反馈</a:t>
                </a:r>
              </a:p>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宋体" panose="02010600030101010101" pitchFamily="2" charset="-122"/>
                  </a:rPr>
                  <a:t>F</a:t>
                </a:r>
                <a:endParaRPr lang="en-US" altLang="zh-CN" sz="2800" b="1" i="0" dirty="0">
                  <a:effectLst>
                    <a:outerShdw blurRad="38100" dist="38100" dir="2700000" algn="tl">
                      <a:srgbClr val="DDDDDD"/>
                    </a:outerShdw>
                  </a:effectLst>
                  <a:latin typeface="宋体" panose="02010600030101010101" pitchFamily="2" charset="-122"/>
                </a:endParaRPr>
              </a:p>
            </p:txBody>
          </p:sp>
          <p:sp>
            <p:nvSpPr>
              <p:cNvPr id="12316" name="Line 15"/>
              <p:cNvSpPr>
                <a:spLocks noChangeShapeType="1"/>
              </p:cNvSpPr>
              <p:nvPr/>
            </p:nvSpPr>
            <p:spPr bwMode="auto">
              <a:xfrm>
                <a:off x="1806" y="2068"/>
                <a:ext cx="882"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2317" name="Line 16"/>
              <p:cNvSpPr>
                <a:spLocks noChangeShapeType="1"/>
              </p:cNvSpPr>
              <p:nvPr/>
            </p:nvSpPr>
            <p:spPr bwMode="auto">
              <a:xfrm flipV="1">
                <a:off x="3630" y="2068"/>
                <a:ext cx="516" cy="0"/>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2318" name="Line 17"/>
              <p:cNvSpPr>
                <a:spLocks noChangeShapeType="1"/>
              </p:cNvSpPr>
              <p:nvPr/>
            </p:nvSpPr>
            <p:spPr bwMode="auto">
              <a:xfrm flipV="1">
                <a:off x="4134" y="1192"/>
                <a:ext cx="0" cy="869"/>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2319" name="Line 18"/>
              <p:cNvSpPr>
                <a:spLocks noChangeShapeType="1"/>
              </p:cNvSpPr>
              <p:nvPr/>
            </p:nvSpPr>
            <p:spPr bwMode="auto">
              <a:xfrm>
                <a:off x="1818" y="1344"/>
                <a:ext cx="0" cy="728"/>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grpSp>
            <p:nvGrpSpPr>
              <p:cNvPr id="12320" name="Group 19"/>
              <p:cNvGrpSpPr/>
              <p:nvPr/>
            </p:nvGrpSpPr>
            <p:grpSpPr bwMode="auto">
              <a:xfrm>
                <a:off x="1476" y="1152"/>
                <a:ext cx="588" cy="507"/>
                <a:chOff x="1476" y="1152"/>
                <a:chExt cx="588" cy="507"/>
              </a:xfrm>
            </p:grpSpPr>
            <p:graphicFrame>
              <p:nvGraphicFramePr>
                <p:cNvPr id="12321" name="Object 20"/>
                <p:cNvGraphicFramePr>
                  <a:graphicFrameLocks noChangeAspect="1"/>
                </p:cNvGraphicFramePr>
                <p:nvPr/>
              </p:nvGraphicFramePr>
              <p:xfrm>
                <a:off x="1476" y="1344"/>
                <a:ext cx="327" cy="315"/>
              </p:xfrm>
              <a:graphic>
                <a:graphicData uri="http://schemas.openxmlformats.org/presentationml/2006/ole">
                  <mc:AlternateContent xmlns:mc="http://schemas.openxmlformats.org/markup-compatibility/2006">
                    <mc:Choice xmlns:v="urn:schemas-microsoft-com:vml" Requires="v">
                      <p:oleObj spid="_x0000_s2061" name="Equation" r:id="rId5" imgW="203200" imgH="215900" progId="Equation.3">
                        <p:embed/>
                      </p:oleObj>
                    </mc:Choice>
                    <mc:Fallback>
                      <p:oleObj name="Equation" r:id="rId5" imgW="2032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 y="1344"/>
                              <a:ext cx="327" cy="315"/>
                            </a:xfrm>
                            <a:prstGeom prst="rect">
                              <a:avLst/>
                            </a:prstGeom>
                            <a:noFill/>
                            <a:ln>
                              <a:noFill/>
                            </a:ln>
                            <a:effectLst/>
                          </p:spPr>
                        </p:pic>
                      </p:oleObj>
                    </mc:Fallback>
                  </mc:AlternateContent>
                </a:graphicData>
              </a:graphic>
            </p:graphicFrame>
            <p:sp>
              <p:nvSpPr>
                <p:cNvPr id="12322" name="Text Box 21"/>
                <p:cNvSpPr txBox="1">
                  <a:spLocks noChangeArrowheads="1"/>
                </p:cNvSpPr>
                <p:nvPr/>
              </p:nvSpPr>
              <p:spPr bwMode="auto">
                <a:xfrm>
                  <a:off x="1476" y="1152"/>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ea typeface="楷体_GB2312" charset="0"/>
                      <a:cs typeface="楷体_GB2312" charset="0"/>
                    </a:rPr>
                    <a:t>–</a:t>
                  </a:r>
                </a:p>
              </p:txBody>
            </p:sp>
          </p:grpSp>
        </p:grpSp>
        <p:grpSp>
          <p:nvGrpSpPr>
            <p:cNvPr id="12299" name="Group 22"/>
            <p:cNvGrpSpPr/>
            <p:nvPr/>
          </p:nvGrpSpPr>
          <p:grpSpPr bwMode="auto">
            <a:xfrm>
              <a:off x="1968" y="679"/>
              <a:ext cx="2736" cy="651"/>
              <a:chOff x="1968" y="864"/>
              <a:chExt cx="2736" cy="651"/>
            </a:xfrm>
          </p:grpSpPr>
          <p:sp>
            <p:nvSpPr>
              <p:cNvPr id="12309" name="Line 23"/>
              <p:cNvSpPr>
                <a:spLocks noChangeShapeType="1"/>
              </p:cNvSpPr>
              <p:nvPr/>
            </p:nvSpPr>
            <p:spPr bwMode="auto">
              <a:xfrm flipV="1">
                <a:off x="3606" y="1200"/>
                <a:ext cx="1098" cy="6"/>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graphicFrame>
            <p:nvGraphicFramePr>
              <p:cNvPr id="12310" name="Object 24"/>
              <p:cNvGraphicFramePr>
                <a:graphicFrameLocks noChangeAspect="1"/>
              </p:cNvGraphicFramePr>
              <p:nvPr/>
            </p:nvGraphicFramePr>
            <p:xfrm>
              <a:off x="2112" y="912"/>
              <a:ext cx="321" cy="336"/>
            </p:xfrm>
            <a:graphic>
              <a:graphicData uri="http://schemas.openxmlformats.org/presentationml/2006/ole">
                <mc:AlternateContent xmlns:mc="http://schemas.openxmlformats.org/markup-compatibility/2006">
                  <mc:Choice xmlns:v="urn:schemas-microsoft-com:vml" Requires="v">
                    <p:oleObj spid="_x0000_s2062" name="Equation" r:id="rId7" imgW="215900" imgH="228600" progId="Equation.3">
                      <p:embed/>
                    </p:oleObj>
                  </mc:Choice>
                  <mc:Fallback>
                    <p:oleObj name="Equation" r:id="rId7" imgW="215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912"/>
                            <a:ext cx="321" cy="336"/>
                          </a:xfrm>
                          <a:prstGeom prst="rect">
                            <a:avLst/>
                          </a:prstGeom>
                          <a:noFill/>
                          <a:ln>
                            <a:noFill/>
                          </a:ln>
                          <a:effectLst/>
                        </p:spPr>
                      </p:pic>
                    </p:oleObj>
                  </mc:Fallback>
                </mc:AlternateContent>
              </a:graphicData>
            </a:graphic>
          </p:graphicFrame>
          <p:graphicFrame>
            <p:nvGraphicFramePr>
              <p:cNvPr id="12311" name="Object 25"/>
              <p:cNvGraphicFramePr>
                <a:graphicFrameLocks noChangeAspect="1"/>
              </p:cNvGraphicFramePr>
              <p:nvPr/>
            </p:nvGraphicFramePr>
            <p:xfrm>
              <a:off x="3792" y="864"/>
              <a:ext cx="367" cy="384"/>
            </p:xfrm>
            <a:graphic>
              <a:graphicData uri="http://schemas.openxmlformats.org/presentationml/2006/ole">
                <mc:AlternateContent xmlns:mc="http://schemas.openxmlformats.org/markup-compatibility/2006">
                  <mc:Choice xmlns:v="urn:schemas-microsoft-com:vml" Requires="v">
                    <p:oleObj spid="_x0000_s2063" name="Equation" r:id="rId9" imgW="215900" imgH="228600" progId="Equation.3">
                      <p:embed/>
                    </p:oleObj>
                  </mc:Choice>
                  <mc:Fallback>
                    <p:oleObj name="Equation" r:id="rId9" imgW="2159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864"/>
                            <a:ext cx="367" cy="384"/>
                          </a:xfrm>
                          <a:prstGeom prst="rect">
                            <a:avLst/>
                          </a:prstGeom>
                          <a:noFill/>
                          <a:ln>
                            <a:noFill/>
                          </a:ln>
                          <a:effectLst/>
                        </p:spPr>
                      </p:pic>
                    </p:oleObj>
                  </mc:Fallback>
                </mc:AlternateContent>
              </a:graphicData>
            </a:graphic>
          </p:graphicFrame>
          <p:sp>
            <p:nvSpPr>
              <p:cNvPr id="123930" name="Rectangle 26" descr="30%"/>
              <p:cNvSpPr>
                <a:spLocks noChangeArrowheads="1"/>
              </p:cNvSpPr>
              <p:nvPr/>
            </p:nvSpPr>
            <p:spPr bwMode="auto">
              <a:xfrm>
                <a:off x="2574" y="895"/>
                <a:ext cx="1170" cy="620"/>
              </a:xfrm>
              <a:prstGeom prst="rect">
                <a:avLst/>
              </a:prstGeom>
              <a:solidFill>
                <a:srgbClr val="CCFFCC"/>
              </a:solidFill>
              <a:ln w="38100">
                <a:solidFill>
                  <a:srgbClr val="006600"/>
                </a:solidFill>
                <a:miter lim="800000"/>
              </a:ln>
              <a:effectLst/>
            </p:spPr>
            <p:txBody>
              <a:bodyPr lIns="90000" tIns="46800" rIns="90000" bIns="46800" anchor="ctr">
                <a:spAutoFit/>
              </a:bodyPr>
              <a:lstStyle/>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基本放大</a:t>
                </a:r>
              </a:p>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Times New Roman" panose="02020603050405020304" charset="0"/>
                  </a:rPr>
                  <a:t>A</a:t>
                </a:r>
                <a:endParaRPr lang="en-US" altLang="zh-CN" sz="2800" b="1" i="0" dirty="0">
                  <a:solidFill>
                    <a:srgbClr val="FF3300"/>
                  </a:solidFill>
                  <a:effectLst>
                    <a:outerShdw blurRad="38100" dist="38100" dir="2700000" algn="tl">
                      <a:srgbClr val="DDDDDD"/>
                    </a:outerShdw>
                  </a:effectLst>
                  <a:latin typeface="宋体" panose="02010600030101010101" pitchFamily="2" charset="-122"/>
                </a:endParaRPr>
              </a:p>
            </p:txBody>
          </p:sp>
          <p:sp>
            <p:nvSpPr>
              <p:cNvPr id="12313" name="Line 27"/>
              <p:cNvSpPr>
                <a:spLocks noChangeShapeType="1"/>
              </p:cNvSpPr>
              <p:nvPr/>
            </p:nvSpPr>
            <p:spPr bwMode="auto">
              <a:xfrm>
                <a:off x="1968" y="1226"/>
                <a:ext cx="598" cy="0"/>
              </a:xfrm>
              <a:prstGeom prst="line">
                <a:avLst/>
              </a:prstGeom>
              <a:noFill/>
              <a:ln w="38100">
                <a:solidFill>
                  <a:schemeClr val="tx1"/>
                </a:solidFill>
                <a:round/>
                <a:tailEnd type="triangle" w="sm" len="med"/>
              </a:ln>
            </p:spPr>
            <p:txBody>
              <a:bodyPr anchor="ctr"/>
              <a:lstStyle/>
              <a:p>
                <a:endParaRPr lang="zh-CN" altLang="en-US">
                  <a:latin typeface="Times New Roman" panose="02020603050405020304" charset="0"/>
                </a:endParaRPr>
              </a:p>
            </p:txBody>
          </p:sp>
        </p:grpSp>
        <p:grpSp>
          <p:nvGrpSpPr>
            <p:cNvPr id="12300" name="Group 28"/>
            <p:cNvGrpSpPr/>
            <p:nvPr/>
          </p:nvGrpSpPr>
          <p:grpSpPr bwMode="auto">
            <a:xfrm>
              <a:off x="1009" y="624"/>
              <a:ext cx="1019" cy="587"/>
              <a:chOff x="1009" y="809"/>
              <a:chExt cx="1019" cy="587"/>
            </a:xfrm>
          </p:grpSpPr>
          <p:grpSp>
            <p:nvGrpSpPr>
              <p:cNvPr id="12301" name="Group 29"/>
              <p:cNvGrpSpPr/>
              <p:nvPr/>
            </p:nvGrpSpPr>
            <p:grpSpPr bwMode="auto">
              <a:xfrm>
                <a:off x="1009" y="809"/>
                <a:ext cx="1019" cy="587"/>
                <a:chOff x="1009" y="786"/>
                <a:chExt cx="1019" cy="587"/>
              </a:xfrm>
            </p:grpSpPr>
            <p:graphicFrame>
              <p:nvGraphicFramePr>
                <p:cNvPr id="12303" name="Object 30"/>
                <p:cNvGraphicFramePr>
                  <a:graphicFrameLocks noChangeAspect="1"/>
                </p:cNvGraphicFramePr>
                <p:nvPr/>
              </p:nvGraphicFramePr>
              <p:xfrm>
                <a:off x="1009" y="876"/>
                <a:ext cx="287" cy="324"/>
              </p:xfrm>
              <a:graphic>
                <a:graphicData uri="http://schemas.openxmlformats.org/presentationml/2006/ole">
                  <mc:AlternateContent xmlns:mc="http://schemas.openxmlformats.org/markup-compatibility/2006">
                    <mc:Choice xmlns:v="urn:schemas-microsoft-com:vml" Requires="v">
                      <p:oleObj spid="_x0000_s2064" name="公式" r:id="rId11" imgW="177800" imgH="215900" progId="Equation.3">
                        <p:embed/>
                      </p:oleObj>
                    </mc:Choice>
                    <mc:Fallback>
                      <p:oleObj name="公式" r:id="rId11" imgW="1778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 y="876"/>
                              <a:ext cx="287" cy="324"/>
                            </a:xfrm>
                            <a:prstGeom prst="rect">
                              <a:avLst/>
                            </a:prstGeom>
                            <a:noFill/>
                            <a:ln>
                              <a:noFill/>
                            </a:ln>
                            <a:effectLst/>
                          </p:spPr>
                        </p:pic>
                      </p:oleObj>
                    </mc:Fallback>
                  </mc:AlternateContent>
                </a:graphicData>
              </a:graphic>
            </p:graphicFrame>
            <p:sp>
              <p:nvSpPr>
                <p:cNvPr id="12304" name="Line 31"/>
                <p:cNvSpPr>
                  <a:spLocks noChangeShapeType="1"/>
                </p:cNvSpPr>
                <p:nvPr/>
              </p:nvSpPr>
              <p:spPr bwMode="auto">
                <a:xfrm>
                  <a:off x="1248" y="1200"/>
                  <a:ext cx="432" cy="0"/>
                </a:xfrm>
                <a:prstGeom prst="line">
                  <a:avLst/>
                </a:prstGeom>
                <a:noFill/>
                <a:ln w="38100">
                  <a:solidFill>
                    <a:srgbClr val="000000"/>
                  </a:solidFill>
                  <a:round/>
                  <a:tailEnd type="triangle" w="med" len="med"/>
                </a:ln>
              </p:spPr>
              <p:txBody>
                <a:bodyPr wrap="none" anchor="ctr"/>
                <a:lstStyle/>
                <a:p>
                  <a:endParaRPr lang="zh-CN" altLang="en-US">
                    <a:latin typeface="Times New Roman" panose="02020603050405020304" charset="0"/>
                  </a:endParaRPr>
                </a:p>
              </p:txBody>
            </p:sp>
            <p:sp>
              <p:nvSpPr>
                <p:cNvPr id="12305" name="Oval 32"/>
                <p:cNvSpPr>
                  <a:spLocks noChangeArrowheads="1"/>
                </p:cNvSpPr>
                <p:nvPr/>
              </p:nvSpPr>
              <p:spPr bwMode="auto">
                <a:xfrm>
                  <a:off x="1651" y="1056"/>
                  <a:ext cx="317" cy="317"/>
                </a:xfrm>
                <a:prstGeom prst="ellips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2306" name="Text Box 33"/>
                <p:cNvSpPr txBox="1">
                  <a:spLocks noChangeArrowheads="1"/>
                </p:cNvSpPr>
                <p:nvPr/>
              </p:nvSpPr>
              <p:spPr bwMode="auto">
                <a:xfrm>
                  <a:off x="1440" y="786"/>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a:solidFill>
                      <a:srgbClr val="FF3300"/>
                    </a:solidFill>
                    <a:ea typeface="楷体_GB2312" charset="0"/>
                    <a:cs typeface="楷体_GB2312" charset="0"/>
                  </a:endParaRPr>
                </a:p>
              </p:txBody>
            </p:sp>
            <p:sp>
              <p:nvSpPr>
                <p:cNvPr id="12307" name="Line 34"/>
                <p:cNvSpPr>
                  <a:spLocks noChangeShapeType="1"/>
                </p:cNvSpPr>
                <p:nvPr/>
              </p:nvSpPr>
              <p:spPr bwMode="auto">
                <a:xfrm flipH="1">
                  <a:off x="1680" y="1085"/>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2308" name="Line 35"/>
                <p:cNvSpPr>
                  <a:spLocks noChangeShapeType="1"/>
                </p:cNvSpPr>
                <p:nvPr/>
              </p:nvSpPr>
              <p:spPr bwMode="auto">
                <a:xfrm>
                  <a:off x="1702" y="1104"/>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2302" name="Rectangle 36"/>
              <p:cNvSpPr>
                <a:spLocks noChangeArrowheads="1"/>
              </p:cNvSpPr>
              <p:nvPr/>
            </p:nvSpPr>
            <p:spPr bwMode="auto">
              <a:xfrm>
                <a:off x="1344" y="960"/>
                <a:ext cx="244" cy="327"/>
              </a:xfrm>
              <a:prstGeom prst="rect">
                <a:avLst/>
              </a:prstGeom>
              <a:noFill/>
              <a:ln>
                <a:noFill/>
              </a:ln>
            </p:spPr>
            <p:txBody>
              <a:bodyPr wrap="none">
                <a:spAutoFit/>
              </a:bodyPr>
              <a:lstStyle/>
              <a:p>
                <a:pPr>
                  <a:spcBef>
                    <a:spcPct val="50000"/>
                  </a:spcBef>
                </a:pPr>
                <a:r>
                  <a:rPr lang="en-US" altLang="zh-CN" sz="2800">
                    <a:solidFill>
                      <a:srgbClr val="FF3300"/>
                    </a:solidFill>
                    <a:latin typeface="Times New Roman" panose="02020603050405020304" charset="0"/>
                    <a:ea typeface="楷体_GB2312" charset="0"/>
                    <a:cs typeface="楷体_GB2312" charset="0"/>
                  </a:rPr>
                  <a:t>+</a:t>
                </a:r>
              </a:p>
            </p:txBody>
          </p:sp>
        </p:grpSp>
      </p:grpSp>
      <p:sp>
        <p:nvSpPr>
          <p:cNvPr id="33" name="Rectangle 6"/>
          <p:cNvSpPr>
            <a:spLocks noChangeArrowheads="1"/>
          </p:cNvSpPr>
          <p:nvPr/>
        </p:nvSpPr>
        <p:spPr bwMode="auto">
          <a:xfrm>
            <a:off x="684213" y="5229225"/>
            <a:ext cx="7824787" cy="946150"/>
          </a:xfrm>
          <a:prstGeom prst="rect">
            <a:avLst/>
          </a:prstGeom>
          <a:noFill/>
          <a:ln w="9525">
            <a:noFill/>
            <a:miter lim="800000"/>
          </a:ln>
          <a:effectLst/>
        </p:spPr>
        <p:txBody>
          <a:bodyPr>
            <a:spAutoFit/>
          </a:bodyPr>
          <a:lstStyle/>
          <a:p>
            <a:r>
              <a:rPr lang="en-US" altLang="zh-CN" sz="2800" b="1" i="0" dirty="0">
                <a:solidFill>
                  <a:srgbClr val="005200"/>
                </a:solidFill>
                <a:effectLst>
                  <a:outerShdw blurRad="38100" dist="38100" dir="2700000" algn="tl">
                    <a:srgbClr val="DDDDDD"/>
                  </a:outerShdw>
                </a:effectLst>
                <a:latin typeface="Times New Roman" panose="02020603050405020304" charset="0"/>
              </a:rPr>
              <a:t>        </a:t>
            </a:r>
            <a:r>
              <a:rPr lang="zh-CN" altLang="en-US" sz="2800" b="1" i="0" dirty="0">
                <a:solidFill>
                  <a:srgbClr val="005200"/>
                </a:solidFill>
                <a:effectLst>
                  <a:outerShdw blurRad="38100" dist="38100" dir="2700000" algn="tl">
                    <a:srgbClr val="DDDDDD"/>
                  </a:outerShdw>
                </a:effectLst>
                <a:latin typeface="Times New Roman" panose="02020603050405020304" charset="0"/>
              </a:rPr>
              <a:t>在放大电路中，出现正反馈将使放大器产生自激振荡，使放大器不能正常工作。</a:t>
            </a:r>
          </a:p>
        </p:txBody>
      </p:sp>
      <p:sp>
        <p:nvSpPr>
          <p:cNvPr id="34" name="Rectangle 4"/>
          <p:cNvSpPr>
            <a:spLocks noChangeArrowheads="1"/>
          </p:cNvSpPr>
          <p:nvPr/>
        </p:nvSpPr>
        <p:spPr bwMode="auto">
          <a:xfrm>
            <a:off x="1246188" y="6223000"/>
            <a:ext cx="6613525" cy="519113"/>
          </a:xfrm>
          <a:prstGeom prst="rect">
            <a:avLst/>
          </a:prstGeom>
          <a:noFill/>
          <a:ln w="9525">
            <a:noFill/>
            <a:miter lim="800000"/>
          </a:ln>
          <a:effectLst/>
        </p:spPr>
        <p:txBody>
          <a:bodyPr wrap="none">
            <a:spAutoFit/>
          </a:bodyPr>
          <a:lstStyle/>
          <a:p>
            <a:pPr algn="ctr">
              <a:spcBef>
                <a:spcPct val="50000"/>
              </a:spcBef>
            </a:pPr>
            <a:r>
              <a:rPr lang="zh-CN" altLang="en-US" sz="2800" b="1" i="0" dirty="0">
                <a:solidFill>
                  <a:srgbClr val="CC0000"/>
                </a:solidFill>
                <a:effectLst>
                  <a:outerShdw blurRad="38100" dist="38100" dir="2700000" algn="tl">
                    <a:srgbClr val="DDDDDD"/>
                  </a:outerShdw>
                </a:effectLst>
                <a:latin typeface="Times New Roman" panose="02020603050405020304" charset="0"/>
              </a:rPr>
              <a:t>在振荡器中引入正反馈，用以产生波形。</a:t>
            </a:r>
          </a:p>
        </p:txBody>
      </p:sp>
    </p:spTree>
    <p:extLst>
      <p:ext uri="{BB962C8B-B14F-4D97-AF65-F5344CB8AC3E}">
        <p14:creationId xmlns:p14="http://schemas.microsoft.com/office/powerpoint/2010/main" val="4678647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913">
                                            <p:txEl>
                                              <p:pRg st="0" end="0"/>
                                            </p:txEl>
                                          </p:spTgt>
                                        </p:tgtEl>
                                        <p:attrNameLst>
                                          <p:attrName>style.visibility</p:attrName>
                                        </p:attrNameLst>
                                      </p:cBhvr>
                                      <p:to>
                                        <p:strVal val="visible"/>
                                      </p:to>
                                    </p:set>
                                    <p:animEffect transition="in" filter="wipe(left)">
                                      <p:cBhvr>
                                        <p:cTn id="7" dur="500"/>
                                        <p:tgtEl>
                                          <p:spTgt spid="1239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14">
                                            <p:txEl>
                                              <p:pRg st="0" end="0"/>
                                            </p:txEl>
                                          </p:spTgt>
                                        </p:tgtEl>
                                        <p:attrNameLst>
                                          <p:attrName>style.visibility</p:attrName>
                                        </p:attrNameLst>
                                      </p:cBhvr>
                                      <p:to>
                                        <p:strVal val="visible"/>
                                      </p:to>
                                    </p:set>
                                    <p:animEffect transition="in" filter="wipe(left)">
                                      <p:cBhvr>
                                        <p:cTn id="12" dur="500"/>
                                        <p:tgtEl>
                                          <p:spTgt spid="1239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3" grpId="0" build="p" autoUpdateAnimBg="0"/>
      <p:bldP spid="123914" grpId="0" build="p" autoUpdateAnimBg="0"/>
      <p:bldP spid="33" grpId="0" autoUpdateAnimBg="0"/>
      <p:bldP spid="3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74688" y="260350"/>
            <a:ext cx="7924800" cy="519113"/>
          </a:xfrm>
          <a:prstGeom prst="rect">
            <a:avLst/>
          </a:prstGeom>
          <a:noFill/>
          <a:ln w="9525">
            <a:noFill/>
            <a:miter lim="800000"/>
          </a:ln>
        </p:spPr>
        <p:txBody>
          <a:bodyPr>
            <a:spAutoFit/>
          </a:bodyPr>
          <a:lstStyle/>
          <a:p>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负反馈：</a:t>
            </a:r>
            <a:r>
              <a:rPr lang="zh-CN" altLang="en-US" sz="2800" b="1" i="0">
                <a:effectLst>
                  <a:outerShdw blurRad="38100" dist="38100" dir="2700000" algn="tl">
                    <a:srgbClr val="DDDDDD"/>
                  </a:outerShdw>
                </a:effectLst>
                <a:latin typeface="Times New Roman" panose="02020603050405020304"/>
                <a:cs typeface="Times New Roman" panose="02020603050405020304"/>
              </a:rPr>
              <a:t>反馈削弱净输入信号，使放大倍数降低。</a:t>
            </a:r>
          </a:p>
        </p:txBody>
      </p:sp>
      <p:sp>
        <p:nvSpPr>
          <p:cNvPr id="5" name="Rectangle 7"/>
          <p:cNvSpPr>
            <a:spLocks noChangeArrowheads="1"/>
          </p:cNvSpPr>
          <p:nvPr/>
        </p:nvSpPr>
        <p:spPr bwMode="auto">
          <a:xfrm>
            <a:off x="600075" y="779463"/>
            <a:ext cx="8220075" cy="519112"/>
          </a:xfrm>
          <a:prstGeom prst="rect">
            <a:avLst/>
          </a:prstGeom>
          <a:noFill/>
          <a:ln w="9525">
            <a:noFill/>
            <a:miter lim="800000"/>
          </a:ln>
          <a:effectLst/>
        </p:spPr>
        <p:txBody>
          <a:bodyPr wrap="none">
            <a:spAutoFit/>
          </a:bodyPr>
          <a:lstStyle/>
          <a:p>
            <a:pPr algn="ctr"/>
            <a:r>
              <a:rPr lang="en-US" altLang="zh-CN" sz="2800" b="1" i="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正反馈：</a:t>
            </a:r>
            <a:r>
              <a:rPr lang="zh-CN" altLang="en-US" sz="2800" b="1" i="0">
                <a:solidFill>
                  <a:srgbClr val="000099"/>
                </a:solidFill>
                <a:effectLst>
                  <a:outerShdw blurRad="38100" dist="38100" dir="2700000" algn="tl">
                    <a:srgbClr val="DDDDDD"/>
                  </a:outerShdw>
                </a:effectLst>
                <a:latin typeface="Times New Roman" panose="02020603050405020304"/>
                <a:cs typeface="Times New Roman" panose="02020603050405020304"/>
              </a:rPr>
              <a:t>反馈增强净输入信号，使放大倍数提高。</a:t>
            </a:r>
          </a:p>
        </p:txBody>
      </p:sp>
      <p:sp>
        <p:nvSpPr>
          <p:cNvPr id="2" name="矩形 1"/>
          <p:cNvSpPr/>
          <p:nvPr/>
        </p:nvSpPr>
        <p:spPr>
          <a:xfrm>
            <a:off x="684213" y="1268413"/>
            <a:ext cx="4895850" cy="523875"/>
          </a:xfrm>
          <a:prstGeom prst="rect">
            <a:avLst/>
          </a:prstGeom>
        </p:spPr>
        <p:txBody>
          <a:bodyPr>
            <a:spAutoFit/>
          </a:bodyPr>
          <a:lstStyle/>
          <a:p>
            <a:pPr>
              <a:spcBef>
                <a:spcPct val="10000"/>
              </a:spcBef>
            </a:pP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利用瞬时极性法判断负反馈</a:t>
            </a:r>
          </a:p>
        </p:txBody>
      </p:sp>
      <p:grpSp>
        <p:nvGrpSpPr>
          <p:cNvPr id="9" name="Group 2"/>
          <p:cNvGrpSpPr/>
          <p:nvPr/>
        </p:nvGrpSpPr>
        <p:grpSpPr bwMode="auto">
          <a:xfrm>
            <a:off x="5597525" y="4351338"/>
            <a:ext cx="2228850" cy="2133600"/>
            <a:chOff x="3450" y="2544"/>
            <a:chExt cx="1404" cy="1344"/>
          </a:xfrm>
        </p:grpSpPr>
        <p:sp>
          <p:nvSpPr>
            <p:cNvPr id="13353" name="Line 3"/>
            <p:cNvSpPr>
              <a:spLocks noChangeShapeType="1"/>
            </p:cNvSpPr>
            <p:nvPr/>
          </p:nvSpPr>
          <p:spPr bwMode="auto">
            <a:xfrm>
              <a:off x="3878" y="3134"/>
              <a:ext cx="0" cy="201"/>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54" name="Line 4"/>
            <p:cNvSpPr>
              <a:spLocks noChangeShapeType="1"/>
            </p:cNvSpPr>
            <p:nvPr/>
          </p:nvSpPr>
          <p:spPr bwMode="auto">
            <a:xfrm flipV="1">
              <a:off x="3878" y="3126"/>
              <a:ext cx="148" cy="9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55" name="Line 5"/>
            <p:cNvSpPr>
              <a:spLocks noChangeShapeType="1"/>
            </p:cNvSpPr>
            <p:nvPr/>
          </p:nvSpPr>
          <p:spPr bwMode="auto">
            <a:xfrm>
              <a:off x="3883" y="3284"/>
              <a:ext cx="143" cy="92"/>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3356" name="Line 6"/>
            <p:cNvSpPr>
              <a:spLocks noChangeShapeType="1"/>
            </p:cNvSpPr>
            <p:nvPr/>
          </p:nvSpPr>
          <p:spPr bwMode="auto">
            <a:xfrm>
              <a:off x="4008" y="3343"/>
              <a:ext cx="0" cy="54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3357" name="Line 7"/>
            <p:cNvSpPr>
              <a:spLocks noChangeShapeType="1"/>
            </p:cNvSpPr>
            <p:nvPr/>
          </p:nvSpPr>
          <p:spPr bwMode="auto">
            <a:xfrm flipV="1">
              <a:off x="4017" y="2568"/>
              <a:ext cx="0" cy="59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3358" name="Line 8"/>
            <p:cNvSpPr>
              <a:spLocks noChangeShapeType="1"/>
            </p:cNvSpPr>
            <p:nvPr/>
          </p:nvSpPr>
          <p:spPr bwMode="auto">
            <a:xfrm>
              <a:off x="4008" y="3020"/>
              <a:ext cx="753"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59" name="Oval 9"/>
            <p:cNvSpPr>
              <a:spLocks noChangeArrowheads="1"/>
            </p:cNvSpPr>
            <p:nvPr/>
          </p:nvSpPr>
          <p:spPr bwMode="auto">
            <a:xfrm>
              <a:off x="4771" y="2544"/>
              <a:ext cx="36"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60" name="Oval 10"/>
            <p:cNvSpPr>
              <a:spLocks noChangeArrowheads="1"/>
            </p:cNvSpPr>
            <p:nvPr/>
          </p:nvSpPr>
          <p:spPr bwMode="auto">
            <a:xfrm>
              <a:off x="4762" y="2996"/>
              <a:ext cx="36"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61" name="Oval 11"/>
            <p:cNvSpPr>
              <a:spLocks noChangeArrowheads="1"/>
            </p:cNvSpPr>
            <p:nvPr/>
          </p:nvSpPr>
          <p:spPr bwMode="auto">
            <a:xfrm>
              <a:off x="4817" y="3856"/>
              <a:ext cx="37" cy="31"/>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62" name="Rectangle 12"/>
            <p:cNvSpPr>
              <a:spLocks noChangeArrowheads="1"/>
            </p:cNvSpPr>
            <p:nvPr/>
          </p:nvSpPr>
          <p:spPr bwMode="auto">
            <a:xfrm>
              <a:off x="3980" y="2673"/>
              <a:ext cx="65" cy="194"/>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3363" name="Rectangle 13"/>
            <p:cNvSpPr>
              <a:spLocks noChangeArrowheads="1"/>
            </p:cNvSpPr>
            <p:nvPr/>
          </p:nvSpPr>
          <p:spPr bwMode="auto">
            <a:xfrm>
              <a:off x="3971" y="3550"/>
              <a:ext cx="65" cy="194"/>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grpSp>
          <p:nvGrpSpPr>
            <p:cNvPr id="13364" name="Group 14"/>
            <p:cNvGrpSpPr/>
            <p:nvPr/>
          </p:nvGrpSpPr>
          <p:grpSpPr bwMode="auto">
            <a:xfrm>
              <a:off x="4315" y="2927"/>
              <a:ext cx="79" cy="174"/>
              <a:chOff x="2256" y="3174"/>
              <a:chExt cx="102" cy="258"/>
            </a:xfrm>
          </p:grpSpPr>
          <p:sp>
            <p:nvSpPr>
              <p:cNvPr id="13370" name="Rectangle 15"/>
              <p:cNvSpPr>
                <a:spLocks noChangeArrowheads="1"/>
              </p:cNvSpPr>
              <p:nvPr/>
            </p:nvSpPr>
            <p:spPr bwMode="auto">
              <a:xfrm>
                <a:off x="2268" y="3186"/>
                <a:ext cx="84" cy="234"/>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3371" name="Line 16"/>
              <p:cNvSpPr>
                <a:spLocks noChangeShapeType="1"/>
              </p:cNvSpPr>
              <p:nvPr/>
            </p:nvSpPr>
            <p:spPr bwMode="auto">
              <a:xfrm>
                <a:off x="2256"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72" name="Line 17"/>
              <p:cNvSpPr>
                <a:spLocks noChangeShapeType="1"/>
              </p:cNvSpPr>
              <p:nvPr/>
            </p:nvSpPr>
            <p:spPr bwMode="auto">
              <a:xfrm>
                <a:off x="2358"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3365" name="Line 18"/>
            <p:cNvSpPr>
              <a:spLocks noChangeShapeType="1"/>
            </p:cNvSpPr>
            <p:nvPr/>
          </p:nvSpPr>
          <p:spPr bwMode="auto">
            <a:xfrm flipH="1">
              <a:off x="3720" y="3872"/>
              <a:ext cx="1087"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66" name="Line 19"/>
            <p:cNvSpPr>
              <a:spLocks noChangeShapeType="1"/>
            </p:cNvSpPr>
            <p:nvPr/>
          </p:nvSpPr>
          <p:spPr bwMode="auto">
            <a:xfrm flipH="1">
              <a:off x="3720" y="2568"/>
              <a:ext cx="1041"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67" name="Line 20"/>
            <p:cNvSpPr>
              <a:spLocks noChangeShapeType="1"/>
            </p:cNvSpPr>
            <p:nvPr/>
          </p:nvSpPr>
          <p:spPr bwMode="auto">
            <a:xfrm flipH="1">
              <a:off x="3450" y="2568"/>
              <a:ext cx="465"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3368" name="Line 21"/>
            <p:cNvSpPr>
              <a:spLocks noChangeShapeType="1"/>
            </p:cNvSpPr>
            <p:nvPr/>
          </p:nvSpPr>
          <p:spPr bwMode="auto">
            <a:xfrm flipH="1">
              <a:off x="3450" y="3869"/>
              <a:ext cx="465"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3369" name="Line 22"/>
            <p:cNvSpPr>
              <a:spLocks noChangeShapeType="1"/>
            </p:cNvSpPr>
            <p:nvPr/>
          </p:nvSpPr>
          <p:spPr bwMode="auto">
            <a:xfrm>
              <a:off x="3600" y="3254"/>
              <a:ext cx="288"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nvGrpSpPr>
          <p:cNvPr id="30" name="Group 23"/>
          <p:cNvGrpSpPr/>
          <p:nvPr/>
        </p:nvGrpSpPr>
        <p:grpSpPr bwMode="auto">
          <a:xfrm>
            <a:off x="1187450" y="4303713"/>
            <a:ext cx="2667000" cy="2190750"/>
            <a:chOff x="672" y="2514"/>
            <a:chExt cx="1680" cy="1380"/>
          </a:xfrm>
        </p:grpSpPr>
        <p:sp>
          <p:nvSpPr>
            <p:cNvPr id="13326" name="Line 24"/>
            <p:cNvSpPr>
              <a:spLocks noChangeShapeType="1"/>
            </p:cNvSpPr>
            <p:nvPr/>
          </p:nvSpPr>
          <p:spPr bwMode="auto">
            <a:xfrm>
              <a:off x="1184" y="3116"/>
              <a:ext cx="0" cy="20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27" name="Line 25"/>
            <p:cNvSpPr>
              <a:spLocks noChangeShapeType="1"/>
            </p:cNvSpPr>
            <p:nvPr/>
          </p:nvSpPr>
          <p:spPr bwMode="auto">
            <a:xfrm flipV="1">
              <a:off x="1184" y="3083"/>
              <a:ext cx="178" cy="1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28" name="Line 26"/>
            <p:cNvSpPr>
              <a:spLocks noChangeShapeType="1"/>
            </p:cNvSpPr>
            <p:nvPr/>
          </p:nvSpPr>
          <p:spPr bwMode="auto">
            <a:xfrm>
              <a:off x="1190" y="3265"/>
              <a:ext cx="172" cy="95"/>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3329" name="Line 27"/>
            <p:cNvSpPr>
              <a:spLocks noChangeShapeType="1"/>
            </p:cNvSpPr>
            <p:nvPr/>
          </p:nvSpPr>
          <p:spPr bwMode="auto">
            <a:xfrm>
              <a:off x="1340" y="3334"/>
              <a:ext cx="0" cy="56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3330" name="Line 28"/>
            <p:cNvSpPr>
              <a:spLocks noChangeShapeType="1"/>
            </p:cNvSpPr>
            <p:nvPr/>
          </p:nvSpPr>
          <p:spPr bwMode="auto">
            <a:xfrm flipV="1">
              <a:off x="1351" y="2539"/>
              <a:ext cx="0" cy="58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3331" name="Line 29"/>
            <p:cNvSpPr>
              <a:spLocks noChangeShapeType="1"/>
            </p:cNvSpPr>
            <p:nvPr/>
          </p:nvSpPr>
          <p:spPr bwMode="auto">
            <a:xfrm>
              <a:off x="1340" y="3001"/>
              <a:ext cx="901"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32" name="Oval 30"/>
            <p:cNvSpPr>
              <a:spLocks noChangeArrowheads="1"/>
            </p:cNvSpPr>
            <p:nvPr/>
          </p:nvSpPr>
          <p:spPr bwMode="auto">
            <a:xfrm>
              <a:off x="2253" y="2514"/>
              <a:ext cx="43"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33" name="Oval 31"/>
            <p:cNvSpPr>
              <a:spLocks noChangeArrowheads="1"/>
            </p:cNvSpPr>
            <p:nvPr/>
          </p:nvSpPr>
          <p:spPr bwMode="auto">
            <a:xfrm>
              <a:off x="2242" y="2976"/>
              <a:ext cx="43"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34" name="Oval 32"/>
            <p:cNvSpPr>
              <a:spLocks noChangeArrowheads="1"/>
            </p:cNvSpPr>
            <p:nvPr/>
          </p:nvSpPr>
          <p:spPr bwMode="auto">
            <a:xfrm>
              <a:off x="2308" y="3855"/>
              <a:ext cx="44" cy="33"/>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35" name="Rectangle 33"/>
            <p:cNvSpPr>
              <a:spLocks noChangeArrowheads="1"/>
            </p:cNvSpPr>
            <p:nvPr/>
          </p:nvSpPr>
          <p:spPr bwMode="auto">
            <a:xfrm>
              <a:off x="1306" y="2646"/>
              <a:ext cx="78" cy="198"/>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3336" name="Rectangle 34"/>
            <p:cNvSpPr>
              <a:spLocks noChangeArrowheads="1"/>
            </p:cNvSpPr>
            <p:nvPr/>
          </p:nvSpPr>
          <p:spPr bwMode="auto">
            <a:xfrm>
              <a:off x="1295" y="3546"/>
              <a:ext cx="78" cy="198"/>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grpSp>
          <p:nvGrpSpPr>
            <p:cNvPr id="13337" name="Group 35"/>
            <p:cNvGrpSpPr/>
            <p:nvPr/>
          </p:nvGrpSpPr>
          <p:grpSpPr bwMode="auto">
            <a:xfrm rot="-5400000">
              <a:off x="1569" y="3470"/>
              <a:ext cx="70" cy="239"/>
              <a:chOff x="2254" y="3167"/>
              <a:chExt cx="102" cy="258"/>
            </a:xfrm>
          </p:grpSpPr>
          <p:sp>
            <p:nvSpPr>
              <p:cNvPr id="13350" name="Rectangle 36"/>
              <p:cNvSpPr>
                <a:spLocks noChangeArrowheads="1"/>
              </p:cNvSpPr>
              <p:nvPr/>
            </p:nvSpPr>
            <p:spPr bwMode="auto">
              <a:xfrm>
                <a:off x="2266" y="3179"/>
                <a:ext cx="85" cy="231"/>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3351" name="Line 37"/>
              <p:cNvSpPr>
                <a:spLocks noChangeShapeType="1"/>
              </p:cNvSpPr>
              <p:nvPr/>
            </p:nvSpPr>
            <p:spPr bwMode="auto">
              <a:xfrm>
                <a:off x="2254" y="316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52" name="Line 38"/>
              <p:cNvSpPr>
                <a:spLocks noChangeShapeType="1"/>
              </p:cNvSpPr>
              <p:nvPr/>
            </p:nvSpPr>
            <p:spPr bwMode="auto">
              <a:xfrm>
                <a:off x="2356" y="316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grpSp>
          <p:nvGrpSpPr>
            <p:cNvPr id="13338" name="Group 39"/>
            <p:cNvGrpSpPr/>
            <p:nvPr/>
          </p:nvGrpSpPr>
          <p:grpSpPr bwMode="auto">
            <a:xfrm>
              <a:off x="1707" y="2906"/>
              <a:ext cx="94" cy="177"/>
              <a:chOff x="2256" y="3174"/>
              <a:chExt cx="102" cy="258"/>
            </a:xfrm>
          </p:grpSpPr>
          <p:sp>
            <p:nvSpPr>
              <p:cNvPr id="13347" name="Rectangle 40"/>
              <p:cNvSpPr>
                <a:spLocks noChangeArrowheads="1"/>
              </p:cNvSpPr>
              <p:nvPr/>
            </p:nvSpPr>
            <p:spPr bwMode="auto">
              <a:xfrm>
                <a:off x="2268" y="3186"/>
                <a:ext cx="84" cy="235"/>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3348" name="Line 41"/>
              <p:cNvSpPr>
                <a:spLocks noChangeShapeType="1"/>
              </p:cNvSpPr>
              <p:nvPr/>
            </p:nvSpPr>
            <p:spPr bwMode="auto">
              <a:xfrm>
                <a:off x="2256"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9" name="Line 42"/>
              <p:cNvSpPr>
                <a:spLocks noChangeShapeType="1"/>
              </p:cNvSpPr>
              <p:nvPr/>
            </p:nvSpPr>
            <p:spPr bwMode="auto">
              <a:xfrm>
                <a:off x="2358"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3339" name="Line 43"/>
            <p:cNvSpPr>
              <a:spLocks noChangeShapeType="1"/>
            </p:cNvSpPr>
            <p:nvPr/>
          </p:nvSpPr>
          <p:spPr bwMode="auto">
            <a:xfrm>
              <a:off x="1340" y="3397"/>
              <a:ext cx="278"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0" name="Line 44"/>
            <p:cNvSpPr>
              <a:spLocks noChangeShapeType="1"/>
            </p:cNvSpPr>
            <p:nvPr/>
          </p:nvSpPr>
          <p:spPr bwMode="auto">
            <a:xfrm>
              <a:off x="1607" y="3397"/>
              <a:ext cx="0" cy="15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1" name="Line 45"/>
            <p:cNvSpPr>
              <a:spLocks noChangeShapeType="1"/>
            </p:cNvSpPr>
            <p:nvPr/>
          </p:nvSpPr>
          <p:spPr bwMode="auto">
            <a:xfrm>
              <a:off x="1607" y="3620"/>
              <a:ext cx="0" cy="252"/>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2" name="Line 46"/>
            <p:cNvSpPr>
              <a:spLocks noChangeShapeType="1"/>
            </p:cNvSpPr>
            <p:nvPr/>
          </p:nvSpPr>
          <p:spPr bwMode="auto">
            <a:xfrm flipH="1">
              <a:off x="995" y="3872"/>
              <a:ext cx="1301"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3" name="Line 47"/>
            <p:cNvSpPr>
              <a:spLocks noChangeShapeType="1"/>
            </p:cNvSpPr>
            <p:nvPr/>
          </p:nvSpPr>
          <p:spPr bwMode="auto">
            <a:xfrm flipH="1">
              <a:off x="995" y="2539"/>
              <a:ext cx="1246"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3344" name="Line 48"/>
            <p:cNvSpPr>
              <a:spLocks noChangeShapeType="1"/>
            </p:cNvSpPr>
            <p:nvPr/>
          </p:nvSpPr>
          <p:spPr bwMode="auto">
            <a:xfrm flipH="1">
              <a:off x="672" y="2539"/>
              <a:ext cx="556"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3345" name="Line 49"/>
            <p:cNvSpPr>
              <a:spLocks noChangeShapeType="1"/>
            </p:cNvSpPr>
            <p:nvPr/>
          </p:nvSpPr>
          <p:spPr bwMode="auto">
            <a:xfrm flipH="1">
              <a:off x="672" y="3869"/>
              <a:ext cx="556"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3346" name="Line 50"/>
            <p:cNvSpPr>
              <a:spLocks noChangeShapeType="1"/>
            </p:cNvSpPr>
            <p:nvPr/>
          </p:nvSpPr>
          <p:spPr bwMode="auto">
            <a:xfrm>
              <a:off x="879" y="3224"/>
              <a:ext cx="31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8" name="Text Box 52"/>
          <p:cNvSpPr txBox="1">
            <a:spLocks noChangeArrowheads="1"/>
          </p:cNvSpPr>
          <p:nvPr/>
        </p:nvSpPr>
        <p:spPr bwMode="auto">
          <a:xfrm>
            <a:off x="1644650" y="4991100"/>
            <a:ext cx="533400" cy="57943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6600"/>
                </a:solidFill>
                <a:latin typeface="Times New Roman" panose="02020603050405020304"/>
                <a:ea typeface="楷体_GB2312" charset="0"/>
                <a:cs typeface="Times New Roman" panose="02020603050405020304"/>
              </a:rPr>
              <a:t>+</a:t>
            </a:r>
          </a:p>
        </p:txBody>
      </p:sp>
      <p:sp>
        <p:nvSpPr>
          <p:cNvPr id="59" name="Text Box 53"/>
          <p:cNvSpPr txBox="1">
            <a:spLocks noChangeArrowheads="1"/>
          </p:cNvSpPr>
          <p:nvPr/>
        </p:nvSpPr>
        <p:spPr bwMode="auto">
          <a:xfrm>
            <a:off x="5835650" y="4991100"/>
            <a:ext cx="533400" cy="57943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6600"/>
                </a:solidFill>
                <a:latin typeface="Times New Roman" panose="02020603050405020304"/>
                <a:ea typeface="楷体_GB2312" charset="0"/>
                <a:cs typeface="Times New Roman" panose="02020603050405020304"/>
              </a:rPr>
              <a:t>+</a:t>
            </a:r>
          </a:p>
        </p:txBody>
      </p:sp>
      <p:sp>
        <p:nvSpPr>
          <p:cNvPr id="60" name="Text Box 54"/>
          <p:cNvSpPr txBox="1">
            <a:spLocks noChangeArrowheads="1"/>
          </p:cNvSpPr>
          <p:nvPr/>
        </p:nvSpPr>
        <p:spPr bwMode="auto">
          <a:xfrm>
            <a:off x="2178050" y="4656138"/>
            <a:ext cx="838200" cy="57943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a:solidFill>
                  <a:srgbClr val="FF6600"/>
                </a:solidFill>
                <a:latin typeface="Times New Roman" panose="02020603050405020304"/>
                <a:ea typeface="楷体_GB2312" charset="0"/>
                <a:cs typeface="Times New Roman" panose="02020603050405020304"/>
              </a:rPr>
              <a:t>－</a:t>
            </a:r>
          </a:p>
        </p:txBody>
      </p:sp>
      <p:sp>
        <p:nvSpPr>
          <p:cNvPr id="61" name="Text Box 55"/>
          <p:cNvSpPr txBox="1">
            <a:spLocks noChangeArrowheads="1"/>
          </p:cNvSpPr>
          <p:nvPr/>
        </p:nvSpPr>
        <p:spPr bwMode="auto">
          <a:xfrm>
            <a:off x="6064250" y="5524500"/>
            <a:ext cx="838200" cy="57943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6600"/>
                </a:solidFill>
                <a:latin typeface="Times New Roman" panose="02020603050405020304"/>
                <a:ea typeface="楷体_GB2312" charset="0"/>
                <a:cs typeface="Times New Roman" panose="02020603050405020304"/>
              </a:rPr>
              <a:t>+</a:t>
            </a:r>
          </a:p>
        </p:txBody>
      </p:sp>
      <p:sp>
        <p:nvSpPr>
          <p:cNvPr id="62" name="Line 56"/>
          <p:cNvSpPr>
            <a:spLocks noChangeShapeType="1"/>
          </p:cNvSpPr>
          <p:nvPr/>
        </p:nvSpPr>
        <p:spPr bwMode="auto">
          <a:xfrm>
            <a:off x="4616450" y="4292600"/>
            <a:ext cx="0" cy="2497138"/>
          </a:xfrm>
          <a:prstGeom prst="line">
            <a:avLst/>
          </a:prstGeom>
          <a:noFill/>
          <a:ln w="76200" cmpd="tri">
            <a:solidFill>
              <a:srgbClr val="131C9E"/>
            </a:solidFill>
            <a:round/>
          </a:ln>
        </p:spPr>
        <p:txBody>
          <a:bodyPr wrap="none" anchor="ctr"/>
          <a:lstStyle/>
          <a:p>
            <a:endParaRPr lang="zh-CN" altLang="en-US" b="1">
              <a:latin typeface="Times New Roman" panose="02020603050405020304"/>
              <a:cs typeface="Times New Roman" panose="02020603050405020304"/>
            </a:endParaRPr>
          </a:p>
        </p:txBody>
      </p:sp>
      <p:sp>
        <p:nvSpPr>
          <p:cNvPr id="63" name="Rectangle 61"/>
          <p:cNvSpPr>
            <a:spLocks noChangeArrowheads="1"/>
          </p:cNvSpPr>
          <p:nvPr/>
        </p:nvSpPr>
        <p:spPr bwMode="auto">
          <a:xfrm>
            <a:off x="671513" y="1789113"/>
            <a:ext cx="8077200" cy="1200150"/>
          </a:xfrm>
          <a:prstGeom prst="rect">
            <a:avLst/>
          </a:prstGeom>
          <a:noFill/>
          <a:ln w="9525">
            <a:noFill/>
            <a:miter lim="800000"/>
          </a:ln>
          <a:effectLst/>
        </p:spPr>
        <p:txBody>
          <a:bodyPr>
            <a:spAutoFit/>
          </a:bodyPr>
          <a:lstStyle/>
          <a:p>
            <a:pPr>
              <a:spcBef>
                <a:spcPct val="50000"/>
              </a:spcBef>
            </a:pPr>
            <a:r>
              <a:rPr lang="en-US" altLang="zh-CN" sz="2400" b="1" i="0" dirty="0">
                <a:effectLst>
                  <a:outerShdw blurRad="38100" dist="38100" dir="2700000" algn="tl">
                    <a:srgbClr val="DDDDDD"/>
                  </a:outerShdw>
                </a:effectLst>
                <a:latin typeface="Times New Roman" panose="02020603050405020304"/>
                <a:cs typeface="Times New Roman" panose="02020603050405020304"/>
              </a:rPr>
              <a:t>    (1)</a:t>
            </a:r>
            <a:r>
              <a:rPr lang="zh-CN" altLang="en-US" sz="2400" b="1" i="0" dirty="0">
                <a:effectLst>
                  <a:outerShdw blurRad="38100" dist="38100" dir="2700000" algn="tl">
                    <a:srgbClr val="DDDDDD"/>
                  </a:outerShdw>
                </a:effectLst>
                <a:latin typeface="Times New Roman" panose="02020603050405020304"/>
                <a:cs typeface="Times New Roman" panose="02020603050405020304"/>
              </a:rPr>
              <a:t>设接“地”参考点的电位为零，在某点对“地”电压（即电位）的正半周，该点交流电位的瞬时极性为正；在负半周则为负。</a:t>
            </a:r>
            <a:endPar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endParaRPr>
          </a:p>
        </p:txBody>
      </p:sp>
      <p:sp>
        <p:nvSpPr>
          <p:cNvPr id="64" name="Rectangle 62"/>
          <p:cNvSpPr>
            <a:spLocks noChangeArrowheads="1"/>
          </p:cNvSpPr>
          <p:nvPr/>
        </p:nvSpPr>
        <p:spPr bwMode="auto">
          <a:xfrm>
            <a:off x="693738" y="2924175"/>
            <a:ext cx="7924800" cy="1201738"/>
          </a:xfrm>
          <a:prstGeom prst="rect">
            <a:avLst/>
          </a:prstGeom>
          <a:noFill/>
          <a:ln w="9525">
            <a:noFill/>
            <a:miter lim="800000"/>
          </a:ln>
          <a:effectLst/>
        </p:spPr>
        <p:txBody>
          <a:bodyPr>
            <a:spAutoFit/>
          </a:bodyPr>
          <a:lstStyle/>
          <a:p>
            <a:pPr>
              <a:spcBef>
                <a:spcPct val="50000"/>
              </a:spcBef>
            </a:pPr>
            <a:r>
              <a:rPr lang="en-US" altLang="zh-CN" sz="2400" b="1" i="0" dirty="0">
                <a:effectLst>
                  <a:outerShdw blurRad="38100" dist="38100" dir="2700000" algn="tl">
                    <a:srgbClr val="DDDDDD"/>
                  </a:outerShdw>
                </a:effectLst>
                <a:latin typeface="Times New Roman" panose="02020603050405020304"/>
                <a:cs typeface="Times New Roman" panose="02020603050405020304"/>
              </a:rPr>
              <a:t>    (2)</a:t>
            </a:r>
            <a:r>
              <a:rPr lang="zh-CN" altLang="en-US" sz="2400" b="1" i="0" dirty="0">
                <a:effectLst>
                  <a:outerShdw blurRad="38100" dist="38100" dir="2700000" algn="tl">
                    <a:srgbClr val="DDDDDD"/>
                  </a:outerShdw>
                </a:effectLst>
                <a:latin typeface="Times New Roman" panose="02020603050405020304"/>
                <a:cs typeface="Times New Roman" panose="02020603050405020304"/>
              </a:rPr>
              <a:t>设基极瞬时极性为正，</a:t>
            </a:r>
            <a:r>
              <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根据</a:t>
            </a:r>
            <a:r>
              <a:rPr lang="zh-CN" altLang="en-US" sz="2400" b="1" i="0" dirty="0">
                <a:solidFill>
                  <a:srgbClr val="FF0000"/>
                </a:solidFill>
                <a:effectLst>
                  <a:outerShdw blurRad="38100" dist="38100" dir="2700000" algn="tl">
                    <a:srgbClr val="DDDDDD"/>
                  </a:outerShdw>
                </a:effectLst>
                <a:latin typeface="Times New Roman" panose="02020603050405020304"/>
                <a:cs typeface="Times New Roman" panose="02020603050405020304"/>
              </a:rPr>
              <a:t>集电极</a:t>
            </a:r>
            <a:r>
              <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瞬时极性</a:t>
            </a:r>
            <a:r>
              <a:rPr lang="zh-CN" altLang="en-US" sz="2400" b="1" i="0" dirty="0">
                <a:solidFill>
                  <a:srgbClr val="FF0000"/>
                </a:solidFill>
                <a:effectLst>
                  <a:outerShdw blurRad="38100" dist="38100" dir="2700000" algn="tl">
                    <a:srgbClr val="DDDDDD"/>
                  </a:outerShdw>
                </a:effectLst>
                <a:latin typeface="Times New Roman" panose="02020603050405020304"/>
                <a:cs typeface="Times New Roman" panose="02020603050405020304"/>
              </a:rPr>
              <a:t>与基极相反</a:t>
            </a:r>
            <a:r>
              <a:rPr lang="zh-CN" altLang="en-US" sz="2400" b="1" i="0" dirty="0">
                <a:solidFill>
                  <a:srgbClr val="FF6600"/>
                </a:solidFill>
                <a:effectLst>
                  <a:outerShdw blurRad="38100" dist="38100" dir="2700000" algn="tl">
                    <a:srgbClr val="DDDDDD"/>
                  </a:outerShdw>
                </a:effectLst>
                <a:latin typeface="Times New Roman" panose="02020603050405020304"/>
                <a:cs typeface="Times New Roman" panose="02020603050405020304"/>
              </a:rPr>
              <a:t>、</a:t>
            </a:r>
            <a:r>
              <a:rPr lang="zh-CN" altLang="en-US" sz="2400" b="1" i="0" dirty="0">
                <a:solidFill>
                  <a:srgbClr val="FF0000"/>
                </a:solidFill>
                <a:effectLst>
                  <a:outerShdw blurRad="38100" dist="38100" dir="2700000" algn="tl">
                    <a:srgbClr val="DDDDDD"/>
                  </a:outerShdw>
                </a:effectLst>
                <a:latin typeface="Times New Roman" panose="02020603050405020304"/>
                <a:cs typeface="Times New Roman" panose="02020603050405020304"/>
              </a:rPr>
              <a:t>发射极</a:t>
            </a:r>
            <a:r>
              <a:rPr lang="en-US" altLang="zh-CN" sz="2400" b="1" i="0" dirty="0">
                <a:solidFill>
                  <a:srgbClr val="003399"/>
                </a:solidFill>
                <a:effectLst>
                  <a:outerShdw blurRad="38100" dist="38100" dir="2700000" algn="tl">
                    <a:srgbClr val="DDDDDD"/>
                  </a:outerShdw>
                </a:effectLst>
                <a:latin typeface="Times New Roman" panose="02020603050405020304"/>
                <a:cs typeface="Times New Roman" panose="02020603050405020304"/>
              </a:rPr>
              <a:t>(</a:t>
            </a:r>
            <a:r>
              <a:rPr lang="zh-CN" altLang="en-US" sz="2400" b="1" i="0" dirty="0">
                <a:solidFill>
                  <a:srgbClr val="003399"/>
                </a:solidFill>
                <a:effectLst>
                  <a:outerShdw blurRad="38100" dist="38100" dir="2700000" algn="tl">
                    <a:srgbClr val="DDDDDD"/>
                  </a:outerShdw>
                </a:effectLst>
                <a:latin typeface="Times New Roman" panose="02020603050405020304"/>
                <a:cs typeface="Times New Roman" panose="02020603050405020304"/>
              </a:rPr>
              <a:t>接有发射极电阻而无旁路电容时</a:t>
            </a:r>
            <a:r>
              <a:rPr lang="en-US" altLang="zh-CN" sz="2400" b="1" i="0" dirty="0">
                <a:solidFill>
                  <a:srgbClr val="003399"/>
                </a:solidFill>
                <a:effectLst>
                  <a:outerShdw blurRad="38100" dist="38100" dir="2700000" algn="tl">
                    <a:srgbClr val="DDDDDD"/>
                  </a:outerShdw>
                </a:effectLst>
                <a:latin typeface="Times New Roman" panose="02020603050405020304"/>
                <a:cs typeface="Times New Roman" panose="02020603050405020304"/>
              </a:rPr>
              <a:t>)</a:t>
            </a:r>
            <a:r>
              <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瞬时极性</a:t>
            </a:r>
            <a:r>
              <a:rPr lang="zh-CN" altLang="en-US" sz="2400" b="1" i="0" dirty="0">
                <a:solidFill>
                  <a:srgbClr val="FF0000"/>
                </a:solidFill>
                <a:effectLst>
                  <a:outerShdw blurRad="38100" dist="38100" dir="2700000" algn="tl">
                    <a:srgbClr val="DDDDDD"/>
                  </a:outerShdw>
                </a:effectLst>
                <a:latin typeface="Times New Roman" panose="02020603050405020304"/>
                <a:cs typeface="Times New Roman" panose="02020603050405020304"/>
              </a:rPr>
              <a:t>与基极相同</a:t>
            </a:r>
            <a:r>
              <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的原则</a:t>
            </a:r>
            <a:r>
              <a:rPr lang="zh-CN" altLang="en-US" sz="2400" b="1" i="0" dirty="0">
                <a:effectLst>
                  <a:outerShdw blurRad="38100" dist="38100" dir="2700000" algn="tl">
                    <a:srgbClr val="DDDDDD"/>
                  </a:outerShdw>
                </a:effectLst>
                <a:latin typeface="Times New Roman" panose="02020603050405020304"/>
                <a:cs typeface="Times New Roman" panose="02020603050405020304"/>
              </a:rPr>
              <a:t>，标出相关各点的</a:t>
            </a:r>
            <a:r>
              <a:rPr lang="zh-CN" altLang="en-US" sz="24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瞬时极性。</a:t>
            </a:r>
          </a:p>
        </p:txBody>
      </p:sp>
    </p:spTree>
    <p:extLst>
      <p:ext uri="{BB962C8B-B14F-4D97-AF65-F5344CB8AC3E}">
        <p14:creationId xmlns:p14="http://schemas.microsoft.com/office/powerpoint/2010/main" val="404340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linds(horizontal)">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60">
                                            <p:txEl>
                                              <p:pRg st="0" end="0"/>
                                            </p:txEl>
                                          </p:spTgt>
                                        </p:tgtEl>
                                        <p:attrNameLst>
                                          <p:attrName>style.visibility</p:attrName>
                                        </p:attrNameLst>
                                      </p:cBhvr>
                                      <p:to>
                                        <p:strVal val="visible"/>
                                      </p:to>
                                    </p:set>
                                    <p:animEffect transition="in" filter="box(out)">
                                      <p:cBhvr>
                                        <p:cTn id="42" dur="500"/>
                                        <p:tgtEl>
                                          <p:spTgt spid="60">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blinds(horizontal)">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blinds(horizontal)">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61">
                                            <p:txEl>
                                              <p:pRg st="0" end="0"/>
                                            </p:txEl>
                                          </p:spTgt>
                                        </p:tgtEl>
                                        <p:attrNameLst>
                                          <p:attrName>style.visibility</p:attrName>
                                        </p:attrNameLst>
                                      </p:cBhvr>
                                      <p:to>
                                        <p:strVal val="visible"/>
                                      </p:to>
                                    </p:set>
                                    <p:animEffect transition="in" filter="box(out)">
                                      <p:cBhvr>
                                        <p:cTn id="62" dur="500"/>
                                        <p:tgtEl>
                                          <p:spTgt spid="61">
                                            <p:txEl>
                                              <p:pRg st="0" end="0"/>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2" grpId="0"/>
      <p:bldP spid="58" grpId="0" autoUpdateAnimBg="0"/>
      <p:bldP spid="59" grpId="0" autoUpdateAnimBg="0"/>
      <p:bldP spid="60" grpId="0" build="p" autoUpdateAnimBg="0"/>
      <p:bldP spid="61" grpId="0" build="p" autoUpdateAnimBg="0"/>
      <p:bldP spid="62" grpId="0" animBg="1"/>
      <p:bldP spid="63" grpId="0" autoUpdateAnimBg="0"/>
      <p:bldP spid="6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p:nvPr/>
        </p:nvGrpSpPr>
        <p:grpSpPr bwMode="auto">
          <a:xfrm>
            <a:off x="1066800" y="1154113"/>
            <a:ext cx="3048000" cy="2503487"/>
            <a:chOff x="672" y="2514"/>
            <a:chExt cx="1680" cy="1380"/>
          </a:xfrm>
        </p:grpSpPr>
        <p:sp>
          <p:nvSpPr>
            <p:cNvPr id="14384" name="Line 3"/>
            <p:cNvSpPr>
              <a:spLocks noChangeShapeType="1"/>
            </p:cNvSpPr>
            <p:nvPr/>
          </p:nvSpPr>
          <p:spPr bwMode="auto">
            <a:xfrm>
              <a:off x="1184" y="3116"/>
              <a:ext cx="0" cy="20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85" name="Line 4"/>
            <p:cNvSpPr>
              <a:spLocks noChangeShapeType="1"/>
            </p:cNvSpPr>
            <p:nvPr/>
          </p:nvSpPr>
          <p:spPr bwMode="auto">
            <a:xfrm flipV="1">
              <a:off x="1184" y="3083"/>
              <a:ext cx="179" cy="102"/>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86" name="Line 5"/>
            <p:cNvSpPr>
              <a:spLocks noChangeShapeType="1"/>
            </p:cNvSpPr>
            <p:nvPr/>
          </p:nvSpPr>
          <p:spPr bwMode="auto">
            <a:xfrm>
              <a:off x="1190" y="3265"/>
              <a:ext cx="172" cy="95"/>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4387" name="Line 6"/>
            <p:cNvSpPr>
              <a:spLocks noChangeShapeType="1"/>
            </p:cNvSpPr>
            <p:nvPr/>
          </p:nvSpPr>
          <p:spPr bwMode="auto">
            <a:xfrm>
              <a:off x="1340" y="3334"/>
              <a:ext cx="0" cy="56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4388" name="Line 7"/>
            <p:cNvSpPr>
              <a:spLocks noChangeShapeType="1"/>
            </p:cNvSpPr>
            <p:nvPr/>
          </p:nvSpPr>
          <p:spPr bwMode="auto">
            <a:xfrm flipV="1">
              <a:off x="1351" y="2539"/>
              <a:ext cx="0" cy="58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4389" name="Line 8"/>
            <p:cNvSpPr>
              <a:spLocks noChangeShapeType="1"/>
            </p:cNvSpPr>
            <p:nvPr/>
          </p:nvSpPr>
          <p:spPr bwMode="auto">
            <a:xfrm>
              <a:off x="1340" y="3001"/>
              <a:ext cx="901"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0" name="Oval 9"/>
            <p:cNvSpPr>
              <a:spLocks noChangeArrowheads="1"/>
            </p:cNvSpPr>
            <p:nvPr/>
          </p:nvSpPr>
          <p:spPr bwMode="auto">
            <a:xfrm>
              <a:off x="2253" y="2514"/>
              <a:ext cx="43"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1" name="Oval 10"/>
            <p:cNvSpPr>
              <a:spLocks noChangeArrowheads="1"/>
            </p:cNvSpPr>
            <p:nvPr/>
          </p:nvSpPr>
          <p:spPr bwMode="auto">
            <a:xfrm>
              <a:off x="2242" y="2976"/>
              <a:ext cx="43"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2" name="Oval 11"/>
            <p:cNvSpPr>
              <a:spLocks noChangeArrowheads="1"/>
            </p:cNvSpPr>
            <p:nvPr/>
          </p:nvSpPr>
          <p:spPr bwMode="auto">
            <a:xfrm>
              <a:off x="2308" y="3855"/>
              <a:ext cx="44" cy="33"/>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3" name="Rectangle 12"/>
            <p:cNvSpPr>
              <a:spLocks noChangeArrowheads="1"/>
            </p:cNvSpPr>
            <p:nvPr/>
          </p:nvSpPr>
          <p:spPr bwMode="auto">
            <a:xfrm>
              <a:off x="1306" y="2646"/>
              <a:ext cx="78" cy="198"/>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4394" name="Rectangle 13"/>
            <p:cNvSpPr>
              <a:spLocks noChangeArrowheads="1"/>
            </p:cNvSpPr>
            <p:nvPr/>
          </p:nvSpPr>
          <p:spPr bwMode="auto">
            <a:xfrm>
              <a:off x="1295" y="3546"/>
              <a:ext cx="78" cy="200"/>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grpSp>
          <p:nvGrpSpPr>
            <p:cNvPr id="14395" name="Group 14"/>
            <p:cNvGrpSpPr/>
            <p:nvPr/>
          </p:nvGrpSpPr>
          <p:grpSpPr bwMode="auto">
            <a:xfrm rot="-5400000">
              <a:off x="1575" y="3469"/>
              <a:ext cx="70" cy="239"/>
              <a:chOff x="2256" y="3174"/>
              <a:chExt cx="102" cy="258"/>
            </a:xfrm>
          </p:grpSpPr>
          <p:sp>
            <p:nvSpPr>
              <p:cNvPr id="14408" name="Rectangle 15"/>
              <p:cNvSpPr>
                <a:spLocks noChangeArrowheads="1"/>
              </p:cNvSpPr>
              <p:nvPr/>
            </p:nvSpPr>
            <p:spPr bwMode="auto">
              <a:xfrm>
                <a:off x="2267" y="3186"/>
                <a:ext cx="84" cy="230"/>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4409" name="Line 16"/>
              <p:cNvSpPr>
                <a:spLocks noChangeShapeType="1"/>
              </p:cNvSpPr>
              <p:nvPr/>
            </p:nvSpPr>
            <p:spPr bwMode="auto">
              <a:xfrm>
                <a:off x="2256"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410" name="Line 17"/>
              <p:cNvSpPr>
                <a:spLocks noChangeShapeType="1"/>
              </p:cNvSpPr>
              <p:nvPr/>
            </p:nvSpPr>
            <p:spPr bwMode="auto">
              <a:xfrm>
                <a:off x="2358"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grpSp>
          <p:nvGrpSpPr>
            <p:cNvPr id="14396" name="Group 18"/>
            <p:cNvGrpSpPr/>
            <p:nvPr/>
          </p:nvGrpSpPr>
          <p:grpSpPr bwMode="auto">
            <a:xfrm>
              <a:off x="1707" y="2906"/>
              <a:ext cx="94" cy="177"/>
              <a:chOff x="2256" y="3174"/>
              <a:chExt cx="102" cy="258"/>
            </a:xfrm>
          </p:grpSpPr>
          <p:sp>
            <p:nvSpPr>
              <p:cNvPr id="14405" name="Rectangle 19"/>
              <p:cNvSpPr>
                <a:spLocks noChangeArrowheads="1"/>
              </p:cNvSpPr>
              <p:nvPr/>
            </p:nvSpPr>
            <p:spPr bwMode="auto">
              <a:xfrm>
                <a:off x="2268" y="3186"/>
                <a:ext cx="84" cy="235"/>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4406" name="Line 20"/>
              <p:cNvSpPr>
                <a:spLocks noChangeShapeType="1"/>
              </p:cNvSpPr>
              <p:nvPr/>
            </p:nvSpPr>
            <p:spPr bwMode="auto">
              <a:xfrm>
                <a:off x="2256"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407" name="Line 21"/>
              <p:cNvSpPr>
                <a:spLocks noChangeShapeType="1"/>
              </p:cNvSpPr>
              <p:nvPr/>
            </p:nvSpPr>
            <p:spPr bwMode="auto">
              <a:xfrm>
                <a:off x="2358"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4397" name="Line 22"/>
            <p:cNvSpPr>
              <a:spLocks noChangeShapeType="1"/>
            </p:cNvSpPr>
            <p:nvPr/>
          </p:nvSpPr>
          <p:spPr bwMode="auto">
            <a:xfrm>
              <a:off x="1340" y="3397"/>
              <a:ext cx="278"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8" name="Line 23"/>
            <p:cNvSpPr>
              <a:spLocks noChangeShapeType="1"/>
            </p:cNvSpPr>
            <p:nvPr/>
          </p:nvSpPr>
          <p:spPr bwMode="auto">
            <a:xfrm>
              <a:off x="1607" y="3397"/>
              <a:ext cx="0" cy="15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99" name="Line 24"/>
            <p:cNvSpPr>
              <a:spLocks noChangeShapeType="1"/>
            </p:cNvSpPr>
            <p:nvPr/>
          </p:nvSpPr>
          <p:spPr bwMode="auto">
            <a:xfrm>
              <a:off x="1607" y="3620"/>
              <a:ext cx="0" cy="252"/>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400" name="Line 25"/>
            <p:cNvSpPr>
              <a:spLocks noChangeShapeType="1"/>
            </p:cNvSpPr>
            <p:nvPr/>
          </p:nvSpPr>
          <p:spPr bwMode="auto">
            <a:xfrm flipH="1">
              <a:off x="995" y="3872"/>
              <a:ext cx="1301"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401" name="Line 26"/>
            <p:cNvSpPr>
              <a:spLocks noChangeShapeType="1"/>
            </p:cNvSpPr>
            <p:nvPr/>
          </p:nvSpPr>
          <p:spPr bwMode="auto">
            <a:xfrm flipH="1">
              <a:off x="995" y="2539"/>
              <a:ext cx="1246"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402" name="Line 27"/>
            <p:cNvSpPr>
              <a:spLocks noChangeShapeType="1"/>
            </p:cNvSpPr>
            <p:nvPr/>
          </p:nvSpPr>
          <p:spPr bwMode="auto">
            <a:xfrm flipH="1">
              <a:off x="672" y="2539"/>
              <a:ext cx="556"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4403" name="Line 28"/>
            <p:cNvSpPr>
              <a:spLocks noChangeShapeType="1"/>
            </p:cNvSpPr>
            <p:nvPr/>
          </p:nvSpPr>
          <p:spPr bwMode="auto">
            <a:xfrm flipH="1">
              <a:off x="672" y="3869"/>
              <a:ext cx="556"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4404" name="Line 29"/>
            <p:cNvSpPr>
              <a:spLocks noChangeShapeType="1"/>
            </p:cNvSpPr>
            <p:nvPr/>
          </p:nvSpPr>
          <p:spPr bwMode="auto">
            <a:xfrm>
              <a:off x="879" y="3224"/>
              <a:ext cx="31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8270" name="Text Box 30"/>
          <p:cNvSpPr txBox="1">
            <a:spLocks noChangeArrowheads="1"/>
          </p:cNvSpPr>
          <p:nvPr/>
        </p:nvSpPr>
        <p:spPr bwMode="auto">
          <a:xfrm>
            <a:off x="304800" y="487363"/>
            <a:ext cx="7258050" cy="587375"/>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3200" i="0">
                <a:solidFill>
                  <a:srgbClr val="CC0000"/>
                </a:solidFill>
                <a:effectLst>
                  <a:outerShdw blurRad="38100" dist="38100" dir="2700000" algn="tl">
                    <a:srgbClr val="DDDDDD"/>
                  </a:outerShdw>
                </a:effectLst>
              </a:rPr>
              <a:t> </a:t>
            </a:r>
            <a:r>
              <a:rPr lang="zh-CN" altLang="en-US" sz="3200" i="0">
                <a:solidFill>
                  <a:srgbClr val="CC0000"/>
                </a:solidFill>
                <a:effectLst>
                  <a:outerShdw blurRad="38100" dist="38100" dir="2700000" algn="tl">
                    <a:srgbClr val="DDDDDD"/>
                  </a:outerShdw>
                </a:effectLst>
                <a:latin typeface="宋体" panose="02010600030101010101" pitchFamily="2" charset="-122"/>
              </a:rPr>
              <a:t>利用瞬时极性法判断负反馈</a:t>
            </a:r>
          </a:p>
        </p:txBody>
      </p:sp>
      <p:sp>
        <p:nvSpPr>
          <p:cNvPr id="14340" name="Text Box 31"/>
          <p:cNvSpPr txBox="1">
            <a:spLocks noChangeArrowheads="1"/>
          </p:cNvSpPr>
          <p:nvPr/>
        </p:nvSpPr>
        <p:spPr bwMode="auto">
          <a:xfrm>
            <a:off x="1447800" y="1935163"/>
            <a:ext cx="533400" cy="57943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6600"/>
                </a:solidFill>
                <a:ea typeface="楷体_GB2312" charset="0"/>
                <a:cs typeface="楷体_GB2312" charset="0"/>
              </a:rPr>
              <a:t>+</a:t>
            </a:r>
          </a:p>
        </p:txBody>
      </p:sp>
      <p:sp>
        <p:nvSpPr>
          <p:cNvPr id="14341" name="Text Box 32"/>
          <p:cNvSpPr txBox="1">
            <a:spLocks noChangeArrowheads="1"/>
          </p:cNvSpPr>
          <p:nvPr/>
        </p:nvSpPr>
        <p:spPr bwMode="auto">
          <a:xfrm>
            <a:off x="5715000" y="2011363"/>
            <a:ext cx="533400" cy="57943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6600"/>
                </a:solidFill>
                <a:ea typeface="楷体_GB2312" charset="0"/>
                <a:cs typeface="楷体_GB2312" charset="0"/>
              </a:rPr>
              <a:t>+</a:t>
            </a:r>
          </a:p>
        </p:txBody>
      </p:sp>
      <p:sp>
        <p:nvSpPr>
          <p:cNvPr id="14342" name="Line 33"/>
          <p:cNvSpPr>
            <a:spLocks noChangeShapeType="1"/>
          </p:cNvSpPr>
          <p:nvPr/>
        </p:nvSpPr>
        <p:spPr bwMode="auto">
          <a:xfrm>
            <a:off x="4486275" y="1133475"/>
            <a:ext cx="0" cy="4657725"/>
          </a:xfrm>
          <a:prstGeom prst="line">
            <a:avLst/>
          </a:prstGeom>
          <a:noFill/>
          <a:ln w="76200" cmpd="tri">
            <a:solidFill>
              <a:schemeClr val="accent2"/>
            </a:solidFill>
            <a:round/>
          </a:ln>
        </p:spPr>
        <p:txBody>
          <a:bodyPr wrap="none" anchor="ctr"/>
          <a:lstStyle/>
          <a:p>
            <a:endParaRPr lang="zh-CN" altLang="en-US" b="1">
              <a:latin typeface="Times New Roman" panose="02020603050405020304" charset="0"/>
            </a:endParaRPr>
          </a:p>
        </p:txBody>
      </p:sp>
      <p:sp>
        <p:nvSpPr>
          <p:cNvPr id="138278" name="Oval 38"/>
          <p:cNvSpPr>
            <a:spLocks noChangeArrowheads="1"/>
          </p:cNvSpPr>
          <p:nvPr/>
        </p:nvSpPr>
        <p:spPr bwMode="auto">
          <a:xfrm flipV="1">
            <a:off x="1200150" y="2495550"/>
            <a:ext cx="247650" cy="247650"/>
          </a:xfrm>
          <a:prstGeom prst="ellipse">
            <a:avLst/>
          </a:prstGeom>
          <a:noFill/>
          <a:ln w="19050">
            <a:solidFill>
              <a:srgbClr val="FF0000"/>
            </a:solidFill>
            <a:round/>
          </a:ln>
        </p:spPr>
        <p:txBody>
          <a:bodyPr rot="10800000" wrap="none" anchor="ctr"/>
          <a:lstStyle/>
          <a:p>
            <a:pPr algn="ctr">
              <a:spcBef>
                <a:spcPct val="50000"/>
              </a:spcBef>
            </a:pPr>
            <a:r>
              <a:rPr lang="zh-CN" altLang="en-US" sz="3600" b="1">
                <a:solidFill>
                  <a:srgbClr val="FF0000"/>
                </a:solidFill>
                <a:latin typeface="Times New Roman" panose="02020603050405020304" charset="0"/>
                <a:ea typeface="楷体_GB2312" charset="0"/>
                <a:cs typeface="楷体_GB2312" charset="0"/>
              </a:rPr>
              <a:t>－</a:t>
            </a:r>
          </a:p>
        </p:txBody>
      </p:sp>
      <p:sp>
        <p:nvSpPr>
          <p:cNvPr id="138279" name="Rectangle 39"/>
          <p:cNvSpPr>
            <a:spLocks noChangeArrowheads="1"/>
          </p:cNvSpPr>
          <p:nvPr/>
        </p:nvSpPr>
        <p:spPr bwMode="auto">
          <a:xfrm>
            <a:off x="1600200" y="2362200"/>
            <a:ext cx="479618" cy="523220"/>
          </a:xfrm>
          <a:prstGeom prst="rect">
            <a:avLst/>
          </a:prstGeom>
          <a:noFill/>
          <a:ln>
            <a:noFill/>
          </a:ln>
        </p:spPr>
        <p:txBody>
          <a:bodyPr wrap="none">
            <a:spAutoFit/>
          </a:bodyPr>
          <a:lstStyle/>
          <a:p>
            <a:pPr>
              <a:spcBef>
                <a:spcPct val="50000"/>
              </a:spcBef>
            </a:pPr>
            <a:r>
              <a:rPr lang="en-US" altLang="zh-CN" sz="2800" b="1">
                <a:solidFill>
                  <a:schemeClr val="accent2"/>
                </a:solidFill>
                <a:latin typeface="Times New Roman" panose="02020603050405020304" charset="0"/>
                <a:sym typeface="Symbol" panose="05050102010706020507" charset="0"/>
              </a:rPr>
              <a:t></a:t>
            </a:r>
          </a:p>
        </p:txBody>
      </p:sp>
      <p:sp>
        <p:nvSpPr>
          <p:cNvPr id="138280" name="Oval 40"/>
          <p:cNvSpPr>
            <a:spLocks noChangeArrowheads="1"/>
          </p:cNvSpPr>
          <p:nvPr/>
        </p:nvSpPr>
        <p:spPr bwMode="auto">
          <a:xfrm rot="4338525">
            <a:off x="1253332" y="2159793"/>
            <a:ext cx="1143000" cy="608013"/>
          </a:xfrm>
          <a:prstGeom prst="ellipse">
            <a:avLst/>
          </a:prstGeom>
          <a:noFill/>
          <a:ln w="38100">
            <a:solidFill>
              <a:srgbClr val="131C9E"/>
            </a:solidFill>
            <a:prstDash val="dash"/>
            <a:round/>
          </a:ln>
        </p:spPr>
        <p:txBody>
          <a:bodyPr wrap="none" anchor="ctr"/>
          <a:lstStyle/>
          <a:p>
            <a:endParaRPr lang="zh-CN" altLang="en-US" b="1">
              <a:latin typeface="Times New Roman" panose="02020603050405020304" charset="0"/>
            </a:endParaRPr>
          </a:p>
        </p:txBody>
      </p:sp>
      <p:sp>
        <p:nvSpPr>
          <p:cNvPr id="138281" name="Oval 41"/>
          <p:cNvSpPr>
            <a:spLocks noChangeArrowheads="1"/>
          </p:cNvSpPr>
          <p:nvPr/>
        </p:nvSpPr>
        <p:spPr bwMode="auto">
          <a:xfrm rot="7203965">
            <a:off x="800100" y="2171700"/>
            <a:ext cx="1143000" cy="609600"/>
          </a:xfrm>
          <a:prstGeom prst="ellipse">
            <a:avLst/>
          </a:prstGeom>
          <a:noFill/>
          <a:ln w="38100">
            <a:solidFill>
              <a:srgbClr val="FF0000"/>
            </a:solidFill>
            <a:prstDash val="dash"/>
            <a:round/>
          </a:ln>
        </p:spPr>
        <p:txBody>
          <a:bodyPr wrap="none" anchor="ctr"/>
          <a:lstStyle/>
          <a:p>
            <a:endParaRPr lang="zh-CN" altLang="en-US" b="1">
              <a:latin typeface="Times New Roman" panose="02020603050405020304" charset="0"/>
            </a:endParaRPr>
          </a:p>
        </p:txBody>
      </p:sp>
      <p:sp>
        <p:nvSpPr>
          <p:cNvPr id="138282" name="Oval 42"/>
          <p:cNvSpPr>
            <a:spLocks noChangeArrowheads="1"/>
          </p:cNvSpPr>
          <p:nvPr/>
        </p:nvSpPr>
        <p:spPr bwMode="auto">
          <a:xfrm flipV="1">
            <a:off x="6019800" y="2743200"/>
            <a:ext cx="247650" cy="247650"/>
          </a:xfrm>
          <a:prstGeom prst="ellipse">
            <a:avLst/>
          </a:prstGeom>
          <a:noFill/>
          <a:ln w="19050">
            <a:solidFill>
              <a:schemeClr val="accent2"/>
            </a:solidFill>
            <a:round/>
          </a:ln>
        </p:spPr>
        <p:txBody>
          <a:bodyPr rot="10800000" wrap="none" anchor="ctr"/>
          <a:lstStyle/>
          <a:p>
            <a:pPr algn="ctr">
              <a:spcBef>
                <a:spcPct val="50000"/>
              </a:spcBef>
            </a:pPr>
            <a:r>
              <a:rPr lang="zh-CN" altLang="en-US" sz="3600" b="1">
                <a:solidFill>
                  <a:schemeClr val="accent2"/>
                </a:solidFill>
                <a:latin typeface="Times New Roman" panose="02020603050405020304" charset="0"/>
                <a:ea typeface="楷体_GB2312" charset="0"/>
                <a:cs typeface="楷体_GB2312" charset="0"/>
              </a:rPr>
              <a:t>－</a:t>
            </a:r>
          </a:p>
        </p:txBody>
      </p:sp>
      <p:sp>
        <p:nvSpPr>
          <p:cNvPr id="138283" name="Rectangle 43"/>
          <p:cNvSpPr>
            <a:spLocks noChangeArrowheads="1"/>
          </p:cNvSpPr>
          <p:nvPr/>
        </p:nvSpPr>
        <p:spPr bwMode="auto">
          <a:xfrm>
            <a:off x="6553200" y="2590800"/>
            <a:ext cx="479618" cy="523220"/>
          </a:xfrm>
          <a:prstGeom prst="rect">
            <a:avLst/>
          </a:prstGeom>
          <a:noFill/>
          <a:ln>
            <a:noFill/>
          </a:ln>
        </p:spPr>
        <p:txBody>
          <a:bodyPr wrap="none">
            <a:spAutoFit/>
          </a:bodyPr>
          <a:lstStyle/>
          <a:p>
            <a:pPr>
              <a:spcBef>
                <a:spcPct val="50000"/>
              </a:spcBef>
            </a:pPr>
            <a:r>
              <a:rPr lang="en-US" altLang="zh-CN" sz="2800" b="1">
                <a:solidFill>
                  <a:srgbClr val="FF0000"/>
                </a:solidFill>
                <a:latin typeface="Times New Roman" panose="02020603050405020304" charset="0"/>
                <a:sym typeface="Symbol" panose="05050102010706020507" charset="0"/>
              </a:rPr>
              <a:t></a:t>
            </a:r>
          </a:p>
        </p:txBody>
      </p:sp>
      <p:sp>
        <p:nvSpPr>
          <p:cNvPr id="138284" name="Oval 44"/>
          <p:cNvSpPr>
            <a:spLocks noChangeArrowheads="1"/>
          </p:cNvSpPr>
          <p:nvPr/>
        </p:nvSpPr>
        <p:spPr bwMode="auto">
          <a:xfrm rot="4137031">
            <a:off x="5434807" y="2326481"/>
            <a:ext cx="1143000" cy="608013"/>
          </a:xfrm>
          <a:prstGeom prst="ellipse">
            <a:avLst/>
          </a:prstGeom>
          <a:noFill/>
          <a:ln w="38100">
            <a:solidFill>
              <a:srgbClr val="131C9E"/>
            </a:solidFill>
            <a:prstDash val="dash"/>
            <a:round/>
          </a:ln>
          <a:effectLst/>
        </p:spPr>
        <p:txBody>
          <a:bodyPr rot="10800000" vert="eaVert" wrap="none" anchor="ctr"/>
          <a:lstStyle/>
          <a:p>
            <a:pPr algn="ctr">
              <a:defRPr/>
            </a:pPr>
            <a:endParaRPr lang="zh-CN" altLang="zh-CN" b="1">
              <a:solidFill>
                <a:schemeClr val="accent2"/>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sp>
        <p:nvSpPr>
          <p:cNvPr id="138285" name="Oval 45"/>
          <p:cNvSpPr>
            <a:spLocks noChangeArrowheads="1"/>
          </p:cNvSpPr>
          <p:nvPr/>
        </p:nvSpPr>
        <p:spPr bwMode="auto">
          <a:xfrm rot="2002601">
            <a:off x="5692775" y="2216150"/>
            <a:ext cx="1392238" cy="704850"/>
          </a:xfrm>
          <a:prstGeom prst="ellipse">
            <a:avLst/>
          </a:prstGeom>
          <a:noFill/>
          <a:ln w="38100">
            <a:solidFill>
              <a:srgbClr val="FF0000"/>
            </a:solidFill>
            <a:prstDash val="dash"/>
            <a:round/>
          </a:ln>
          <a:effectLst/>
        </p:spPr>
        <p:txBody>
          <a:bodyPr wrap="none" anchor="ctr"/>
          <a:lstStyle/>
          <a:p>
            <a:pPr algn="ctr">
              <a:defRPr/>
            </a:pPr>
            <a:endParaRPr lang="zh-CN" altLang="zh-CN" b="1">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sp>
        <p:nvSpPr>
          <p:cNvPr id="138286" name="Rectangle 46"/>
          <p:cNvSpPr>
            <a:spLocks noChangeArrowheads="1"/>
          </p:cNvSpPr>
          <p:nvPr/>
        </p:nvSpPr>
        <p:spPr bwMode="auto">
          <a:xfrm>
            <a:off x="250825" y="3962400"/>
            <a:ext cx="4191000" cy="1031875"/>
          </a:xfrm>
          <a:prstGeom prst="rect">
            <a:avLst/>
          </a:prstGeom>
          <a:noFill/>
          <a:ln w="9525">
            <a:noFill/>
            <a:miter lim="800000"/>
          </a:ln>
          <a:effectLst/>
        </p:spPr>
        <p:txBody>
          <a:bodyPr>
            <a:spAutoFit/>
          </a:bodyPr>
          <a:lstStyle/>
          <a:p>
            <a:pPr>
              <a:lnSpc>
                <a:spcPct val="110000"/>
              </a:lnSpc>
              <a:spcBef>
                <a:spcPct val="1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  (3)</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若反馈信号与输入信号加在同一电极上，</a:t>
            </a:r>
            <a:endParaRPr lang="zh-CN" altLang="en-US" sz="2800" b="1" i="0" dirty="0">
              <a:solidFill>
                <a:schemeClr val="tx2"/>
              </a:solidFill>
              <a:effectLst>
                <a:outerShdw blurRad="38100" dist="38100" dir="2700000" algn="tl">
                  <a:srgbClr val="DDDDDD"/>
                </a:outerShdw>
              </a:effectLst>
              <a:latin typeface="Times New Roman" panose="02020603050405020304"/>
              <a:cs typeface="Times New Roman" panose="02020603050405020304"/>
            </a:endParaRPr>
          </a:p>
        </p:txBody>
      </p:sp>
      <p:sp>
        <p:nvSpPr>
          <p:cNvPr id="138287" name="Rectangle 47"/>
          <p:cNvSpPr>
            <a:spLocks noChangeArrowheads="1"/>
          </p:cNvSpPr>
          <p:nvPr/>
        </p:nvSpPr>
        <p:spPr bwMode="auto">
          <a:xfrm>
            <a:off x="4648200" y="3944938"/>
            <a:ext cx="4267200" cy="1031875"/>
          </a:xfrm>
          <a:prstGeom prst="rect">
            <a:avLst/>
          </a:prstGeom>
          <a:noFill/>
          <a:ln w="9525">
            <a:noFill/>
            <a:miter lim="800000"/>
          </a:ln>
          <a:effectLst/>
        </p:spPr>
        <p:txBody>
          <a:bodyPr>
            <a:spAutoFit/>
          </a:bodyPr>
          <a:lstStyle/>
          <a:p>
            <a:pPr>
              <a:lnSpc>
                <a:spcPct val="110000"/>
              </a:lnSpc>
              <a:spcBef>
                <a:spcPct val="1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  (4)</a:t>
            </a:r>
            <a:r>
              <a:rPr lang="zh-CN" altLang="en-US" sz="2800" b="1" i="0">
                <a:effectLst>
                  <a:outerShdw blurRad="38100" dist="38100" dir="2700000" algn="tl">
                    <a:srgbClr val="DDDDDD"/>
                  </a:outerShdw>
                </a:effectLst>
                <a:latin typeface="Times New Roman" panose="02020603050405020304"/>
                <a:cs typeface="Times New Roman" panose="02020603050405020304"/>
              </a:rPr>
              <a:t>若反馈信号与输入信号加在两个电极上，</a:t>
            </a:r>
            <a:endParaRPr lang="zh-CN" altLang="en-US" sz="2800" b="1" i="0">
              <a:solidFill>
                <a:schemeClr val="tx2"/>
              </a:solidFill>
              <a:effectLst>
                <a:outerShdw blurRad="38100" dist="38100" dir="2700000" algn="tl">
                  <a:srgbClr val="DDDDDD"/>
                </a:outerShdw>
              </a:effectLst>
              <a:latin typeface="Times New Roman" panose="02020603050405020304"/>
              <a:cs typeface="Times New Roman" panose="02020603050405020304"/>
            </a:endParaRPr>
          </a:p>
        </p:txBody>
      </p:sp>
      <p:sp>
        <p:nvSpPr>
          <p:cNvPr id="138288" name="Rectangle 48"/>
          <p:cNvSpPr>
            <a:spLocks noChangeArrowheads="1"/>
          </p:cNvSpPr>
          <p:nvPr/>
        </p:nvSpPr>
        <p:spPr bwMode="auto">
          <a:xfrm>
            <a:off x="250825" y="4945063"/>
            <a:ext cx="4191000" cy="559127"/>
          </a:xfrm>
          <a:prstGeom prst="rect">
            <a:avLst/>
          </a:prstGeom>
          <a:noFill/>
          <a:ln w="9525">
            <a:noFill/>
            <a:miter lim="800000"/>
          </a:ln>
          <a:effectLst/>
        </p:spPr>
        <p:txBody>
          <a:bodyPr>
            <a:spAutoFit/>
          </a:bodyPr>
          <a:lstStyle/>
          <a:p>
            <a:pPr>
              <a:lnSpc>
                <a:spcPct val="110000"/>
              </a:lnSpc>
              <a:spcBef>
                <a:spcPct val="10000"/>
              </a:spcBef>
            </a:pPr>
            <a:r>
              <a:rPr lang="zh-CN" altLang="en-US" sz="2800" b="1" i="0">
                <a:effectLst>
                  <a:outerShdw blurRad="38100" dist="38100" dir="2700000" algn="tl">
                    <a:srgbClr val="DDDDDD"/>
                  </a:outerShdw>
                </a:effectLst>
                <a:latin typeface="宋体" panose="02010600030101010101" pitchFamily="2" charset="-122"/>
              </a:rPr>
              <a:t>两者极性</a:t>
            </a:r>
            <a:r>
              <a:rPr lang="zh-CN" altLang="en-US" sz="2800" b="1" i="0">
                <a:solidFill>
                  <a:srgbClr val="CC0000"/>
                </a:solidFill>
                <a:effectLst>
                  <a:outerShdw blurRad="38100" dist="38100" dir="2700000" algn="tl">
                    <a:srgbClr val="DDDDDD"/>
                  </a:outerShdw>
                </a:effectLst>
                <a:latin typeface="Times New Roman" panose="02020603050405020304" charset="0"/>
              </a:rPr>
              <a:t>相反为负反馈</a:t>
            </a:r>
            <a:r>
              <a:rPr lang="zh-CN" altLang="en-US" sz="2800" b="1" i="0">
                <a:solidFill>
                  <a:schemeClr val="tx2"/>
                </a:solidFill>
                <a:effectLst>
                  <a:outerShdw blurRad="38100" dist="38100" dir="2700000" algn="tl">
                    <a:srgbClr val="DDDDDD"/>
                  </a:outerShdw>
                </a:effectLst>
                <a:latin typeface="Times New Roman" panose="02020603050405020304" charset="0"/>
              </a:rPr>
              <a:t>； </a:t>
            </a:r>
          </a:p>
        </p:txBody>
      </p:sp>
      <p:sp>
        <p:nvSpPr>
          <p:cNvPr id="138289" name="Rectangle 49"/>
          <p:cNvSpPr>
            <a:spLocks noChangeArrowheads="1"/>
          </p:cNvSpPr>
          <p:nvPr/>
        </p:nvSpPr>
        <p:spPr bwMode="auto">
          <a:xfrm>
            <a:off x="250825" y="5486400"/>
            <a:ext cx="4191000" cy="559127"/>
          </a:xfrm>
          <a:prstGeom prst="rect">
            <a:avLst/>
          </a:prstGeom>
          <a:noFill/>
          <a:ln w="9525">
            <a:noFill/>
            <a:miter lim="800000"/>
          </a:ln>
          <a:effectLst/>
        </p:spPr>
        <p:txBody>
          <a:bodyPr>
            <a:spAutoFit/>
          </a:bodyPr>
          <a:lstStyle/>
          <a:p>
            <a:pPr>
              <a:lnSpc>
                <a:spcPct val="110000"/>
              </a:lnSpc>
              <a:spcBef>
                <a:spcPct val="10000"/>
              </a:spcBef>
            </a:pPr>
            <a:r>
              <a:rPr lang="en-US" altLang="zh-CN" sz="2800" b="1" i="0">
                <a:solidFill>
                  <a:schemeClr val="tx2"/>
                </a:solidFill>
                <a:effectLst>
                  <a:outerShdw blurRad="38100" dist="38100" dir="2700000" algn="tl">
                    <a:srgbClr val="DDDDDD"/>
                  </a:outerShdw>
                </a:effectLst>
                <a:latin typeface="Times New Roman" panose="02020603050405020304" charset="0"/>
              </a:rPr>
              <a:t>        </a:t>
            </a:r>
            <a:r>
              <a:rPr lang="zh-CN" altLang="en-US" sz="2800" b="1" i="0">
                <a:solidFill>
                  <a:schemeClr val="tx2"/>
                </a:solidFill>
                <a:effectLst>
                  <a:outerShdw blurRad="38100" dist="38100" dir="2700000" algn="tl">
                    <a:srgbClr val="DDDDDD"/>
                  </a:outerShdw>
                </a:effectLst>
                <a:latin typeface="Times New Roman" panose="02020603050405020304" charset="0"/>
              </a:rPr>
              <a:t>极性</a:t>
            </a:r>
            <a:r>
              <a:rPr lang="zh-CN" altLang="en-US" sz="2800" b="1" i="0">
                <a:solidFill>
                  <a:srgbClr val="000099"/>
                </a:solidFill>
                <a:effectLst>
                  <a:outerShdw blurRad="38100" dist="38100" dir="2700000" algn="tl">
                    <a:srgbClr val="DDDDDD"/>
                  </a:outerShdw>
                </a:effectLst>
                <a:latin typeface="Times New Roman" panose="02020603050405020304" charset="0"/>
              </a:rPr>
              <a:t>相同为正反馈。</a:t>
            </a:r>
          </a:p>
        </p:txBody>
      </p:sp>
      <p:sp>
        <p:nvSpPr>
          <p:cNvPr id="138290" name="Rectangle 50"/>
          <p:cNvSpPr>
            <a:spLocks noChangeArrowheads="1"/>
          </p:cNvSpPr>
          <p:nvPr/>
        </p:nvSpPr>
        <p:spPr bwMode="auto">
          <a:xfrm>
            <a:off x="4419600" y="4916488"/>
            <a:ext cx="4648200" cy="559127"/>
          </a:xfrm>
          <a:prstGeom prst="rect">
            <a:avLst/>
          </a:prstGeom>
          <a:noFill/>
          <a:ln w="9525">
            <a:noFill/>
            <a:miter lim="800000"/>
          </a:ln>
          <a:effectLst/>
        </p:spPr>
        <p:txBody>
          <a:bodyPr>
            <a:spAutoFit/>
          </a:bodyPr>
          <a:lstStyle/>
          <a:p>
            <a:pPr>
              <a:lnSpc>
                <a:spcPct val="110000"/>
              </a:lnSpc>
              <a:spcBef>
                <a:spcPct val="10000"/>
              </a:spcBef>
            </a:pPr>
            <a:r>
              <a:rPr lang="en-US" altLang="zh-CN" sz="2800" b="1" i="0">
                <a:effectLst>
                  <a:outerShdw blurRad="38100" dist="38100" dir="2700000" algn="tl">
                    <a:srgbClr val="DDDDDD"/>
                  </a:outerShdw>
                </a:effectLst>
                <a:latin typeface="宋体" panose="02010600030101010101" pitchFamily="2" charset="-122"/>
              </a:rPr>
              <a:t>  </a:t>
            </a:r>
            <a:r>
              <a:rPr lang="zh-CN" altLang="en-US" sz="2800" b="1" i="0">
                <a:effectLst>
                  <a:outerShdw blurRad="38100" dist="38100" dir="2700000" algn="tl">
                    <a:srgbClr val="DDDDDD"/>
                  </a:outerShdw>
                </a:effectLst>
                <a:latin typeface="宋体" panose="02010600030101010101" pitchFamily="2" charset="-122"/>
              </a:rPr>
              <a:t>两者极性</a:t>
            </a:r>
            <a:r>
              <a:rPr lang="zh-CN" altLang="en-US" sz="2800" b="1" i="0">
                <a:solidFill>
                  <a:srgbClr val="CC0000"/>
                </a:solidFill>
                <a:effectLst>
                  <a:outerShdw blurRad="38100" dist="38100" dir="2700000" algn="tl">
                    <a:srgbClr val="DDDDDD"/>
                  </a:outerShdw>
                </a:effectLst>
                <a:latin typeface="Times New Roman" panose="02020603050405020304" charset="0"/>
              </a:rPr>
              <a:t>相同为负反馈</a:t>
            </a:r>
            <a:r>
              <a:rPr lang="zh-CN" altLang="en-US" sz="2800" b="1" i="0">
                <a:solidFill>
                  <a:schemeClr val="tx2"/>
                </a:solidFill>
                <a:effectLst>
                  <a:outerShdw blurRad="38100" dist="38100" dir="2700000" algn="tl">
                    <a:srgbClr val="DDDDDD"/>
                  </a:outerShdw>
                </a:effectLst>
                <a:latin typeface="Times New Roman" panose="02020603050405020304" charset="0"/>
              </a:rPr>
              <a:t>；</a:t>
            </a:r>
          </a:p>
        </p:txBody>
      </p:sp>
      <p:sp>
        <p:nvSpPr>
          <p:cNvPr id="138291" name="Rectangle 51"/>
          <p:cNvSpPr>
            <a:spLocks noChangeArrowheads="1"/>
          </p:cNvSpPr>
          <p:nvPr/>
        </p:nvSpPr>
        <p:spPr bwMode="auto">
          <a:xfrm>
            <a:off x="4800600" y="5457825"/>
            <a:ext cx="4267200" cy="559127"/>
          </a:xfrm>
          <a:prstGeom prst="rect">
            <a:avLst/>
          </a:prstGeom>
          <a:noFill/>
          <a:ln w="9525">
            <a:noFill/>
            <a:miter lim="800000"/>
          </a:ln>
          <a:effectLst/>
        </p:spPr>
        <p:txBody>
          <a:bodyPr>
            <a:spAutoFit/>
          </a:bodyPr>
          <a:lstStyle/>
          <a:p>
            <a:pPr>
              <a:lnSpc>
                <a:spcPct val="110000"/>
              </a:lnSpc>
              <a:spcBef>
                <a:spcPct val="10000"/>
              </a:spcBef>
            </a:pPr>
            <a:r>
              <a:rPr lang="en-US" altLang="zh-CN" sz="2800" b="1" i="0">
                <a:solidFill>
                  <a:schemeClr val="tx2"/>
                </a:solidFill>
                <a:effectLst>
                  <a:outerShdw blurRad="38100" dist="38100" dir="2700000" algn="tl">
                    <a:srgbClr val="DDDDDD"/>
                  </a:outerShdw>
                </a:effectLst>
                <a:latin typeface="Times New Roman" panose="02020603050405020304" charset="0"/>
              </a:rPr>
              <a:t>        </a:t>
            </a:r>
            <a:r>
              <a:rPr lang="zh-CN" altLang="en-US" sz="2800" b="1" i="0">
                <a:solidFill>
                  <a:schemeClr val="tx2"/>
                </a:solidFill>
                <a:effectLst>
                  <a:outerShdw blurRad="38100" dist="38100" dir="2700000" algn="tl">
                    <a:srgbClr val="DDDDDD"/>
                  </a:outerShdw>
                </a:effectLst>
                <a:latin typeface="Times New Roman" panose="02020603050405020304" charset="0"/>
              </a:rPr>
              <a:t>极性</a:t>
            </a:r>
            <a:r>
              <a:rPr lang="zh-CN" altLang="en-US" sz="2800" b="1" i="0">
                <a:solidFill>
                  <a:srgbClr val="000099"/>
                </a:solidFill>
                <a:effectLst>
                  <a:outerShdw blurRad="38100" dist="38100" dir="2700000" algn="tl">
                    <a:srgbClr val="DDDDDD"/>
                  </a:outerShdw>
                </a:effectLst>
                <a:latin typeface="Times New Roman" panose="02020603050405020304" charset="0"/>
              </a:rPr>
              <a:t>相反为正反馈。</a:t>
            </a:r>
          </a:p>
        </p:txBody>
      </p:sp>
      <p:grpSp>
        <p:nvGrpSpPr>
          <p:cNvPr id="14357" name="Group 52"/>
          <p:cNvGrpSpPr/>
          <p:nvPr/>
        </p:nvGrpSpPr>
        <p:grpSpPr bwMode="auto">
          <a:xfrm>
            <a:off x="5410200" y="1143000"/>
            <a:ext cx="2667000" cy="2552700"/>
            <a:chOff x="3450" y="2544"/>
            <a:chExt cx="1404" cy="1344"/>
          </a:xfrm>
        </p:grpSpPr>
        <p:sp>
          <p:nvSpPr>
            <p:cNvPr id="14364" name="Line 53"/>
            <p:cNvSpPr>
              <a:spLocks noChangeShapeType="1"/>
            </p:cNvSpPr>
            <p:nvPr/>
          </p:nvSpPr>
          <p:spPr bwMode="auto">
            <a:xfrm>
              <a:off x="3878" y="3134"/>
              <a:ext cx="0" cy="201"/>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65" name="Line 54"/>
            <p:cNvSpPr>
              <a:spLocks noChangeShapeType="1"/>
            </p:cNvSpPr>
            <p:nvPr/>
          </p:nvSpPr>
          <p:spPr bwMode="auto">
            <a:xfrm flipV="1">
              <a:off x="3878" y="3126"/>
              <a:ext cx="148" cy="97"/>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66" name="Line 55"/>
            <p:cNvSpPr>
              <a:spLocks noChangeShapeType="1"/>
            </p:cNvSpPr>
            <p:nvPr/>
          </p:nvSpPr>
          <p:spPr bwMode="auto">
            <a:xfrm>
              <a:off x="3883" y="3284"/>
              <a:ext cx="143" cy="92"/>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4367" name="Line 56"/>
            <p:cNvSpPr>
              <a:spLocks noChangeShapeType="1"/>
            </p:cNvSpPr>
            <p:nvPr/>
          </p:nvSpPr>
          <p:spPr bwMode="auto">
            <a:xfrm>
              <a:off x="4008" y="3343"/>
              <a:ext cx="0" cy="54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4368" name="Line 57"/>
            <p:cNvSpPr>
              <a:spLocks noChangeShapeType="1"/>
            </p:cNvSpPr>
            <p:nvPr/>
          </p:nvSpPr>
          <p:spPr bwMode="auto">
            <a:xfrm flipV="1">
              <a:off x="4017" y="2568"/>
              <a:ext cx="0" cy="59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4369" name="Line 58"/>
            <p:cNvSpPr>
              <a:spLocks noChangeShapeType="1"/>
            </p:cNvSpPr>
            <p:nvPr/>
          </p:nvSpPr>
          <p:spPr bwMode="auto">
            <a:xfrm>
              <a:off x="4008" y="3020"/>
              <a:ext cx="753"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0" name="Oval 59"/>
            <p:cNvSpPr>
              <a:spLocks noChangeArrowheads="1"/>
            </p:cNvSpPr>
            <p:nvPr/>
          </p:nvSpPr>
          <p:spPr bwMode="auto">
            <a:xfrm>
              <a:off x="4771" y="2544"/>
              <a:ext cx="36"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1" name="Oval 60"/>
            <p:cNvSpPr>
              <a:spLocks noChangeArrowheads="1"/>
            </p:cNvSpPr>
            <p:nvPr/>
          </p:nvSpPr>
          <p:spPr bwMode="auto">
            <a:xfrm>
              <a:off x="4762" y="2996"/>
              <a:ext cx="36"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2" name="Oval 61"/>
            <p:cNvSpPr>
              <a:spLocks noChangeArrowheads="1"/>
            </p:cNvSpPr>
            <p:nvPr/>
          </p:nvSpPr>
          <p:spPr bwMode="auto">
            <a:xfrm>
              <a:off x="4817" y="3856"/>
              <a:ext cx="37" cy="31"/>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3" name="Rectangle 62"/>
            <p:cNvSpPr>
              <a:spLocks noChangeArrowheads="1"/>
            </p:cNvSpPr>
            <p:nvPr/>
          </p:nvSpPr>
          <p:spPr bwMode="auto">
            <a:xfrm>
              <a:off x="3980" y="2673"/>
              <a:ext cx="65" cy="194"/>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4374" name="Rectangle 63"/>
            <p:cNvSpPr>
              <a:spLocks noChangeArrowheads="1"/>
            </p:cNvSpPr>
            <p:nvPr/>
          </p:nvSpPr>
          <p:spPr bwMode="auto">
            <a:xfrm>
              <a:off x="3971" y="3550"/>
              <a:ext cx="65" cy="194"/>
            </a:xfrm>
            <a:prstGeom prst="rect">
              <a:avLst/>
            </a:prstGeom>
            <a:solidFill>
              <a:srgbClr val="FFFFF7"/>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grpSp>
          <p:nvGrpSpPr>
            <p:cNvPr id="14375" name="Group 64"/>
            <p:cNvGrpSpPr/>
            <p:nvPr/>
          </p:nvGrpSpPr>
          <p:grpSpPr bwMode="auto">
            <a:xfrm>
              <a:off x="4315" y="2927"/>
              <a:ext cx="79" cy="174"/>
              <a:chOff x="2256" y="3174"/>
              <a:chExt cx="102" cy="258"/>
            </a:xfrm>
          </p:grpSpPr>
          <p:sp>
            <p:nvSpPr>
              <p:cNvPr id="14381" name="Rectangle 65"/>
              <p:cNvSpPr>
                <a:spLocks noChangeArrowheads="1"/>
              </p:cNvSpPr>
              <p:nvPr/>
            </p:nvSpPr>
            <p:spPr bwMode="auto">
              <a:xfrm>
                <a:off x="2268" y="3186"/>
                <a:ext cx="84" cy="233"/>
              </a:xfrm>
              <a:prstGeom prst="rect">
                <a:avLst/>
              </a:prstGeom>
              <a:solidFill>
                <a:srgbClr val="FFFFF7"/>
              </a:solidFill>
              <a:ln w="38100">
                <a:solidFill>
                  <a:schemeClr val="bg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4382" name="Line 66"/>
              <p:cNvSpPr>
                <a:spLocks noChangeShapeType="1"/>
              </p:cNvSpPr>
              <p:nvPr/>
            </p:nvSpPr>
            <p:spPr bwMode="auto">
              <a:xfrm>
                <a:off x="2256"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83" name="Line 67"/>
              <p:cNvSpPr>
                <a:spLocks noChangeShapeType="1"/>
              </p:cNvSpPr>
              <p:nvPr/>
            </p:nvSpPr>
            <p:spPr bwMode="auto">
              <a:xfrm>
                <a:off x="2358" y="3174"/>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4376" name="Line 68"/>
            <p:cNvSpPr>
              <a:spLocks noChangeShapeType="1"/>
            </p:cNvSpPr>
            <p:nvPr/>
          </p:nvSpPr>
          <p:spPr bwMode="auto">
            <a:xfrm flipH="1">
              <a:off x="3720" y="3872"/>
              <a:ext cx="1087"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7" name="Line 69"/>
            <p:cNvSpPr>
              <a:spLocks noChangeShapeType="1"/>
            </p:cNvSpPr>
            <p:nvPr/>
          </p:nvSpPr>
          <p:spPr bwMode="auto">
            <a:xfrm flipH="1">
              <a:off x="3720" y="2568"/>
              <a:ext cx="1041"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378" name="Line 70"/>
            <p:cNvSpPr>
              <a:spLocks noChangeShapeType="1"/>
            </p:cNvSpPr>
            <p:nvPr/>
          </p:nvSpPr>
          <p:spPr bwMode="auto">
            <a:xfrm flipH="1">
              <a:off x="3450" y="2568"/>
              <a:ext cx="465"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4379" name="Line 71"/>
            <p:cNvSpPr>
              <a:spLocks noChangeShapeType="1"/>
            </p:cNvSpPr>
            <p:nvPr/>
          </p:nvSpPr>
          <p:spPr bwMode="auto">
            <a:xfrm flipH="1">
              <a:off x="3450" y="3869"/>
              <a:ext cx="465" cy="0"/>
            </a:xfrm>
            <a:prstGeom prst="line">
              <a:avLst/>
            </a:prstGeom>
            <a:noFill/>
            <a:ln w="38100">
              <a:solidFill>
                <a:srgbClr val="00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14380" name="Line 72"/>
            <p:cNvSpPr>
              <a:spLocks noChangeShapeType="1"/>
            </p:cNvSpPr>
            <p:nvPr/>
          </p:nvSpPr>
          <p:spPr bwMode="auto">
            <a:xfrm>
              <a:off x="3600" y="3254"/>
              <a:ext cx="288"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nvGrpSpPr>
          <p:cNvPr id="14358" name="Group 75"/>
          <p:cNvGrpSpPr/>
          <p:nvPr/>
        </p:nvGrpSpPr>
        <p:grpSpPr bwMode="auto">
          <a:xfrm>
            <a:off x="1927225" y="3598863"/>
            <a:ext cx="304800" cy="228600"/>
            <a:chOff x="1344" y="2267"/>
            <a:chExt cx="192" cy="144"/>
          </a:xfrm>
        </p:grpSpPr>
        <p:sp>
          <p:nvSpPr>
            <p:cNvPr id="14362" name="Line 73"/>
            <p:cNvSpPr>
              <a:spLocks noChangeShapeType="1"/>
            </p:cNvSpPr>
            <p:nvPr/>
          </p:nvSpPr>
          <p:spPr bwMode="auto">
            <a:xfrm>
              <a:off x="1428" y="2267"/>
              <a:ext cx="0" cy="144"/>
            </a:xfrm>
            <a:prstGeom prst="line">
              <a:avLst/>
            </a:prstGeom>
            <a:noFill/>
            <a:ln w="38100">
              <a:solidFill>
                <a:schemeClr val="tx1"/>
              </a:solidFill>
              <a:round/>
              <a:headEnd type="oval" w="sm" len="sm"/>
            </a:ln>
          </p:spPr>
          <p:txBody>
            <a:bodyPr/>
            <a:lstStyle/>
            <a:p>
              <a:endParaRPr lang="zh-CN" altLang="en-US" b="1">
                <a:latin typeface="Times New Roman" panose="02020603050405020304" charset="0"/>
              </a:endParaRPr>
            </a:p>
          </p:txBody>
        </p:sp>
        <p:sp>
          <p:nvSpPr>
            <p:cNvPr id="14363" name="Line 74"/>
            <p:cNvSpPr>
              <a:spLocks noChangeShapeType="1"/>
            </p:cNvSpPr>
            <p:nvPr/>
          </p:nvSpPr>
          <p:spPr bwMode="auto">
            <a:xfrm>
              <a:off x="1344" y="2400"/>
              <a:ext cx="192" cy="0"/>
            </a:xfrm>
            <a:prstGeom prst="line">
              <a:avLst/>
            </a:prstGeom>
            <a:noFill/>
            <a:ln w="38100">
              <a:solidFill>
                <a:schemeClr val="tx1"/>
              </a:solidFill>
              <a:round/>
            </a:ln>
          </p:spPr>
          <p:txBody>
            <a:bodyPr/>
            <a:lstStyle/>
            <a:p>
              <a:endParaRPr lang="zh-CN" altLang="en-US" b="1">
                <a:latin typeface="Times New Roman" panose="02020603050405020304" charset="0"/>
              </a:endParaRPr>
            </a:p>
          </p:txBody>
        </p:sp>
      </p:grpSp>
      <p:grpSp>
        <p:nvGrpSpPr>
          <p:cNvPr id="14359" name="Group 76"/>
          <p:cNvGrpSpPr/>
          <p:nvPr/>
        </p:nvGrpSpPr>
        <p:grpSpPr bwMode="auto">
          <a:xfrm>
            <a:off x="6332538" y="3657600"/>
            <a:ext cx="304800" cy="228600"/>
            <a:chOff x="1344" y="2267"/>
            <a:chExt cx="192" cy="144"/>
          </a:xfrm>
        </p:grpSpPr>
        <p:sp>
          <p:nvSpPr>
            <p:cNvPr id="14360" name="Line 77"/>
            <p:cNvSpPr>
              <a:spLocks noChangeShapeType="1"/>
            </p:cNvSpPr>
            <p:nvPr/>
          </p:nvSpPr>
          <p:spPr bwMode="auto">
            <a:xfrm>
              <a:off x="1428" y="2267"/>
              <a:ext cx="0" cy="144"/>
            </a:xfrm>
            <a:prstGeom prst="line">
              <a:avLst/>
            </a:prstGeom>
            <a:noFill/>
            <a:ln w="38100">
              <a:solidFill>
                <a:schemeClr val="tx1"/>
              </a:solidFill>
              <a:round/>
              <a:headEnd type="oval" w="sm" len="sm"/>
            </a:ln>
          </p:spPr>
          <p:txBody>
            <a:bodyPr/>
            <a:lstStyle/>
            <a:p>
              <a:endParaRPr lang="zh-CN" altLang="en-US" b="1">
                <a:latin typeface="Times New Roman" panose="02020603050405020304" charset="0"/>
              </a:endParaRPr>
            </a:p>
          </p:txBody>
        </p:sp>
        <p:sp>
          <p:nvSpPr>
            <p:cNvPr id="14361" name="Line 78"/>
            <p:cNvSpPr>
              <a:spLocks noChangeShapeType="1"/>
            </p:cNvSpPr>
            <p:nvPr/>
          </p:nvSpPr>
          <p:spPr bwMode="auto">
            <a:xfrm>
              <a:off x="1344" y="2400"/>
              <a:ext cx="192" cy="0"/>
            </a:xfrm>
            <a:prstGeom prst="line">
              <a:avLst/>
            </a:prstGeom>
            <a:noFill/>
            <a:ln w="38100">
              <a:solidFill>
                <a:schemeClr val="tx1"/>
              </a:solidFill>
              <a:round/>
            </a:ln>
          </p:spPr>
          <p:txBody>
            <a:bodyPr/>
            <a:lstStyle/>
            <a:p>
              <a:endParaRPr lang="zh-CN" altLang="en-US" b="1">
                <a:latin typeface="Times New Roman" panose="02020603050405020304" charset="0"/>
              </a:endParaRPr>
            </a:p>
          </p:txBody>
        </p:sp>
      </p:grpSp>
    </p:spTree>
    <p:extLst>
      <p:ext uri="{BB962C8B-B14F-4D97-AF65-F5344CB8AC3E}">
        <p14:creationId xmlns:p14="http://schemas.microsoft.com/office/powerpoint/2010/main" val="392123223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86"/>
                                        </p:tgtEl>
                                        <p:attrNameLst>
                                          <p:attrName>style.visibility</p:attrName>
                                        </p:attrNameLst>
                                      </p:cBhvr>
                                      <p:to>
                                        <p:strVal val="visible"/>
                                      </p:to>
                                    </p:set>
                                    <p:animEffect transition="in" filter="wipe(left)">
                                      <p:cBhvr>
                                        <p:cTn id="7" dur="500"/>
                                        <p:tgtEl>
                                          <p:spTgt spid="13828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38278"/>
                                        </p:tgtEl>
                                        <p:attrNameLst>
                                          <p:attrName>style.visibility</p:attrName>
                                        </p:attrNameLst>
                                      </p:cBhvr>
                                      <p:to>
                                        <p:strVal val="visible"/>
                                      </p:to>
                                    </p:set>
                                    <p:animEffect transition="in" filter="box(out)">
                                      <p:cBhvr>
                                        <p:cTn id="12" dur="500"/>
                                        <p:tgtEl>
                                          <p:spTgt spid="13827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82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8281"/>
                                        </p:tgtEl>
                                        <p:attrNameLst>
                                          <p:attrName>style.visibility</p:attrName>
                                        </p:attrNameLst>
                                      </p:cBhvr>
                                      <p:to>
                                        <p:strVal val="visible"/>
                                      </p:to>
                                    </p:set>
                                    <p:animEffect transition="in" filter="blinds(horizontal)">
                                      <p:cBhvr>
                                        <p:cTn id="21" dur="500"/>
                                        <p:tgtEl>
                                          <p:spTgt spid="13828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38288">
                                            <p:txEl>
                                              <p:pRg st="0" end="0"/>
                                            </p:txEl>
                                          </p:spTgt>
                                        </p:tgtEl>
                                        <p:attrNameLst>
                                          <p:attrName>style.visibility</p:attrName>
                                        </p:attrNameLst>
                                      </p:cBhvr>
                                      <p:to>
                                        <p:strVal val="visible"/>
                                      </p:to>
                                    </p:set>
                                    <p:animEffect transition="in" filter="box(out)">
                                      <p:cBhvr>
                                        <p:cTn id="26" dur="500"/>
                                        <p:tgtEl>
                                          <p:spTgt spid="138288">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8280"/>
                                        </p:tgtEl>
                                        <p:attrNameLst>
                                          <p:attrName>style.visibility</p:attrName>
                                        </p:attrNameLst>
                                      </p:cBhvr>
                                      <p:to>
                                        <p:strVal val="visible"/>
                                      </p:to>
                                    </p:set>
                                    <p:animEffect transition="in" filter="blinds(horizontal)">
                                      <p:cBhvr>
                                        <p:cTn id="31" dur="500"/>
                                        <p:tgtEl>
                                          <p:spTgt spid="1382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8289">
                                            <p:txEl>
                                              <p:pRg st="0" end="0"/>
                                            </p:txEl>
                                          </p:spTgt>
                                        </p:tgtEl>
                                        <p:attrNameLst>
                                          <p:attrName>style.visibility</p:attrName>
                                        </p:attrNameLst>
                                      </p:cBhvr>
                                      <p:to>
                                        <p:strVal val="visible"/>
                                      </p:to>
                                    </p:set>
                                    <p:animEffect transition="in" filter="wipe(left)">
                                      <p:cBhvr>
                                        <p:cTn id="36" dur="500"/>
                                        <p:tgtEl>
                                          <p:spTgt spid="13828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8287"/>
                                        </p:tgtEl>
                                        <p:attrNameLst>
                                          <p:attrName>style.visibility</p:attrName>
                                        </p:attrNameLst>
                                      </p:cBhvr>
                                      <p:to>
                                        <p:strVal val="visible"/>
                                      </p:to>
                                    </p:set>
                                    <p:animEffect transition="in" filter="wipe(left)">
                                      <p:cBhvr>
                                        <p:cTn id="41" dur="500"/>
                                        <p:tgtEl>
                                          <p:spTgt spid="13828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38283"/>
                                        </p:tgtEl>
                                        <p:attrNameLst>
                                          <p:attrName>style.visibility</p:attrName>
                                        </p:attrNameLst>
                                      </p:cBhvr>
                                      <p:to>
                                        <p:strVal val="visible"/>
                                      </p:to>
                                    </p:set>
                                  </p:childTnLst>
                                </p:cTn>
                              </p:par>
                            </p:childTnLst>
                          </p:cTn>
                        </p:par>
                        <p:par>
                          <p:cTn id="46" fill="hold">
                            <p:stCondLst>
                              <p:cond delay="500"/>
                            </p:stCondLst>
                            <p:childTnLst>
                              <p:par>
                                <p:cTn id="47" presetID="4" presetClass="entr" presetSubtype="32" fill="hold" grpId="0" nodeType="afterEffect">
                                  <p:stCondLst>
                                    <p:cond delay="0"/>
                                  </p:stCondLst>
                                  <p:childTnLst>
                                    <p:set>
                                      <p:cBhvr>
                                        <p:cTn id="48" dur="1" fill="hold">
                                          <p:stCondLst>
                                            <p:cond delay="0"/>
                                          </p:stCondLst>
                                        </p:cTn>
                                        <p:tgtEl>
                                          <p:spTgt spid="138282"/>
                                        </p:tgtEl>
                                        <p:attrNameLst>
                                          <p:attrName>style.visibility</p:attrName>
                                        </p:attrNameLst>
                                      </p:cBhvr>
                                      <p:to>
                                        <p:strVal val="visible"/>
                                      </p:to>
                                    </p:set>
                                    <p:animEffect transition="in" filter="box(out)">
                                      <p:cBhvr>
                                        <p:cTn id="49" dur="500"/>
                                        <p:tgtEl>
                                          <p:spTgt spid="138282"/>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32" fill="hold" grpId="0" nodeType="clickEffect">
                                  <p:stCondLst>
                                    <p:cond delay="0"/>
                                  </p:stCondLst>
                                  <p:childTnLst>
                                    <p:set>
                                      <p:cBhvr>
                                        <p:cTn id="53" dur="1" fill="hold">
                                          <p:stCondLst>
                                            <p:cond delay="0"/>
                                          </p:stCondLst>
                                        </p:cTn>
                                        <p:tgtEl>
                                          <p:spTgt spid="138290">
                                            <p:txEl>
                                              <p:pRg st="0" end="0"/>
                                            </p:txEl>
                                          </p:spTgt>
                                        </p:tgtEl>
                                        <p:attrNameLst>
                                          <p:attrName>style.visibility</p:attrName>
                                        </p:attrNameLst>
                                      </p:cBhvr>
                                      <p:to>
                                        <p:strVal val="visible"/>
                                      </p:to>
                                    </p:set>
                                    <p:animEffect transition="in" filter="box(out)">
                                      <p:cBhvr>
                                        <p:cTn id="54" dur="500"/>
                                        <p:tgtEl>
                                          <p:spTgt spid="138290">
                                            <p:txEl>
                                              <p:pRg st="0" end="0"/>
                                            </p:txEl>
                                          </p:spTgt>
                                        </p:tgtEl>
                                      </p:cBhvr>
                                    </p:animEffect>
                                  </p:childTnLst>
                                  <p:subTnLst>
                                    <p:audio>
                                      <p:cMediaNode>
                                        <p:cTn display="0" masterRel="sameClick">
                                          <p:stCondLst>
                                            <p:cond evt="begin" delay="0">
                                              <p:tn val="52"/>
                                            </p:cond>
                                          </p:stCondLst>
                                          <p:endCondLst>
                                            <p:cond evt="onStopAudio" delay="0">
                                              <p:tgtEl>
                                                <p:sldTgt/>
                                              </p:tgtEl>
                                            </p:cond>
                                          </p:endCondLst>
                                        </p:cTn>
                                        <p:tgtEl>
                                          <p:sndTgt r:embed="rId2" name="CAMERA.WAV"/>
                                        </p:tgtEl>
                                      </p:cMediaNode>
                                    </p:audio>
                                  </p:sub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38285"/>
                                        </p:tgtEl>
                                        <p:attrNameLst>
                                          <p:attrName>style.visibility</p:attrName>
                                        </p:attrNameLst>
                                      </p:cBhvr>
                                      <p:to>
                                        <p:strVal val="visible"/>
                                      </p:to>
                                    </p:set>
                                    <p:animEffect transition="in" filter="blinds(horizontal)">
                                      <p:cBhvr>
                                        <p:cTn id="59" dur="500"/>
                                        <p:tgtEl>
                                          <p:spTgt spid="13828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38291"/>
                                        </p:tgtEl>
                                        <p:attrNameLst>
                                          <p:attrName>style.visibility</p:attrName>
                                        </p:attrNameLst>
                                      </p:cBhvr>
                                      <p:to>
                                        <p:strVal val="visible"/>
                                      </p:to>
                                    </p:set>
                                    <p:animEffect transition="in" filter="wipe(left)">
                                      <p:cBhvr>
                                        <p:cTn id="64" dur="500"/>
                                        <p:tgtEl>
                                          <p:spTgt spid="13829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38284"/>
                                        </p:tgtEl>
                                        <p:attrNameLst>
                                          <p:attrName>style.visibility</p:attrName>
                                        </p:attrNameLst>
                                      </p:cBhvr>
                                      <p:to>
                                        <p:strVal val="visible"/>
                                      </p:to>
                                    </p:set>
                                    <p:animEffect transition="in" filter="blinds(horizontal)">
                                      <p:cBhvr>
                                        <p:cTn id="69" dur="500"/>
                                        <p:tgtEl>
                                          <p:spTgt spid="138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78" grpId="0" animBg="1" autoUpdateAnimBg="0"/>
      <p:bldP spid="138279" grpId="0" autoUpdateAnimBg="0"/>
      <p:bldP spid="138280" grpId="0" animBg="1"/>
      <p:bldP spid="138281" grpId="0" animBg="1"/>
      <p:bldP spid="138282" grpId="0" animBg="1" autoUpdateAnimBg="0"/>
      <p:bldP spid="138283" grpId="0" autoUpdateAnimBg="0"/>
      <p:bldP spid="138284" grpId="0" animBg="1" autoUpdateAnimBg="0"/>
      <p:bldP spid="138285" grpId="0" animBg="1" autoUpdateAnimBg="0"/>
      <p:bldP spid="138286" grpId="0" autoUpdateAnimBg="0"/>
      <p:bldP spid="138287" grpId="0" autoUpdateAnimBg="0"/>
      <p:bldP spid="138288" grpId="0" build="p" autoUpdateAnimBg="0"/>
      <p:bldP spid="138289" grpId="0" build="p" autoUpdateAnimBg="0"/>
      <p:bldP spid="138290" grpId="0" build="p" autoUpdateAnimBg="0"/>
      <p:bldP spid="13829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77"/>
          <p:cNvGrpSpPr/>
          <p:nvPr/>
        </p:nvGrpSpPr>
        <p:grpSpPr bwMode="auto">
          <a:xfrm>
            <a:off x="3738563" y="3041650"/>
            <a:ext cx="5297487" cy="3627438"/>
            <a:chOff x="311" y="441"/>
            <a:chExt cx="3337" cy="2285"/>
          </a:xfrm>
        </p:grpSpPr>
        <p:sp>
          <p:nvSpPr>
            <p:cNvPr id="15425" name="Text Box 12"/>
            <p:cNvSpPr txBox="1">
              <a:spLocks noChangeArrowheads="1"/>
            </p:cNvSpPr>
            <p:nvPr/>
          </p:nvSpPr>
          <p:spPr bwMode="auto">
            <a:xfrm>
              <a:off x="2903" y="441"/>
              <a:ext cx="745"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FF0000"/>
                  </a:solidFill>
                  <a:ea typeface="楷体_GB2312" charset="0"/>
                  <a:cs typeface="楷体_GB2312" charset="0"/>
                </a:rPr>
                <a:t>+</a:t>
              </a: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CC</a:t>
              </a:r>
              <a:endParaRPr lang="en-US" altLang="zh-CN" sz="2800">
                <a:solidFill>
                  <a:srgbClr val="000099"/>
                </a:solidFill>
                <a:ea typeface="楷体_GB2312" charset="0"/>
                <a:cs typeface="楷体_GB2312" charset="0"/>
              </a:endParaRPr>
            </a:p>
          </p:txBody>
        </p:sp>
        <p:sp>
          <p:nvSpPr>
            <p:cNvPr id="15426" name="Line 13"/>
            <p:cNvSpPr>
              <a:spLocks noChangeShapeType="1"/>
            </p:cNvSpPr>
            <p:nvPr/>
          </p:nvSpPr>
          <p:spPr bwMode="auto">
            <a:xfrm>
              <a:off x="695" y="2592"/>
              <a:ext cx="216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5427" name="Line 14"/>
            <p:cNvSpPr>
              <a:spLocks noChangeShapeType="1"/>
            </p:cNvSpPr>
            <p:nvPr/>
          </p:nvSpPr>
          <p:spPr bwMode="auto">
            <a:xfrm flipH="1">
              <a:off x="1847" y="1368"/>
              <a:ext cx="22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5428" name="Line 15"/>
            <p:cNvSpPr>
              <a:spLocks noChangeShapeType="1"/>
            </p:cNvSpPr>
            <p:nvPr/>
          </p:nvSpPr>
          <p:spPr bwMode="auto">
            <a:xfrm>
              <a:off x="1899" y="1639"/>
              <a:ext cx="0" cy="3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29" name="Line 16"/>
            <p:cNvSpPr>
              <a:spLocks noChangeShapeType="1"/>
            </p:cNvSpPr>
            <p:nvPr/>
          </p:nvSpPr>
          <p:spPr bwMode="auto">
            <a:xfrm flipV="1">
              <a:off x="1899" y="1584"/>
              <a:ext cx="176" cy="14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30" name="Line 17"/>
            <p:cNvSpPr>
              <a:spLocks noChangeShapeType="1"/>
            </p:cNvSpPr>
            <p:nvPr/>
          </p:nvSpPr>
          <p:spPr bwMode="auto">
            <a:xfrm>
              <a:off x="1905" y="1830"/>
              <a:ext cx="182" cy="148"/>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5431" name="Line 18"/>
            <p:cNvSpPr>
              <a:spLocks noChangeShapeType="1"/>
            </p:cNvSpPr>
            <p:nvPr/>
          </p:nvSpPr>
          <p:spPr bwMode="auto">
            <a:xfrm>
              <a:off x="2075" y="1951"/>
              <a:ext cx="0" cy="775"/>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32" name="Line 19"/>
            <p:cNvSpPr>
              <a:spLocks noChangeShapeType="1"/>
            </p:cNvSpPr>
            <p:nvPr/>
          </p:nvSpPr>
          <p:spPr bwMode="auto">
            <a:xfrm flipH="1" flipV="1">
              <a:off x="2075" y="1067"/>
              <a:ext cx="0" cy="52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33" name="Line 20"/>
            <p:cNvSpPr>
              <a:spLocks noChangeShapeType="1"/>
            </p:cNvSpPr>
            <p:nvPr/>
          </p:nvSpPr>
          <p:spPr bwMode="auto">
            <a:xfrm flipH="1" flipV="1">
              <a:off x="1185" y="1776"/>
              <a:ext cx="714"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34" name="Line 21"/>
            <p:cNvSpPr>
              <a:spLocks noChangeShapeType="1"/>
            </p:cNvSpPr>
            <p:nvPr/>
          </p:nvSpPr>
          <p:spPr bwMode="auto">
            <a:xfrm flipH="1" flipV="1">
              <a:off x="1367" y="1357"/>
              <a:ext cx="0" cy="41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35" name="Line 22"/>
            <p:cNvSpPr>
              <a:spLocks noChangeShapeType="1"/>
            </p:cNvSpPr>
            <p:nvPr/>
          </p:nvSpPr>
          <p:spPr bwMode="auto">
            <a:xfrm flipV="1">
              <a:off x="2075" y="1366"/>
              <a:ext cx="419"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36" name="Oval 23"/>
            <p:cNvSpPr>
              <a:spLocks noChangeArrowheads="1"/>
            </p:cNvSpPr>
            <p:nvPr/>
          </p:nvSpPr>
          <p:spPr bwMode="auto">
            <a:xfrm>
              <a:off x="2053" y="1339"/>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37" name="Oval 24"/>
            <p:cNvSpPr>
              <a:spLocks noChangeArrowheads="1"/>
            </p:cNvSpPr>
            <p:nvPr/>
          </p:nvSpPr>
          <p:spPr bwMode="auto">
            <a:xfrm>
              <a:off x="2053" y="2574"/>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38" name="Oval 25"/>
            <p:cNvSpPr>
              <a:spLocks noChangeArrowheads="1"/>
            </p:cNvSpPr>
            <p:nvPr/>
          </p:nvSpPr>
          <p:spPr bwMode="auto">
            <a:xfrm>
              <a:off x="2855" y="600"/>
              <a:ext cx="43"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39" name="Rectangle 26"/>
            <p:cNvSpPr>
              <a:spLocks noChangeArrowheads="1"/>
            </p:cNvSpPr>
            <p:nvPr/>
          </p:nvSpPr>
          <p:spPr bwMode="auto">
            <a:xfrm>
              <a:off x="2031" y="763"/>
              <a:ext cx="77" cy="288"/>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5440" name="Rectangle 27"/>
            <p:cNvSpPr>
              <a:spLocks noChangeArrowheads="1"/>
            </p:cNvSpPr>
            <p:nvPr/>
          </p:nvSpPr>
          <p:spPr bwMode="auto">
            <a:xfrm rot="5400000">
              <a:off x="1665" y="1231"/>
              <a:ext cx="84" cy="264"/>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5441" name="Line 28"/>
            <p:cNvSpPr>
              <a:spLocks noChangeShapeType="1"/>
            </p:cNvSpPr>
            <p:nvPr/>
          </p:nvSpPr>
          <p:spPr bwMode="auto">
            <a:xfrm>
              <a:off x="1096"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42" name="Line 29"/>
            <p:cNvSpPr>
              <a:spLocks noChangeShapeType="1"/>
            </p:cNvSpPr>
            <p:nvPr/>
          </p:nvSpPr>
          <p:spPr bwMode="auto">
            <a:xfrm>
              <a:off x="1190"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43" name="Line 30"/>
            <p:cNvSpPr>
              <a:spLocks noChangeShapeType="1"/>
            </p:cNvSpPr>
            <p:nvPr/>
          </p:nvSpPr>
          <p:spPr bwMode="auto">
            <a:xfrm>
              <a:off x="2482"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44" name="Line 31"/>
            <p:cNvSpPr>
              <a:spLocks noChangeShapeType="1"/>
            </p:cNvSpPr>
            <p:nvPr/>
          </p:nvSpPr>
          <p:spPr bwMode="auto">
            <a:xfrm>
              <a:off x="2576"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45" name="Line 32"/>
            <p:cNvSpPr>
              <a:spLocks noChangeShapeType="1"/>
            </p:cNvSpPr>
            <p:nvPr/>
          </p:nvSpPr>
          <p:spPr bwMode="auto">
            <a:xfrm>
              <a:off x="1957" y="2724"/>
              <a:ext cx="24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46" name="Text Box 33"/>
            <p:cNvSpPr txBox="1">
              <a:spLocks noChangeArrowheads="1"/>
            </p:cNvSpPr>
            <p:nvPr/>
          </p:nvSpPr>
          <p:spPr bwMode="auto">
            <a:xfrm>
              <a:off x="1680" y="72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C</a:t>
              </a:r>
              <a:endParaRPr lang="en-US" altLang="zh-CN" sz="2800">
                <a:ea typeface="楷体_GB2312" charset="0"/>
                <a:cs typeface="楷体_GB2312" charset="0"/>
              </a:endParaRPr>
            </a:p>
          </p:txBody>
        </p:sp>
        <p:sp>
          <p:nvSpPr>
            <p:cNvPr id="15447" name="Text Box 34"/>
            <p:cNvSpPr txBox="1">
              <a:spLocks noChangeArrowheads="1"/>
            </p:cNvSpPr>
            <p:nvPr/>
          </p:nvSpPr>
          <p:spPr bwMode="auto">
            <a:xfrm>
              <a:off x="935" y="1296"/>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1</a:t>
              </a:r>
              <a:endParaRPr lang="en-US" altLang="zh-CN" sz="2800">
                <a:ea typeface="楷体_GB2312" charset="0"/>
                <a:cs typeface="楷体_GB2312" charset="0"/>
              </a:endParaRPr>
            </a:p>
          </p:txBody>
        </p:sp>
        <p:sp>
          <p:nvSpPr>
            <p:cNvPr id="15448" name="Text Box 35"/>
            <p:cNvSpPr txBox="1">
              <a:spLocks noChangeArrowheads="1"/>
            </p:cNvSpPr>
            <p:nvPr/>
          </p:nvSpPr>
          <p:spPr bwMode="auto">
            <a:xfrm>
              <a:off x="1559" y="96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F</a:t>
              </a:r>
              <a:endParaRPr lang="en-US" altLang="zh-CN" sz="2800">
                <a:ea typeface="楷体_GB2312" charset="0"/>
                <a:cs typeface="楷体_GB2312" charset="0"/>
              </a:endParaRPr>
            </a:p>
          </p:txBody>
        </p:sp>
        <p:sp>
          <p:nvSpPr>
            <p:cNvPr id="15449" name="Rectangle 39" descr="30%"/>
            <p:cNvSpPr>
              <a:spLocks noChangeArrowheads="1"/>
            </p:cNvSpPr>
            <p:nvPr/>
          </p:nvSpPr>
          <p:spPr bwMode="auto">
            <a:xfrm>
              <a:off x="2959" y="138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50" name="Rectangle 40" descr="30%"/>
            <p:cNvSpPr>
              <a:spLocks noChangeArrowheads="1"/>
            </p:cNvSpPr>
            <p:nvPr/>
          </p:nvSpPr>
          <p:spPr bwMode="auto">
            <a:xfrm>
              <a:off x="773" y="1766"/>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51" name="Rectangle 41" descr="30%"/>
            <p:cNvSpPr>
              <a:spLocks noChangeArrowheads="1"/>
            </p:cNvSpPr>
            <p:nvPr/>
          </p:nvSpPr>
          <p:spPr bwMode="auto">
            <a:xfrm>
              <a:off x="796" y="2371"/>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52" name="Rectangle 42" descr="30%"/>
            <p:cNvSpPr>
              <a:spLocks noChangeArrowheads="1"/>
            </p:cNvSpPr>
            <p:nvPr/>
          </p:nvSpPr>
          <p:spPr bwMode="auto">
            <a:xfrm>
              <a:off x="2958" y="2246"/>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53" name="Line 43"/>
            <p:cNvSpPr>
              <a:spLocks noChangeShapeType="1"/>
            </p:cNvSpPr>
            <p:nvPr/>
          </p:nvSpPr>
          <p:spPr bwMode="auto">
            <a:xfrm flipH="1" flipV="1">
              <a:off x="695" y="1776"/>
              <a:ext cx="406"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5454" name="Line 44"/>
            <p:cNvSpPr>
              <a:spLocks noChangeShapeType="1"/>
            </p:cNvSpPr>
            <p:nvPr/>
          </p:nvSpPr>
          <p:spPr bwMode="auto">
            <a:xfrm>
              <a:off x="2567" y="1357"/>
              <a:ext cx="313"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5455" name="Line 45"/>
            <p:cNvSpPr>
              <a:spLocks noChangeShapeType="1"/>
            </p:cNvSpPr>
            <p:nvPr/>
          </p:nvSpPr>
          <p:spPr bwMode="auto">
            <a:xfrm flipH="1">
              <a:off x="1363" y="1357"/>
              <a:ext cx="22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56" name="Line 46"/>
            <p:cNvSpPr>
              <a:spLocks noChangeShapeType="1"/>
            </p:cNvSpPr>
            <p:nvPr/>
          </p:nvSpPr>
          <p:spPr bwMode="auto">
            <a:xfrm>
              <a:off x="2078" y="624"/>
              <a:ext cx="0" cy="144"/>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57" name="Rectangle 49"/>
            <p:cNvSpPr>
              <a:spLocks noChangeArrowheads="1"/>
            </p:cNvSpPr>
            <p:nvPr/>
          </p:nvSpPr>
          <p:spPr bwMode="auto">
            <a:xfrm>
              <a:off x="647" y="1894"/>
              <a:ext cx="95" cy="250"/>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458" name="Oval 50"/>
            <p:cNvSpPr>
              <a:spLocks noChangeArrowheads="1"/>
            </p:cNvSpPr>
            <p:nvPr/>
          </p:nvSpPr>
          <p:spPr bwMode="auto">
            <a:xfrm>
              <a:off x="599" y="2293"/>
              <a:ext cx="193" cy="193"/>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59" name="Line 51"/>
            <p:cNvSpPr>
              <a:spLocks noChangeShapeType="1"/>
            </p:cNvSpPr>
            <p:nvPr/>
          </p:nvSpPr>
          <p:spPr bwMode="auto">
            <a:xfrm flipV="1">
              <a:off x="695" y="1781"/>
              <a:ext cx="0" cy="11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60" name="Line 52"/>
            <p:cNvSpPr>
              <a:spLocks noChangeShapeType="1"/>
            </p:cNvSpPr>
            <p:nvPr/>
          </p:nvSpPr>
          <p:spPr bwMode="auto">
            <a:xfrm>
              <a:off x="695" y="2144"/>
              <a:ext cx="0" cy="45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61" name="Text Box 53"/>
            <p:cNvSpPr txBox="1">
              <a:spLocks noChangeArrowheads="1"/>
            </p:cNvSpPr>
            <p:nvPr/>
          </p:nvSpPr>
          <p:spPr bwMode="auto">
            <a:xfrm>
              <a:off x="311" y="1810"/>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S</a:t>
              </a:r>
              <a:endParaRPr lang="en-US" altLang="zh-CN" sz="2800">
                <a:ea typeface="长城楷体" charset="0"/>
                <a:cs typeface="长城楷体" charset="0"/>
              </a:endParaRPr>
            </a:p>
          </p:txBody>
        </p:sp>
        <p:sp>
          <p:nvSpPr>
            <p:cNvPr id="15462" name="Rectangle 54" descr="新闻纸"/>
            <p:cNvSpPr>
              <a:spLocks noChangeArrowheads="1"/>
            </p:cNvSpPr>
            <p:nvPr/>
          </p:nvSpPr>
          <p:spPr bwMode="auto">
            <a:xfrm>
              <a:off x="453" y="2096"/>
              <a:ext cx="242" cy="288"/>
            </a:xfrm>
            <a:prstGeom prst="rect">
              <a:avLst/>
            </a:prstGeom>
            <a:noFill/>
            <a:ln>
              <a:noFill/>
            </a:ln>
          </p:spPr>
          <p:txBody>
            <a:bodyPr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15463" name="Rectangle 55" descr="新闻纸"/>
            <p:cNvSpPr>
              <a:spLocks noChangeArrowheads="1"/>
            </p:cNvSpPr>
            <p:nvPr/>
          </p:nvSpPr>
          <p:spPr bwMode="auto">
            <a:xfrm>
              <a:off x="454" y="2380"/>
              <a:ext cx="210" cy="288"/>
            </a:xfrm>
            <a:prstGeom prst="rect">
              <a:avLst/>
            </a:prstGeom>
            <a:noFill/>
            <a:ln>
              <a:noFill/>
            </a:ln>
          </p:spPr>
          <p:txBody>
            <a:bodyPr wrap="none"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15464" name="Text Box 57"/>
            <p:cNvSpPr txBox="1">
              <a:spLocks noChangeArrowheads="1"/>
            </p:cNvSpPr>
            <p:nvPr/>
          </p:nvSpPr>
          <p:spPr bwMode="auto">
            <a:xfrm>
              <a:off x="2367" y="912"/>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2</a:t>
              </a:r>
              <a:endParaRPr lang="en-US" altLang="zh-CN" sz="2800">
                <a:ea typeface="楷体_GB2312" charset="0"/>
                <a:cs typeface="楷体_GB2312" charset="0"/>
              </a:endParaRPr>
            </a:p>
          </p:txBody>
        </p:sp>
        <p:sp>
          <p:nvSpPr>
            <p:cNvPr id="15465" name="Rectangle 58" descr="30%"/>
            <p:cNvSpPr>
              <a:spLocks noChangeArrowheads="1"/>
            </p:cNvSpPr>
            <p:nvPr/>
          </p:nvSpPr>
          <p:spPr bwMode="auto">
            <a:xfrm>
              <a:off x="2284" y="11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66" name="Rectangle 59" descr="30%"/>
            <p:cNvSpPr>
              <a:spLocks noChangeArrowheads="1"/>
            </p:cNvSpPr>
            <p:nvPr/>
          </p:nvSpPr>
          <p:spPr bwMode="auto">
            <a:xfrm>
              <a:off x="1172" y="15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5467" name="Line 60"/>
            <p:cNvSpPr>
              <a:spLocks noChangeShapeType="1"/>
            </p:cNvSpPr>
            <p:nvPr/>
          </p:nvSpPr>
          <p:spPr bwMode="auto">
            <a:xfrm flipH="1">
              <a:off x="2863" y="1357"/>
              <a:ext cx="0" cy="48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68" name="Rectangle 61"/>
            <p:cNvSpPr>
              <a:spLocks noChangeArrowheads="1"/>
            </p:cNvSpPr>
            <p:nvPr/>
          </p:nvSpPr>
          <p:spPr bwMode="auto">
            <a:xfrm>
              <a:off x="2816" y="1824"/>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469" name="Text Box 62"/>
            <p:cNvSpPr txBox="1">
              <a:spLocks noChangeArrowheads="1"/>
            </p:cNvSpPr>
            <p:nvPr/>
          </p:nvSpPr>
          <p:spPr bwMode="auto">
            <a:xfrm>
              <a:off x="2496" y="1785"/>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15470" name="Line 63"/>
            <p:cNvSpPr>
              <a:spLocks noChangeShapeType="1"/>
            </p:cNvSpPr>
            <p:nvPr/>
          </p:nvSpPr>
          <p:spPr bwMode="auto">
            <a:xfrm flipH="1">
              <a:off x="2855" y="2160"/>
              <a:ext cx="0" cy="432"/>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5471" name="Line 67"/>
            <p:cNvSpPr>
              <a:spLocks noChangeShapeType="1"/>
            </p:cNvSpPr>
            <p:nvPr/>
          </p:nvSpPr>
          <p:spPr bwMode="auto">
            <a:xfrm>
              <a:off x="2087" y="624"/>
              <a:ext cx="768" cy="0"/>
            </a:xfrm>
            <a:prstGeom prst="line">
              <a:avLst/>
            </a:prstGeom>
            <a:noFill/>
            <a:ln w="38100">
              <a:solidFill>
                <a:schemeClr val="tx1"/>
              </a:solidFill>
              <a:round/>
            </a:ln>
          </p:spPr>
          <p:txBody>
            <a:bodyPr/>
            <a:lstStyle/>
            <a:p>
              <a:endParaRPr lang="zh-CN" altLang="en-US">
                <a:latin typeface="Times New Roman" panose="02020603050405020304" charset="0"/>
              </a:endParaRPr>
            </a:p>
          </p:txBody>
        </p:sp>
        <p:sp>
          <p:nvSpPr>
            <p:cNvPr id="15472" name="Rectangle 68"/>
            <p:cNvSpPr>
              <a:spLocks noChangeArrowheads="1"/>
            </p:cNvSpPr>
            <p:nvPr/>
          </p:nvSpPr>
          <p:spPr bwMode="auto">
            <a:xfrm>
              <a:off x="336" y="2169"/>
              <a:ext cx="358"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e</a:t>
              </a:r>
              <a:r>
                <a:rPr lang="en-US" altLang="zh-CN" sz="2800" b="1" i="1" baseline="-25000" dirty="0" err="1">
                  <a:solidFill>
                    <a:srgbClr val="000099"/>
                  </a:solidFill>
                  <a:latin typeface="Times New Roman" panose="02020603050405020304"/>
                  <a:ea typeface="长城楷体" charset="0"/>
                  <a:cs typeface="Times New Roman" panose="02020603050405020304"/>
                </a:rPr>
                <a:t>S</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15473" name="Rectangle 69"/>
            <p:cNvSpPr>
              <a:spLocks noChangeArrowheads="1"/>
            </p:cNvSpPr>
            <p:nvPr/>
          </p:nvSpPr>
          <p:spPr bwMode="auto">
            <a:xfrm>
              <a:off x="768" y="2025"/>
              <a:ext cx="342"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u</a:t>
              </a:r>
              <a:r>
                <a:rPr lang="en-US" altLang="zh-CN" sz="2800" b="1" i="1" baseline="-25000" dirty="0" err="1">
                  <a:solidFill>
                    <a:srgbClr val="000099"/>
                  </a:solidFill>
                  <a:latin typeface="Times New Roman" panose="02020603050405020304"/>
                  <a:ea typeface="长城楷体" charset="0"/>
                  <a:cs typeface="Times New Roman" panose="02020603050405020304"/>
                </a:rPr>
                <a:t>i</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15474" name="Rectangle 70"/>
            <p:cNvSpPr>
              <a:spLocks noChangeArrowheads="1"/>
            </p:cNvSpPr>
            <p:nvPr/>
          </p:nvSpPr>
          <p:spPr bwMode="auto">
            <a:xfrm>
              <a:off x="2933" y="1776"/>
              <a:ext cx="375" cy="330"/>
            </a:xfrm>
            <a:prstGeom prst="rect">
              <a:avLst/>
            </a:prstGeom>
            <a:noFill/>
            <a:ln>
              <a:noFill/>
            </a:ln>
          </p:spPr>
          <p:txBody>
            <a:bodyPr wrap="none">
              <a:spAutoFit/>
            </a:bodyPr>
            <a:lstStyle/>
            <a:p>
              <a:r>
                <a:rPr lang="en-US" altLang="zh-CN" sz="2800" b="1" i="1" dirty="0" err="1" smtClean="0">
                  <a:solidFill>
                    <a:srgbClr val="000099"/>
                  </a:solidFill>
                  <a:latin typeface="Times New Roman" panose="02020603050405020304"/>
                  <a:ea typeface="长城楷体" charset="0"/>
                  <a:cs typeface="Times New Roman" panose="02020603050405020304"/>
                </a:rPr>
                <a:t>u</a:t>
              </a:r>
              <a:r>
                <a:rPr lang="en-US" altLang="zh-CN" sz="2800" b="1" i="1" baseline="-25000" dirty="0" err="1" smtClean="0">
                  <a:solidFill>
                    <a:srgbClr val="000099"/>
                  </a:solidFill>
                  <a:latin typeface="Times New Roman" panose="02020603050405020304"/>
                  <a:ea typeface="长城楷体" charset="0"/>
                  <a:cs typeface="Times New Roman" panose="02020603050405020304"/>
                </a:rPr>
                <a:t>o</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grpSp>
      <p:grpSp>
        <p:nvGrpSpPr>
          <p:cNvPr id="15363" name="Group 72"/>
          <p:cNvGrpSpPr/>
          <p:nvPr/>
        </p:nvGrpSpPr>
        <p:grpSpPr bwMode="auto">
          <a:xfrm>
            <a:off x="381000" y="873125"/>
            <a:ext cx="4972050" cy="3779838"/>
            <a:chOff x="240" y="259"/>
            <a:chExt cx="3132" cy="2381"/>
          </a:xfrm>
        </p:grpSpPr>
        <p:sp>
          <p:nvSpPr>
            <p:cNvPr id="15365" name="Line 12"/>
            <p:cNvSpPr>
              <a:spLocks noChangeShapeType="1"/>
            </p:cNvSpPr>
            <p:nvPr/>
          </p:nvSpPr>
          <p:spPr bwMode="auto">
            <a:xfrm flipH="1">
              <a:off x="1374" y="1363"/>
              <a:ext cx="0" cy="38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66" name="Text Box 13"/>
            <p:cNvSpPr txBox="1">
              <a:spLocks noChangeArrowheads="1"/>
            </p:cNvSpPr>
            <p:nvPr/>
          </p:nvSpPr>
          <p:spPr bwMode="auto">
            <a:xfrm>
              <a:off x="932" y="59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B1</a:t>
              </a:r>
              <a:endParaRPr lang="en-US" altLang="zh-CN" sz="2400">
                <a:ea typeface="长城楷体" charset="0"/>
                <a:cs typeface="长城楷体" charset="0"/>
              </a:endParaRPr>
            </a:p>
          </p:txBody>
        </p:sp>
        <p:sp>
          <p:nvSpPr>
            <p:cNvPr id="15367" name="Line 14"/>
            <p:cNvSpPr>
              <a:spLocks noChangeShapeType="1"/>
            </p:cNvSpPr>
            <p:nvPr/>
          </p:nvSpPr>
          <p:spPr bwMode="auto">
            <a:xfrm>
              <a:off x="1376" y="993"/>
              <a:ext cx="0" cy="41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68" name="Line 15"/>
            <p:cNvSpPr>
              <a:spLocks noChangeShapeType="1"/>
            </p:cNvSpPr>
            <p:nvPr/>
          </p:nvSpPr>
          <p:spPr bwMode="auto">
            <a:xfrm flipH="1" flipV="1">
              <a:off x="1380" y="425"/>
              <a:ext cx="0" cy="264"/>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69" name="Rectangle 16"/>
            <p:cNvSpPr>
              <a:spLocks noChangeArrowheads="1"/>
            </p:cNvSpPr>
            <p:nvPr/>
          </p:nvSpPr>
          <p:spPr bwMode="auto">
            <a:xfrm>
              <a:off x="1332" y="670"/>
              <a:ext cx="95"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0" name="Line 17"/>
            <p:cNvSpPr>
              <a:spLocks noChangeShapeType="1"/>
            </p:cNvSpPr>
            <p:nvPr/>
          </p:nvSpPr>
          <p:spPr bwMode="auto">
            <a:xfrm>
              <a:off x="1380" y="435"/>
              <a:ext cx="1297"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371" name="Line 18"/>
            <p:cNvSpPr>
              <a:spLocks noChangeShapeType="1"/>
            </p:cNvSpPr>
            <p:nvPr/>
          </p:nvSpPr>
          <p:spPr bwMode="auto">
            <a:xfrm flipV="1">
              <a:off x="2001" y="416"/>
              <a:ext cx="0" cy="24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2" name="Line 19"/>
            <p:cNvSpPr>
              <a:spLocks noChangeShapeType="1"/>
            </p:cNvSpPr>
            <p:nvPr/>
          </p:nvSpPr>
          <p:spPr bwMode="auto">
            <a:xfrm>
              <a:off x="1872" y="1269"/>
              <a:ext cx="0" cy="28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3" name="Line 20"/>
            <p:cNvSpPr>
              <a:spLocks noChangeShapeType="1"/>
            </p:cNvSpPr>
            <p:nvPr/>
          </p:nvSpPr>
          <p:spPr bwMode="auto">
            <a:xfrm>
              <a:off x="1872" y="1455"/>
              <a:ext cx="141" cy="148"/>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latin typeface="Times New Roman" panose="02020603050405020304" charset="0"/>
              </a:endParaRPr>
            </a:p>
          </p:txBody>
        </p:sp>
        <p:sp>
          <p:nvSpPr>
            <p:cNvPr id="15374" name="Line 21"/>
            <p:cNvSpPr>
              <a:spLocks noChangeShapeType="1"/>
            </p:cNvSpPr>
            <p:nvPr/>
          </p:nvSpPr>
          <p:spPr bwMode="auto">
            <a:xfrm flipV="1">
              <a:off x="1872" y="1219"/>
              <a:ext cx="141" cy="12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5" name="Line 22"/>
            <p:cNvSpPr>
              <a:spLocks noChangeShapeType="1"/>
            </p:cNvSpPr>
            <p:nvPr/>
          </p:nvSpPr>
          <p:spPr bwMode="auto">
            <a:xfrm>
              <a:off x="2004" y="970"/>
              <a:ext cx="0" cy="26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6" name="Line 23"/>
            <p:cNvSpPr>
              <a:spLocks noChangeShapeType="1"/>
            </p:cNvSpPr>
            <p:nvPr/>
          </p:nvSpPr>
          <p:spPr bwMode="auto">
            <a:xfrm flipH="1">
              <a:off x="2005" y="1590"/>
              <a:ext cx="0" cy="30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7" name="Line 24"/>
            <p:cNvSpPr>
              <a:spLocks noChangeShapeType="1"/>
            </p:cNvSpPr>
            <p:nvPr/>
          </p:nvSpPr>
          <p:spPr bwMode="auto">
            <a:xfrm>
              <a:off x="1103" y="1402"/>
              <a:ext cx="773"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78" name="Line 25"/>
            <p:cNvSpPr>
              <a:spLocks noChangeShapeType="1"/>
            </p:cNvSpPr>
            <p:nvPr/>
          </p:nvSpPr>
          <p:spPr bwMode="auto">
            <a:xfrm>
              <a:off x="672" y="2470"/>
              <a:ext cx="2142"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latin typeface="Times New Roman" panose="02020603050405020304" charset="0"/>
              </a:endParaRPr>
            </a:p>
          </p:txBody>
        </p:sp>
        <p:sp>
          <p:nvSpPr>
            <p:cNvPr id="15379" name="Line 26"/>
            <p:cNvSpPr>
              <a:spLocks noChangeShapeType="1"/>
            </p:cNvSpPr>
            <p:nvPr/>
          </p:nvSpPr>
          <p:spPr bwMode="auto">
            <a:xfrm flipH="1">
              <a:off x="2006" y="2214"/>
              <a:ext cx="0" cy="34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80" name="Rectangle 27"/>
            <p:cNvSpPr>
              <a:spLocks noChangeArrowheads="1"/>
            </p:cNvSpPr>
            <p:nvPr/>
          </p:nvSpPr>
          <p:spPr bwMode="auto">
            <a:xfrm>
              <a:off x="1958" y="643"/>
              <a:ext cx="94"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81" name="Oval 28"/>
            <p:cNvSpPr>
              <a:spLocks noChangeArrowheads="1"/>
            </p:cNvSpPr>
            <p:nvPr/>
          </p:nvSpPr>
          <p:spPr bwMode="auto">
            <a:xfrm>
              <a:off x="2686" y="393"/>
              <a:ext cx="68" cy="76"/>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nvGrpSpPr>
            <p:cNvPr id="15382" name="Group 29"/>
            <p:cNvGrpSpPr/>
            <p:nvPr/>
          </p:nvGrpSpPr>
          <p:grpSpPr bwMode="auto">
            <a:xfrm>
              <a:off x="1040" y="1279"/>
              <a:ext cx="68" cy="262"/>
              <a:chOff x="3454" y="2018"/>
              <a:chExt cx="96" cy="328"/>
            </a:xfrm>
          </p:grpSpPr>
          <p:sp>
            <p:nvSpPr>
              <p:cNvPr id="15423" name="Line 3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24" name="Line 3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5383" name="Line 32"/>
            <p:cNvSpPr>
              <a:spLocks noChangeShapeType="1"/>
            </p:cNvSpPr>
            <p:nvPr/>
          </p:nvSpPr>
          <p:spPr bwMode="auto">
            <a:xfrm>
              <a:off x="672" y="1402"/>
              <a:ext cx="363"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nvGrpSpPr>
            <p:cNvPr id="15384" name="Group 33"/>
            <p:cNvGrpSpPr/>
            <p:nvPr/>
          </p:nvGrpSpPr>
          <p:grpSpPr bwMode="auto">
            <a:xfrm flipH="1">
              <a:off x="2455" y="1040"/>
              <a:ext cx="69" cy="261"/>
              <a:chOff x="3454" y="2018"/>
              <a:chExt cx="96" cy="328"/>
            </a:xfrm>
          </p:grpSpPr>
          <p:sp>
            <p:nvSpPr>
              <p:cNvPr id="15421" name="Line 3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22" name="Line 3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5385" name="Line 36"/>
            <p:cNvSpPr>
              <a:spLocks noChangeShapeType="1"/>
            </p:cNvSpPr>
            <p:nvPr/>
          </p:nvSpPr>
          <p:spPr bwMode="auto">
            <a:xfrm flipH="1" flipV="1">
              <a:off x="2520" y="1156"/>
              <a:ext cx="29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86" name="Line 37"/>
            <p:cNvSpPr>
              <a:spLocks noChangeShapeType="1"/>
            </p:cNvSpPr>
            <p:nvPr/>
          </p:nvSpPr>
          <p:spPr bwMode="auto">
            <a:xfrm>
              <a:off x="2001" y="1163"/>
              <a:ext cx="45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87" name="Text Box 38"/>
            <p:cNvSpPr txBox="1">
              <a:spLocks noChangeArrowheads="1"/>
            </p:cNvSpPr>
            <p:nvPr/>
          </p:nvSpPr>
          <p:spPr bwMode="auto">
            <a:xfrm>
              <a:off x="1607" y="654"/>
              <a:ext cx="355"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C</a:t>
              </a:r>
              <a:endParaRPr lang="en-US" altLang="zh-CN" sz="2400">
                <a:ea typeface="长城楷体" charset="0"/>
                <a:cs typeface="长城楷体" charset="0"/>
              </a:endParaRPr>
            </a:p>
          </p:txBody>
        </p:sp>
        <p:sp>
          <p:nvSpPr>
            <p:cNvPr id="15388" name="Text Box 39"/>
            <p:cNvSpPr txBox="1">
              <a:spLocks noChangeArrowheads="1"/>
            </p:cNvSpPr>
            <p:nvPr/>
          </p:nvSpPr>
          <p:spPr bwMode="auto">
            <a:xfrm>
              <a:off x="882" y="933"/>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1</a:t>
              </a:r>
              <a:endParaRPr lang="en-US" altLang="zh-CN" sz="2800">
                <a:ea typeface="长城楷体" charset="0"/>
                <a:cs typeface="长城楷体" charset="0"/>
              </a:endParaRPr>
            </a:p>
          </p:txBody>
        </p:sp>
        <p:sp>
          <p:nvSpPr>
            <p:cNvPr id="15389" name="Text Box 40"/>
            <p:cNvSpPr txBox="1">
              <a:spLocks noChangeArrowheads="1"/>
            </p:cNvSpPr>
            <p:nvPr/>
          </p:nvSpPr>
          <p:spPr bwMode="auto">
            <a:xfrm>
              <a:off x="2332" y="710"/>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2</a:t>
              </a:r>
              <a:endParaRPr lang="en-US" altLang="zh-CN" sz="2800">
                <a:ea typeface="长城楷体" charset="0"/>
                <a:cs typeface="长城楷体" charset="0"/>
              </a:endParaRPr>
            </a:p>
          </p:txBody>
        </p:sp>
        <p:grpSp>
          <p:nvGrpSpPr>
            <p:cNvPr id="15390" name="Group 41"/>
            <p:cNvGrpSpPr/>
            <p:nvPr/>
          </p:nvGrpSpPr>
          <p:grpSpPr bwMode="auto">
            <a:xfrm>
              <a:off x="1932" y="2478"/>
              <a:ext cx="146" cy="162"/>
              <a:chOff x="2898" y="3684"/>
              <a:chExt cx="204" cy="204"/>
            </a:xfrm>
          </p:grpSpPr>
          <p:sp>
            <p:nvSpPr>
              <p:cNvPr id="15419" name="Line 42"/>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20" name="Line 43"/>
              <p:cNvSpPr>
                <a:spLocks noChangeShapeType="1"/>
              </p:cNvSpPr>
              <p:nvPr/>
            </p:nvSpPr>
            <p:spPr bwMode="auto">
              <a:xfrm>
                <a:off x="2898" y="3875"/>
                <a:ext cx="204" cy="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sp>
          <p:nvSpPr>
            <p:cNvPr id="15391" name="Oval 44"/>
            <p:cNvSpPr>
              <a:spLocks noChangeArrowheads="1"/>
            </p:cNvSpPr>
            <p:nvPr/>
          </p:nvSpPr>
          <p:spPr bwMode="auto">
            <a:xfrm>
              <a:off x="1988" y="2449"/>
              <a:ext cx="33" cy="38"/>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392" name="Rectangle 45"/>
            <p:cNvSpPr>
              <a:spLocks noChangeArrowheads="1"/>
            </p:cNvSpPr>
            <p:nvPr/>
          </p:nvSpPr>
          <p:spPr bwMode="auto">
            <a:xfrm>
              <a:off x="1332" y="1751"/>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93" name="Text Box 46"/>
            <p:cNvSpPr txBox="1">
              <a:spLocks noChangeArrowheads="1"/>
            </p:cNvSpPr>
            <p:nvPr/>
          </p:nvSpPr>
          <p:spPr bwMode="auto">
            <a:xfrm>
              <a:off x="959" y="171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B2</a:t>
              </a:r>
              <a:endParaRPr lang="en-US" altLang="zh-CN" sz="2400">
                <a:ea typeface="长城楷体" charset="0"/>
                <a:cs typeface="长城楷体" charset="0"/>
              </a:endParaRPr>
            </a:p>
          </p:txBody>
        </p:sp>
        <p:sp>
          <p:nvSpPr>
            <p:cNvPr id="15394" name="Rectangle 47"/>
            <p:cNvSpPr>
              <a:spLocks noChangeArrowheads="1"/>
            </p:cNvSpPr>
            <p:nvPr/>
          </p:nvSpPr>
          <p:spPr bwMode="auto">
            <a:xfrm>
              <a:off x="1958" y="1902"/>
              <a:ext cx="94"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95" name="Line 48"/>
            <p:cNvSpPr>
              <a:spLocks noChangeShapeType="1"/>
            </p:cNvSpPr>
            <p:nvPr/>
          </p:nvSpPr>
          <p:spPr bwMode="auto">
            <a:xfrm flipH="1">
              <a:off x="2802" y="1149"/>
              <a:ext cx="0" cy="50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396" name="Rectangle 49"/>
            <p:cNvSpPr>
              <a:spLocks noChangeArrowheads="1"/>
            </p:cNvSpPr>
            <p:nvPr/>
          </p:nvSpPr>
          <p:spPr bwMode="auto">
            <a:xfrm>
              <a:off x="2755" y="1653"/>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397" name="Text Box 50"/>
            <p:cNvSpPr txBox="1">
              <a:spLocks noChangeArrowheads="1"/>
            </p:cNvSpPr>
            <p:nvPr/>
          </p:nvSpPr>
          <p:spPr bwMode="auto">
            <a:xfrm>
              <a:off x="1630" y="1806"/>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E</a:t>
              </a:r>
              <a:endParaRPr lang="en-US" altLang="zh-CN" sz="2400">
                <a:ea typeface="长城楷体" charset="0"/>
                <a:cs typeface="长城楷体" charset="0"/>
              </a:endParaRPr>
            </a:p>
          </p:txBody>
        </p:sp>
        <p:sp>
          <p:nvSpPr>
            <p:cNvPr id="15398" name="Text Box 51"/>
            <p:cNvSpPr txBox="1">
              <a:spLocks noChangeArrowheads="1"/>
            </p:cNvSpPr>
            <p:nvPr/>
          </p:nvSpPr>
          <p:spPr bwMode="auto">
            <a:xfrm>
              <a:off x="2420" y="1603"/>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15399" name="Rectangle 52"/>
            <p:cNvSpPr>
              <a:spLocks noChangeArrowheads="1"/>
            </p:cNvSpPr>
            <p:nvPr/>
          </p:nvSpPr>
          <p:spPr bwMode="auto">
            <a:xfrm>
              <a:off x="1092" y="1156"/>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0" name="Rectangle 53"/>
            <p:cNvSpPr>
              <a:spLocks noChangeArrowheads="1"/>
            </p:cNvSpPr>
            <p:nvPr/>
          </p:nvSpPr>
          <p:spPr bwMode="auto">
            <a:xfrm>
              <a:off x="2238" y="895"/>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1" name="Text Box 54"/>
            <p:cNvSpPr txBox="1">
              <a:spLocks noChangeArrowheads="1"/>
            </p:cNvSpPr>
            <p:nvPr/>
          </p:nvSpPr>
          <p:spPr bwMode="auto">
            <a:xfrm>
              <a:off x="2784" y="259"/>
              <a:ext cx="58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0000"/>
                  </a:solidFill>
                  <a:ea typeface="长城楷体" charset="0"/>
                  <a:cs typeface="长城楷体" charset="0"/>
                </a:rPr>
                <a:t>+</a:t>
              </a:r>
              <a:r>
                <a:rPr lang="en-US" altLang="zh-CN" sz="2800">
                  <a:solidFill>
                    <a:srgbClr val="000099"/>
                  </a:solidFill>
                  <a:ea typeface="长城楷体" charset="0"/>
                  <a:cs typeface="长城楷体" charset="0"/>
                </a:rPr>
                <a:t>U</a:t>
              </a:r>
              <a:r>
                <a:rPr lang="en-US" altLang="zh-CN" sz="2400" baseline="-25000">
                  <a:solidFill>
                    <a:srgbClr val="000099"/>
                  </a:solidFill>
                  <a:ea typeface="长城楷体" charset="0"/>
                  <a:cs typeface="长城楷体" charset="0"/>
                </a:rPr>
                <a:t>CC</a:t>
              </a:r>
              <a:endParaRPr lang="en-US" altLang="zh-CN" sz="2400">
                <a:solidFill>
                  <a:srgbClr val="000099"/>
                </a:solidFill>
                <a:ea typeface="长城楷体" charset="0"/>
                <a:cs typeface="长城楷体" charset="0"/>
              </a:endParaRPr>
            </a:p>
          </p:txBody>
        </p:sp>
        <p:sp>
          <p:nvSpPr>
            <p:cNvPr id="15402" name="Text Box 55"/>
            <p:cNvSpPr txBox="1">
              <a:spLocks noChangeArrowheads="1"/>
            </p:cNvSpPr>
            <p:nvPr/>
          </p:nvSpPr>
          <p:spPr bwMode="auto">
            <a:xfrm>
              <a:off x="720" y="1755"/>
              <a:ext cx="29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i</a:t>
              </a:r>
              <a:endParaRPr lang="en-US" altLang="zh-CN" sz="2800">
                <a:solidFill>
                  <a:srgbClr val="000099"/>
                </a:solidFill>
                <a:ea typeface="长城楷体" charset="0"/>
                <a:cs typeface="长城楷体" charset="0"/>
              </a:endParaRPr>
            </a:p>
          </p:txBody>
        </p:sp>
        <p:sp>
          <p:nvSpPr>
            <p:cNvPr id="15403" name="Text Box 56"/>
            <p:cNvSpPr txBox="1">
              <a:spLocks noChangeArrowheads="1"/>
            </p:cNvSpPr>
            <p:nvPr/>
          </p:nvSpPr>
          <p:spPr bwMode="auto">
            <a:xfrm>
              <a:off x="2868" y="1614"/>
              <a:ext cx="347"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o</a:t>
              </a:r>
              <a:endParaRPr lang="en-US" altLang="zh-CN" sz="2800">
                <a:solidFill>
                  <a:srgbClr val="000099"/>
                </a:solidFill>
                <a:ea typeface="长城楷体" charset="0"/>
                <a:cs typeface="长城楷体" charset="0"/>
              </a:endParaRPr>
            </a:p>
          </p:txBody>
        </p:sp>
        <p:sp>
          <p:nvSpPr>
            <p:cNvPr id="15404" name="Rectangle 57" descr="新闻纸"/>
            <p:cNvSpPr>
              <a:spLocks noChangeArrowheads="1"/>
            </p:cNvSpPr>
            <p:nvPr/>
          </p:nvSpPr>
          <p:spPr bwMode="auto">
            <a:xfrm>
              <a:off x="2928" y="1269"/>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5" name="Rectangle 58" descr="新闻纸"/>
            <p:cNvSpPr>
              <a:spLocks noChangeArrowheads="1"/>
            </p:cNvSpPr>
            <p:nvPr/>
          </p:nvSpPr>
          <p:spPr bwMode="auto">
            <a:xfrm>
              <a:off x="768" y="1392"/>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6" name="Rectangle 59" descr="新闻纸"/>
            <p:cNvSpPr>
              <a:spLocks noChangeArrowheads="1"/>
            </p:cNvSpPr>
            <p:nvPr/>
          </p:nvSpPr>
          <p:spPr bwMode="auto">
            <a:xfrm>
              <a:off x="2929" y="2014"/>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7" name="Rectangle 60" descr="新闻纸"/>
            <p:cNvSpPr>
              <a:spLocks noChangeArrowheads="1"/>
            </p:cNvSpPr>
            <p:nvPr/>
          </p:nvSpPr>
          <p:spPr bwMode="auto">
            <a:xfrm>
              <a:off x="768" y="2217"/>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08" name="Line 61"/>
            <p:cNvSpPr>
              <a:spLocks noChangeShapeType="1"/>
            </p:cNvSpPr>
            <p:nvPr/>
          </p:nvSpPr>
          <p:spPr bwMode="auto">
            <a:xfrm>
              <a:off x="2802" y="1965"/>
              <a:ext cx="0" cy="515"/>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5409" name="Line 62"/>
            <p:cNvSpPr>
              <a:spLocks noChangeShapeType="1"/>
            </p:cNvSpPr>
            <p:nvPr/>
          </p:nvSpPr>
          <p:spPr bwMode="auto">
            <a:xfrm>
              <a:off x="1374" y="2085"/>
              <a:ext cx="0" cy="384"/>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5410" name="Rectangle 63"/>
            <p:cNvSpPr>
              <a:spLocks noChangeArrowheads="1"/>
            </p:cNvSpPr>
            <p:nvPr/>
          </p:nvSpPr>
          <p:spPr bwMode="auto">
            <a:xfrm>
              <a:off x="624" y="1595"/>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5411" name="Oval 64"/>
            <p:cNvSpPr>
              <a:spLocks noChangeArrowheads="1"/>
            </p:cNvSpPr>
            <p:nvPr/>
          </p:nvSpPr>
          <p:spPr bwMode="auto">
            <a:xfrm>
              <a:off x="576" y="2112"/>
              <a:ext cx="192" cy="19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5412" name="Line 65"/>
            <p:cNvSpPr>
              <a:spLocks noChangeShapeType="1"/>
            </p:cNvSpPr>
            <p:nvPr/>
          </p:nvSpPr>
          <p:spPr bwMode="auto">
            <a:xfrm flipV="1">
              <a:off x="672" y="1392"/>
              <a:ext cx="0" cy="192"/>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13" name="Line 66"/>
            <p:cNvSpPr>
              <a:spLocks noChangeShapeType="1"/>
            </p:cNvSpPr>
            <p:nvPr/>
          </p:nvSpPr>
          <p:spPr bwMode="auto">
            <a:xfrm>
              <a:off x="672" y="1920"/>
              <a:ext cx="0" cy="57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5414" name="Text Box 67"/>
            <p:cNvSpPr txBox="1">
              <a:spLocks noChangeArrowheads="1"/>
            </p:cNvSpPr>
            <p:nvPr/>
          </p:nvSpPr>
          <p:spPr bwMode="auto">
            <a:xfrm>
              <a:off x="295" y="1536"/>
              <a:ext cx="33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S</a:t>
              </a:r>
              <a:endParaRPr lang="en-US" altLang="zh-CN" sz="2400">
                <a:ea typeface="长城楷体" charset="0"/>
                <a:cs typeface="长城楷体" charset="0"/>
              </a:endParaRPr>
            </a:p>
          </p:txBody>
        </p:sp>
        <p:sp>
          <p:nvSpPr>
            <p:cNvPr id="15415" name="Text Box 68"/>
            <p:cNvSpPr txBox="1">
              <a:spLocks noChangeArrowheads="1"/>
            </p:cNvSpPr>
            <p:nvPr/>
          </p:nvSpPr>
          <p:spPr bwMode="auto">
            <a:xfrm>
              <a:off x="240" y="2016"/>
              <a:ext cx="40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e</a:t>
              </a:r>
              <a:r>
                <a:rPr lang="en-US" altLang="zh-CN" sz="2800" baseline="-25000">
                  <a:solidFill>
                    <a:srgbClr val="000099"/>
                  </a:solidFill>
                  <a:ea typeface="长城楷体" charset="0"/>
                  <a:cs typeface="长城楷体" charset="0"/>
                </a:rPr>
                <a:t>S</a:t>
              </a:r>
              <a:endParaRPr lang="en-US" altLang="zh-CN" sz="2800">
                <a:solidFill>
                  <a:srgbClr val="000099"/>
                </a:solidFill>
                <a:ea typeface="长城楷体" charset="0"/>
                <a:cs typeface="长城楷体" charset="0"/>
              </a:endParaRPr>
            </a:p>
          </p:txBody>
        </p:sp>
        <p:sp>
          <p:nvSpPr>
            <p:cNvPr id="15416" name="Rectangle 69" descr="新闻纸"/>
            <p:cNvSpPr>
              <a:spLocks noChangeArrowheads="1"/>
            </p:cNvSpPr>
            <p:nvPr/>
          </p:nvSpPr>
          <p:spPr bwMode="auto">
            <a:xfrm>
              <a:off x="430" y="1881"/>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17" name="Rectangle 70" descr="新闻纸"/>
            <p:cNvSpPr>
              <a:spLocks noChangeArrowheads="1"/>
            </p:cNvSpPr>
            <p:nvPr/>
          </p:nvSpPr>
          <p:spPr bwMode="auto">
            <a:xfrm>
              <a:off x="423" y="2208"/>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5418" name="Oval 71"/>
            <p:cNvSpPr>
              <a:spLocks noChangeArrowheads="1"/>
            </p:cNvSpPr>
            <p:nvPr/>
          </p:nvSpPr>
          <p:spPr bwMode="auto">
            <a:xfrm>
              <a:off x="1348" y="1375"/>
              <a:ext cx="50" cy="50"/>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14" name="矩形 113"/>
          <p:cNvSpPr/>
          <p:nvPr/>
        </p:nvSpPr>
        <p:spPr>
          <a:xfrm>
            <a:off x="276225" y="260350"/>
            <a:ext cx="5484813" cy="585788"/>
          </a:xfrm>
          <a:prstGeom prst="rect">
            <a:avLst/>
          </a:prstGeom>
        </p:spPr>
        <p:txBody>
          <a:bodyPr>
            <a:spAutoFit/>
          </a:bodyPr>
          <a:lstStyle/>
          <a:p>
            <a:pPr>
              <a:spcBef>
                <a:spcPct val="10000"/>
              </a:spcBef>
            </a:pPr>
            <a:r>
              <a:rPr lang="zh-CN" altLang="en-US" sz="3200" b="1" i="0" dirty="0">
                <a:solidFill>
                  <a:srgbClr val="CC0000"/>
                </a:solidFill>
                <a:effectLst>
                  <a:outerShdw blurRad="38100" dist="38100" dir="2700000" algn="tl">
                    <a:srgbClr val="DDDDDD"/>
                  </a:outerShdw>
                </a:effectLst>
                <a:latin typeface="宋体" panose="02010600030101010101" pitchFamily="2" charset="-122"/>
              </a:rPr>
              <a:t>判断是正反馈还是负反馈？</a:t>
            </a:r>
          </a:p>
        </p:txBody>
      </p:sp>
    </p:spTree>
    <p:extLst>
      <p:ext uri="{BB962C8B-B14F-4D97-AF65-F5344CB8AC3E}">
        <p14:creationId xmlns:p14="http://schemas.microsoft.com/office/powerpoint/2010/main" val="3785010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838200" y="1233488"/>
            <a:ext cx="7837488" cy="95408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zh-CN" altLang="en-US" sz="2800" i="0">
                <a:solidFill>
                  <a:srgbClr val="CC0000"/>
                </a:solidFill>
                <a:effectLst>
                  <a:outerShdw blurRad="38100" dist="38100" dir="2700000" algn="tl">
                    <a:srgbClr val="DDDDDD"/>
                  </a:outerShdw>
                </a:effectLst>
                <a:latin typeface="Times New Roman" panose="02020603050405020304"/>
                <a:cs typeface="Times New Roman" panose="02020603050405020304"/>
              </a:rPr>
              <a:t>直流反馈：</a:t>
            </a:r>
            <a:r>
              <a:rPr lang="zh-CN" altLang="en-US" sz="2800" i="0">
                <a:effectLst>
                  <a:outerShdw blurRad="38100" dist="38100" dir="2700000" algn="tl">
                    <a:srgbClr val="DDDDDD"/>
                  </a:outerShdw>
                </a:effectLst>
                <a:latin typeface="Times New Roman" panose="02020603050405020304"/>
                <a:cs typeface="Times New Roman" panose="02020603050405020304"/>
              </a:rPr>
              <a:t>反馈只对直流分量起作用，反馈元件只能传递直流信号。</a:t>
            </a:r>
          </a:p>
        </p:txBody>
      </p:sp>
      <p:sp>
        <p:nvSpPr>
          <p:cNvPr id="124933" name="Rectangle 5"/>
          <p:cNvSpPr>
            <a:spLocks noChangeArrowheads="1"/>
          </p:cNvSpPr>
          <p:nvPr/>
        </p:nvSpPr>
        <p:spPr bwMode="auto">
          <a:xfrm>
            <a:off x="838200" y="2205038"/>
            <a:ext cx="7694613" cy="954087"/>
          </a:xfrm>
          <a:prstGeom prst="rect">
            <a:avLst/>
          </a:prstGeom>
          <a:noFill/>
          <a:ln w="9525">
            <a:noFill/>
            <a:miter lim="800000"/>
          </a:ln>
          <a:effectLst/>
        </p:spPr>
        <p:txBody>
          <a:bodyPr>
            <a:spAutoFit/>
          </a:bodyPr>
          <a:lstStyle/>
          <a:p>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交流反馈：</a:t>
            </a:r>
            <a:r>
              <a:rPr lang="zh-CN" altLang="en-US" sz="2800" b="1" i="0">
                <a:solidFill>
                  <a:srgbClr val="000099"/>
                </a:solidFill>
                <a:effectLst>
                  <a:outerShdw blurRad="38100" dist="38100" dir="2700000" algn="tl">
                    <a:srgbClr val="DDDDDD"/>
                  </a:outerShdw>
                </a:effectLst>
                <a:latin typeface="Times New Roman" panose="02020603050405020304"/>
                <a:cs typeface="Times New Roman" panose="02020603050405020304"/>
              </a:rPr>
              <a:t>反馈只对交流分量起作用，反馈元件只能传递交流信号。</a:t>
            </a:r>
          </a:p>
        </p:txBody>
      </p:sp>
      <p:grpSp>
        <p:nvGrpSpPr>
          <p:cNvPr id="2" name="Group 8"/>
          <p:cNvGrpSpPr/>
          <p:nvPr/>
        </p:nvGrpSpPr>
        <p:grpSpPr bwMode="auto">
          <a:xfrm>
            <a:off x="968375" y="4508500"/>
            <a:ext cx="7707313" cy="720725"/>
            <a:chOff x="4368" y="384"/>
            <a:chExt cx="1247" cy="1872"/>
          </a:xfrm>
        </p:grpSpPr>
        <p:sp>
          <p:nvSpPr>
            <p:cNvPr id="16394" name="Rectangle 9"/>
            <p:cNvSpPr>
              <a:spLocks noChangeArrowheads="1"/>
            </p:cNvSpPr>
            <p:nvPr/>
          </p:nvSpPr>
          <p:spPr bwMode="auto">
            <a:xfrm>
              <a:off x="4368" y="384"/>
              <a:ext cx="1247" cy="1872"/>
            </a:xfrm>
            <a:prstGeom prst="rect">
              <a:avLst/>
            </a:prstGeom>
            <a:gradFill rotWithShape="0">
              <a:gsLst>
                <a:gs pos="0">
                  <a:srgbClr val="FFFF66"/>
                </a:gs>
                <a:gs pos="100000">
                  <a:schemeClr val="bg1"/>
                </a:gs>
              </a:gsLst>
              <a:lin ang="5400000" scaled="1"/>
            </a:gradFill>
            <a:ln w="38100">
              <a:solidFill>
                <a:srgbClr val="008000"/>
              </a:solidFill>
              <a:miter lim="800000"/>
            </a:ln>
          </p:spPr>
          <p:txBody>
            <a:bodyPr wrap="none" anchor="ctr"/>
            <a:lstStyle/>
            <a:p>
              <a:endParaRPr lang="zh-CN" altLang="en-US" b="1" i="0">
                <a:latin typeface="Times New Roman" panose="02020603050405020304"/>
                <a:cs typeface="Times New Roman" panose="02020603050405020304"/>
              </a:endParaRPr>
            </a:p>
          </p:txBody>
        </p:sp>
        <p:sp>
          <p:nvSpPr>
            <p:cNvPr id="16395" name="Rectangle 10"/>
            <p:cNvSpPr>
              <a:spLocks noChangeArrowheads="1"/>
            </p:cNvSpPr>
            <p:nvPr/>
          </p:nvSpPr>
          <p:spPr bwMode="auto">
            <a:xfrm>
              <a:off x="4403" y="529"/>
              <a:ext cx="1189" cy="996"/>
            </a:xfrm>
            <a:prstGeom prst="rect">
              <a:avLst/>
            </a:prstGeom>
            <a:gradFill rotWithShape="0">
              <a:gsLst>
                <a:gs pos="0">
                  <a:srgbClr val="FFFF66"/>
                </a:gs>
                <a:gs pos="100000">
                  <a:schemeClr val="bg1"/>
                </a:gs>
              </a:gsLst>
              <a:lin ang="5400000" scaled="1"/>
            </a:gradFill>
            <a:ln>
              <a:noFill/>
            </a:ln>
          </p:spPr>
          <p:txBody>
            <a:bodyPr/>
            <a:lstStyle/>
            <a:p>
              <a:pPr>
                <a:lnSpc>
                  <a:spcPct val="120000"/>
                </a:lnSpc>
              </a:pPr>
              <a:r>
                <a:rPr lang="zh-CN" altLang="en-US" sz="2800" b="1" i="0">
                  <a:solidFill>
                    <a:srgbClr val="FF0000"/>
                  </a:solidFill>
                  <a:latin typeface="Times New Roman" panose="02020603050405020304"/>
                  <a:cs typeface="Times New Roman" panose="02020603050405020304"/>
                </a:rPr>
                <a:t>引入交流负反馈的目的：</a:t>
              </a:r>
              <a:r>
                <a:rPr lang="zh-CN" altLang="en-US" sz="2800" b="1" i="0">
                  <a:solidFill>
                    <a:srgbClr val="0000FF"/>
                  </a:solidFill>
                  <a:latin typeface="Times New Roman" panose="02020603050405020304"/>
                  <a:cs typeface="Times New Roman" panose="02020603050405020304"/>
                </a:rPr>
                <a:t>改善放大电路的性能</a:t>
              </a:r>
              <a:endParaRPr lang="zh-CN" altLang="en-US" sz="2800" b="1" i="0">
                <a:solidFill>
                  <a:srgbClr val="FF0000"/>
                </a:solidFill>
                <a:latin typeface="Times New Roman" panose="02020603050405020304"/>
                <a:cs typeface="Times New Roman" panose="02020603050405020304"/>
              </a:endParaRPr>
            </a:p>
          </p:txBody>
        </p:sp>
      </p:grpSp>
      <p:grpSp>
        <p:nvGrpSpPr>
          <p:cNvPr id="3" name="Group 11"/>
          <p:cNvGrpSpPr/>
          <p:nvPr/>
        </p:nvGrpSpPr>
        <p:grpSpPr bwMode="auto">
          <a:xfrm>
            <a:off x="968375" y="3324225"/>
            <a:ext cx="7707313" cy="823913"/>
            <a:chOff x="3121" y="-225"/>
            <a:chExt cx="1200" cy="1162"/>
          </a:xfrm>
        </p:grpSpPr>
        <p:sp>
          <p:nvSpPr>
            <p:cNvPr id="16392" name="Rectangle 12"/>
            <p:cNvSpPr>
              <a:spLocks noChangeArrowheads="1"/>
            </p:cNvSpPr>
            <p:nvPr/>
          </p:nvSpPr>
          <p:spPr bwMode="auto">
            <a:xfrm>
              <a:off x="3121" y="-225"/>
              <a:ext cx="1200" cy="1162"/>
            </a:xfrm>
            <a:prstGeom prst="rect">
              <a:avLst/>
            </a:prstGeom>
            <a:gradFill rotWithShape="0">
              <a:gsLst>
                <a:gs pos="0">
                  <a:srgbClr val="CCFF66"/>
                </a:gs>
                <a:gs pos="100000">
                  <a:schemeClr val="bg1"/>
                </a:gs>
              </a:gsLst>
              <a:lin ang="5400000" scaled="1"/>
            </a:gradFill>
            <a:ln w="38100">
              <a:solidFill>
                <a:srgbClr val="008000"/>
              </a:solidFill>
              <a:miter lim="800000"/>
            </a:ln>
          </p:spPr>
          <p:txBody>
            <a:bodyPr wrap="none" anchor="ctr"/>
            <a:lstStyle/>
            <a:p>
              <a:endParaRPr lang="zh-CN" altLang="en-US" b="1" i="0">
                <a:latin typeface="Times New Roman" panose="02020603050405020304"/>
                <a:cs typeface="Times New Roman" panose="02020603050405020304"/>
              </a:endParaRPr>
            </a:p>
          </p:txBody>
        </p:sp>
        <p:sp>
          <p:nvSpPr>
            <p:cNvPr id="16393" name="Rectangle 13"/>
            <p:cNvSpPr>
              <a:spLocks noChangeArrowheads="1"/>
            </p:cNvSpPr>
            <p:nvPr/>
          </p:nvSpPr>
          <p:spPr bwMode="auto">
            <a:xfrm>
              <a:off x="3156" y="-77"/>
              <a:ext cx="1129" cy="859"/>
            </a:xfrm>
            <a:prstGeom prst="rect">
              <a:avLst/>
            </a:prstGeom>
            <a:gradFill rotWithShape="0">
              <a:gsLst>
                <a:gs pos="0">
                  <a:srgbClr val="CCFF66"/>
                </a:gs>
                <a:gs pos="100000">
                  <a:schemeClr val="bg1"/>
                </a:gs>
              </a:gsLst>
              <a:lin ang="5400000" scaled="1"/>
            </a:gradFill>
            <a:ln>
              <a:noFill/>
            </a:ln>
          </p:spPr>
          <p:txBody>
            <a:bodyPr>
              <a:spAutoFit/>
            </a:bodyPr>
            <a:lstStyle/>
            <a:p>
              <a:pPr>
                <a:lnSpc>
                  <a:spcPct val="120000"/>
                </a:lnSpc>
              </a:pPr>
              <a:r>
                <a:rPr lang="zh-CN" altLang="en-US" sz="2800" b="1" i="0">
                  <a:solidFill>
                    <a:srgbClr val="FF0000"/>
                  </a:solidFill>
                  <a:latin typeface="Times New Roman" panose="02020603050405020304"/>
                  <a:cs typeface="Times New Roman" panose="02020603050405020304"/>
                </a:rPr>
                <a:t>引入直流负反馈的目的：</a:t>
              </a:r>
              <a:r>
                <a:rPr lang="zh-CN" altLang="en-US" sz="2800" b="1" i="0">
                  <a:solidFill>
                    <a:srgbClr val="0000FF"/>
                  </a:solidFill>
                  <a:latin typeface="Times New Roman" panose="02020603050405020304"/>
                  <a:cs typeface="Times New Roman" panose="02020603050405020304"/>
                </a:rPr>
                <a:t>稳定静态工作点</a:t>
              </a:r>
            </a:p>
          </p:txBody>
        </p:sp>
      </p:grpSp>
      <p:sp>
        <p:nvSpPr>
          <p:cNvPr id="124942" name="Rectangle 14"/>
          <p:cNvSpPr>
            <a:spLocks noGrp="1" noChangeArrowheads="1"/>
          </p:cNvSpPr>
          <p:nvPr>
            <p:ph type="subTitle" idx="1"/>
          </p:nvPr>
        </p:nvSpPr>
        <p:spPr bwMode="auto">
          <a:xfrm>
            <a:off x="457200" y="242888"/>
            <a:ext cx="5638800" cy="609600"/>
          </a:xfrm>
          <a:ln>
            <a:miter lim="800000"/>
          </a:ln>
        </p:spPr>
        <p:txBody>
          <a:bodyPr vert="horz" wrap="square" lIns="91440" tIns="45720" rIns="91440" bIns="45720" numCol="1" anchor="t" anchorCtr="0" compatLnSpc="1"/>
          <a:lstStyle/>
          <a:p>
            <a:pPr algn="l" eaLnBrk="1" hangingPunct="1">
              <a:spcBef>
                <a:spcPct val="50000"/>
              </a:spcBef>
            </a:pPr>
            <a:r>
              <a:rPr lang="en-US" altLang="zh-CN" b="1" dirty="0">
                <a:solidFill>
                  <a:srgbClr val="000099"/>
                </a:solidFill>
                <a:effectLst>
                  <a:outerShdw blurRad="38100" dist="38100" dir="2700000" algn="tl">
                    <a:srgbClr val="DDDDDD"/>
                  </a:outerShdw>
                </a:effectLst>
                <a:latin typeface="Times New Roman" panose="02020603050405020304"/>
                <a:ea typeface="楷体_GB2312" charset="0"/>
                <a:cs typeface="Times New Roman" panose="02020603050405020304"/>
              </a:rPr>
              <a:t>4</a:t>
            </a:r>
            <a:r>
              <a:rPr lang="en-US" altLang="zh-CN" b="1" dirty="0" smtClean="0">
                <a:solidFill>
                  <a:srgbClr val="000099"/>
                </a:solidFill>
                <a:effectLst>
                  <a:outerShdw blurRad="38100" dist="38100" dir="2700000" algn="tl">
                    <a:srgbClr val="DDDDDD"/>
                  </a:outerShdw>
                </a:effectLst>
                <a:latin typeface="Times New Roman" panose="02020603050405020304"/>
                <a:ea typeface="楷体_GB2312" charset="0"/>
                <a:cs typeface="Times New Roman" panose="02020603050405020304"/>
              </a:rPr>
              <a:t>.2.2  </a:t>
            </a:r>
            <a:r>
              <a:rPr lang="zh-CN" altLang="en-US" b="1" dirty="0">
                <a:solidFill>
                  <a:srgbClr val="000099"/>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负反馈的类型</a:t>
            </a:r>
          </a:p>
        </p:txBody>
      </p:sp>
      <p:sp>
        <p:nvSpPr>
          <p:cNvPr id="124943" name="Rectangle 15"/>
          <p:cNvSpPr>
            <a:spLocks noChangeArrowheads="1"/>
          </p:cNvSpPr>
          <p:nvPr/>
        </p:nvSpPr>
        <p:spPr bwMode="auto">
          <a:xfrm>
            <a:off x="677863" y="773113"/>
            <a:ext cx="2344737" cy="525462"/>
          </a:xfrm>
          <a:prstGeom prst="rect">
            <a:avLst/>
          </a:prstGeom>
          <a:noFill/>
          <a:ln w="38100">
            <a:noFill/>
            <a:miter lim="800000"/>
          </a:ln>
          <a:effectLst/>
        </p:spPr>
        <p:txBody>
          <a:bodyPr wrap="none" lIns="90000" tIns="46800" rIns="90000" bIns="46800" anchor="ctr">
            <a:spAutoFit/>
          </a:bodyPr>
          <a:lstStyle/>
          <a:p>
            <a:pPr algn="ctr">
              <a:spcBef>
                <a:spcPct val="50000"/>
              </a:spcBef>
            </a:pP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反馈的分类</a:t>
            </a:r>
          </a:p>
        </p:txBody>
      </p:sp>
    </p:spTree>
    <p:extLst>
      <p:ext uri="{BB962C8B-B14F-4D97-AF65-F5344CB8AC3E}">
        <p14:creationId xmlns:p14="http://schemas.microsoft.com/office/powerpoint/2010/main" val="42096273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blinds(vertical)">
                                      <p:cBhvr>
                                        <p:cTn id="7" dur="500"/>
                                        <p:tgtEl>
                                          <p:spTgt spid="1249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3"/>
                                        </p:tgtEl>
                                        <p:attrNameLst>
                                          <p:attrName>style.visibility</p:attrName>
                                        </p:attrNameLst>
                                      </p:cBhvr>
                                      <p:to>
                                        <p:strVal val="visible"/>
                                      </p:to>
                                    </p:set>
                                    <p:animEffect transition="in" filter="wipe(left)">
                                      <p:cBhvr>
                                        <p:cTn id="12" dur="500"/>
                                        <p:tgtEl>
                                          <p:spTgt spid="1249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autoUpdateAnimBg="0"/>
      <p:bldP spid="12493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81"/>
          <p:cNvGrpSpPr/>
          <p:nvPr/>
        </p:nvGrpSpPr>
        <p:grpSpPr bwMode="auto">
          <a:xfrm>
            <a:off x="457200" y="914400"/>
            <a:ext cx="4972050" cy="3779838"/>
            <a:chOff x="240" y="259"/>
            <a:chExt cx="3132" cy="2381"/>
          </a:xfrm>
        </p:grpSpPr>
        <p:sp>
          <p:nvSpPr>
            <p:cNvPr id="17424" name="Line 82"/>
            <p:cNvSpPr>
              <a:spLocks noChangeShapeType="1"/>
            </p:cNvSpPr>
            <p:nvPr/>
          </p:nvSpPr>
          <p:spPr bwMode="auto">
            <a:xfrm flipH="1">
              <a:off x="1374" y="1363"/>
              <a:ext cx="0" cy="38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25" name="Text Box 83"/>
            <p:cNvSpPr txBox="1">
              <a:spLocks noChangeArrowheads="1"/>
            </p:cNvSpPr>
            <p:nvPr/>
          </p:nvSpPr>
          <p:spPr bwMode="auto">
            <a:xfrm>
              <a:off x="932" y="59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B1</a:t>
              </a:r>
              <a:endParaRPr lang="en-US" altLang="zh-CN" sz="2400">
                <a:ea typeface="长城楷体" charset="0"/>
                <a:cs typeface="长城楷体" charset="0"/>
              </a:endParaRPr>
            </a:p>
          </p:txBody>
        </p:sp>
        <p:sp>
          <p:nvSpPr>
            <p:cNvPr id="17426" name="Line 84"/>
            <p:cNvSpPr>
              <a:spLocks noChangeShapeType="1"/>
            </p:cNvSpPr>
            <p:nvPr/>
          </p:nvSpPr>
          <p:spPr bwMode="auto">
            <a:xfrm>
              <a:off x="1376" y="993"/>
              <a:ext cx="0" cy="41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27" name="Line 85"/>
            <p:cNvSpPr>
              <a:spLocks noChangeShapeType="1"/>
            </p:cNvSpPr>
            <p:nvPr/>
          </p:nvSpPr>
          <p:spPr bwMode="auto">
            <a:xfrm flipH="1" flipV="1">
              <a:off x="1380" y="425"/>
              <a:ext cx="0" cy="264"/>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28" name="Rectangle 86"/>
            <p:cNvSpPr>
              <a:spLocks noChangeArrowheads="1"/>
            </p:cNvSpPr>
            <p:nvPr/>
          </p:nvSpPr>
          <p:spPr bwMode="auto">
            <a:xfrm>
              <a:off x="1332" y="670"/>
              <a:ext cx="95"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29" name="Line 87"/>
            <p:cNvSpPr>
              <a:spLocks noChangeShapeType="1"/>
            </p:cNvSpPr>
            <p:nvPr/>
          </p:nvSpPr>
          <p:spPr bwMode="auto">
            <a:xfrm>
              <a:off x="1380" y="435"/>
              <a:ext cx="1297"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30" name="Line 88"/>
            <p:cNvSpPr>
              <a:spLocks noChangeShapeType="1"/>
            </p:cNvSpPr>
            <p:nvPr/>
          </p:nvSpPr>
          <p:spPr bwMode="auto">
            <a:xfrm flipV="1">
              <a:off x="2001" y="416"/>
              <a:ext cx="0" cy="24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1" name="Line 89"/>
            <p:cNvSpPr>
              <a:spLocks noChangeShapeType="1"/>
            </p:cNvSpPr>
            <p:nvPr/>
          </p:nvSpPr>
          <p:spPr bwMode="auto">
            <a:xfrm>
              <a:off x="1872" y="1269"/>
              <a:ext cx="0" cy="28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2" name="Line 90"/>
            <p:cNvSpPr>
              <a:spLocks noChangeShapeType="1"/>
            </p:cNvSpPr>
            <p:nvPr/>
          </p:nvSpPr>
          <p:spPr bwMode="auto">
            <a:xfrm>
              <a:off x="1872" y="1455"/>
              <a:ext cx="141" cy="148"/>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latin typeface="Times New Roman" panose="02020603050405020304" charset="0"/>
              </a:endParaRPr>
            </a:p>
          </p:txBody>
        </p:sp>
        <p:sp>
          <p:nvSpPr>
            <p:cNvPr id="17433" name="Line 91"/>
            <p:cNvSpPr>
              <a:spLocks noChangeShapeType="1"/>
            </p:cNvSpPr>
            <p:nvPr/>
          </p:nvSpPr>
          <p:spPr bwMode="auto">
            <a:xfrm flipV="1">
              <a:off x="1872" y="1219"/>
              <a:ext cx="141" cy="12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4" name="Line 92"/>
            <p:cNvSpPr>
              <a:spLocks noChangeShapeType="1"/>
            </p:cNvSpPr>
            <p:nvPr/>
          </p:nvSpPr>
          <p:spPr bwMode="auto">
            <a:xfrm>
              <a:off x="2004" y="970"/>
              <a:ext cx="0" cy="26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5" name="Line 93"/>
            <p:cNvSpPr>
              <a:spLocks noChangeShapeType="1"/>
            </p:cNvSpPr>
            <p:nvPr/>
          </p:nvSpPr>
          <p:spPr bwMode="auto">
            <a:xfrm flipH="1">
              <a:off x="2005" y="1590"/>
              <a:ext cx="0" cy="30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6" name="Line 94"/>
            <p:cNvSpPr>
              <a:spLocks noChangeShapeType="1"/>
            </p:cNvSpPr>
            <p:nvPr/>
          </p:nvSpPr>
          <p:spPr bwMode="auto">
            <a:xfrm>
              <a:off x="1103" y="1402"/>
              <a:ext cx="773"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7" name="Line 95"/>
            <p:cNvSpPr>
              <a:spLocks noChangeShapeType="1"/>
            </p:cNvSpPr>
            <p:nvPr/>
          </p:nvSpPr>
          <p:spPr bwMode="auto">
            <a:xfrm>
              <a:off x="672" y="2470"/>
              <a:ext cx="2142"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latin typeface="Times New Roman" panose="02020603050405020304" charset="0"/>
              </a:endParaRPr>
            </a:p>
          </p:txBody>
        </p:sp>
        <p:sp>
          <p:nvSpPr>
            <p:cNvPr id="17438" name="Line 96"/>
            <p:cNvSpPr>
              <a:spLocks noChangeShapeType="1"/>
            </p:cNvSpPr>
            <p:nvPr/>
          </p:nvSpPr>
          <p:spPr bwMode="auto">
            <a:xfrm flipH="1">
              <a:off x="2006" y="2214"/>
              <a:ext cx="0" cy="34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39" name="Rectangle 97"/>
            <p:cNvSpPr>
              <a:spLocks noChangeArrowheads="1"/>
            </p:cNvSpPr>
            <p:nvPr/>
          </p:nvSpPr>
          <p:spPr bwMode="auto">
            <a:xfrm>
              <a:off x="1958" y="643"/>
              <a:ext cx="94"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40" name="Oval 98"/>
            <p:cNvSpPr>
              <a:spLocks noChangeArrowheads="1"/>
            </p:cNvSpPr>
            <p:nvPr/>
          </p:nvSpPr>
          <p:spPr bwMode="auto">
            <a:xfrm>
              <a:off x="2686" y="393"/>
              <a:ext cx="68" cy="76"/>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nvGrpSpPr>
            <p:cNvPr id="17441" name="Group 99"/>
            <p:cNvGrpSpPr/>
            <p:nvPr/>
          </p:nvGrpSpPr>
          <p:grpSpPr bwMode="auto">
            <a:xfrm>
              <a:off x="1040" y="1279"/>
              <a:ext cx="68" cy="262"/>
              <a:chOff x="3454" y="2018"/>
              <a:chExt cx="96" cy="328"/>
            </a:xfrm>
          </p:grpSpPr>
          <p:sp>
            <p:nvSpPr>
              <p:cNvPr id="17482" name="Line 10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83" name="Line 10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7442" name="Line 102"/>
            <p:cNvSpPr>
              <a:spLocks noChangeShapeType="1"/>
            </p:cNvSpPr>
            <p:nvPr/>
          </p:nvSpPr>
          <p:spPr bwMode="auto">
            <a:xfrm>
              <a:off x="672" y="1402"/>
              <a:ext cx="363"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nvGrpSpPr>
            <p:cNvPr id="17443" name="Group 103"/>
            <p:cNvGrpSpPr/>
            <p:nvPr/>
          </p:nvGrpSpPr>
          <p:grpSpPr bwMode="auto">
            <a:xfrm flipH="1">
              <a:off x="2455" y="1040"/>
              <a:ext cx="69" cy="261"/>
              <a:chOff x="3454" y="2018"/>
              <a:chExt cx="96" cy="328"/>
            </a:xfrm>
          </p:grpSpPr>
          <p:sp>
            <p:nvSpPr>
              <p:cNvPr id="17480" name="Line 10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81" name="Line 10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7444" name="Line 106"/>
            <p:cNvSpPr>
              <a:spLocks noChangeShapeType="1"/>
            </p:cNvSpPr>
            <p:nvPr/>
          </p:nvSpPr>
          <p:spPr bwMode="auto">
            <a:xfrm flipH="1" flipV="1">
              <a:off x="2520" y="1156"/>
              <a:ext cx="29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45" name="Line 107"/>
            <p:cNvSpPr>
              <a:spLocks noChangeShapeType="1"/>
            </p:cNvSpPr>
            <p:nvPr/>
          </p:nvSpPr>
          <p:spPr bwMode="auto">
            <a:xfrm>
              <a:off x="2001" y="1163"/>
              <a:ext cx="45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46" name="Text Box 108"/>
            <p:cNvSpPr txBox="1">
              <a:spLocks noChangeArrowheads="1"/>
            </p:cNvSpPr>
            <p:nvPr/>
          </p:nvSpPr>
          <p:spPr bwMode="auto">
            <a:xfrm>
              <a:off x="1607" y="654"/>
              <a:ext cx="355"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C</a:t>
              </a:r>
              <a:endParaRPr lang="en-US" altLang="zh-CN" sz="2400">
                <a:ea typeface="长城楷体" charset="0"/>
                <a:cs typeface="长城楷体" charset="0"/>
              </a:endParaRPr>
            </a:p>
          </p:txBody>
        </p:sp>
        <p:sp>
          <p:nvSpPr>
            <p:cNvPr id="17447" name="Text Box 109"/>
            <p:cNvSpPr txBox="1">
              <a:spLocks noChangeArrowheads="1"/>
            </p:cNvSpPr>
            <p:nvPr/>
          </p:nvSpPr>
          <p:spPr bwMode="auto">
            <a:xfrm>
              <a:off x="882" y="933"/>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1</a:t>
              </a:r>
              <a:endParaRPr lang="en-US" altLang="zh-CN" sz="2800">
                <a:ea typeface="长城楷体" charset="0"/>
                <a:cs typeface="长城楷体" charset="0"/>
              </a:endParaRPr>
            </a:p>
          </p:txBody>
        </p:sp>
        <p:sp>
          <p:nvSpPr>
            <p:cNvPr id="17448" name="Text Box 110"/>
            <p:cNvSpPr txBox="1">
              <a:spLocks noChangeArrowheads="1"/>
            </p:cNvSpPr>
            <p:nvPr/>
          </p:nvSpPr>
          <p:spPr bwMode="auto">
            <a:xfrm>
              <a:off x="2332" y="710"/>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2</a:t>
              </a:r>
              <a:endParaRPr lang="en-US" altLang="zh-CN" sz="2800">
                <a:ea typeface="长城楷体" charset="0"/>
                <a:cs typeface="长城楷体" charset="0"/>
              </a:endParaRPr>
            </a:p>
          </p:txBody>
        </p:sp>
        <p:grpSp>
          <p:nvGrpSpPr>
            <p:cNvPr id="17449" name="Group 111"/>
            <p:cNvGrpSpPr/>
            <p:nvPr/>
          </p:nvGrpSpPr>
          <p:grpSpPr bwMode="auto">
            <a:xfrm>
              <a:off x="1932" y="2478"/>
              <a:ext cx="146" cy="162"/>
              <a:chOff x="2898" y="3684"/>
              <a:chExt cx="204" cy="204"/>
            </a:xfrm>
          </p:grpSpPr>
          <p:sp>
            <p:nvSpPr>
              <p:cNvPr id="17478" name="Line 112"/>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79" name="Line 113"/>
              <p:cNvSpPr>
                <a:spLocks noChangeShapeType="1"/>
              </p:cNvSpPr>
              <p:nvPr/>
            </p:nvSpPr>
            <p:spPr bwMode="auto">
              <a:xfrm>
                <a:off x="2898" y="3875"/>
                <a:ext cx="204" cy="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sp>
          <p:nvSpPr>
            <p:cNvPr id="17450" name="Oval 114"/>
            <p:cNvSpPr>
              <a:spLocks noChangeArrowheads="1"/>
            </p:cNvSpPr>
            <p:nvPr/>
          </p:nvSpPr>
          <p:spPr bwMode="auto">
            <a:xfrm>
              <a:off x="1988" y="2449"/>
              <a:ext cx="33" cy="38"/>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51" name="Rectangle 115"/>
            <p:cNvSpPr>
              <a:spLocks noChangeArrowheads="1"/>
            </p:cNvSpPr>
            <p:nvPr/>
          </p:nvSpPr>
          <p:spPr bwMode="auto">
            <a:xfrm>
              <a:off x="1332" y="1751"/>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52" name="Text Box 116"/>
            <p:cNvSpPr txBox="1">
              <a:spLocks noChangeArrowheads="1"/>
            </p:cNvSpPr>
            <p:nvPr/>
          </p:nvSpPr>
          <p:spPr bwMode="auto">
            <a:xfrm>
              <a:off x="959" y="171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B2</a:t>
              </a:r>
              <a:endParaRPr lang="en-US" altLang="zh-CN" sz="2400">
                <a:ea typeface="长城楷体" charset="0"/>
                <a:cs typeface="长城楷体" charset="0"/>
              </a:endParaRPr>
            </a:p>
          </p:txBody>
        </p:sp>
        <p:sp>
          <p:nvSpPr>
            <p:cNvPr id="17453" name="Rectangle 117"/>
            <p:cNvSpPr>
              <a:spLocks noChangeArrowheads="1"/>
            </p:cNvSpPr>
            <p:nvPr/>
          </p:nvSpPr>
          <p:spPr bwMode="auto">
            <a:xfrm>
              <a:off x="1958" y="1902"/>
              <a:ext cx="94"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54" name="Line 118"/>
            <p:cNvSpPr>
              <a:spLocks noChangeShapeType="1"/>
            </p:cNvSpPr>
            <p:nvPr/>
          </p:nvSpPr>
          <p:spPr bwMode="auto">
            <a:xfrm flipH="1">
              <a:off x="2802" y="1149"/>
              <a:ext cx="0" cy="50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55" name="Rectangle 119"/>
            <p:cNvSpPr>
              <a:spLocks noChangeArrowheads="1"/>
            </p:cNvSpPr>
            <p:nvPr/>
          </p:nvSpPr>
          <p:spPr bwMode="auto">
            <a:xfrm>
              <a:off x="2755" y="1653"/>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56" name="Text Box 120"/>
            <p:cNvSpPr txBox="1">
              <a:spLocks noChangeArrowheads="1"/>
            </p:cNvSpPr>
            <p:nvPr/>
          </p:nvSpPr>
          <p:spPr bwMode="auto">
            <a:xfrm>
              <a:off x="1630" y="1806"/>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E</a:t>
              </a:r>
              <a:endParaRPr lang="en-US" altLang="zh-CN" sz="2400">
                <a:ea typeface="长城楷体" charset="0"/>
                <a:cs typeface="长城楷体" charset="0"/>
              </a:endParaRPr>
            </a:p>
          </p:txBody>
        </p:sp>
        <p:sp>
          <p:nvSpPr>
            <p:cNvPr id="17457" name="Text Box 121"/>
            <p:cNvSpPr txBox="1">
              <a:spLocks noChangeArrowheads="1"/>
            </p:cNvSpPr>
            <p:nvPr/>
          </p:nvSpPr>
          <p:spPr bwMode="auto">
            <a:xfrm>
              <a:off x="2420" y="1603"/>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17458" name="Rectangle 122"/>
            <p:cNvSpPr>
              <a:spLocks noChangeArrowheads="1"/>
            </p:cNvSpPr>
            <p:nvPr/>
          </p:nvSpPr>
          <p:spPr bwMode="auto">
            <a:xfrm>
              <a:off x="1092" y="1156"/>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59" name="Rectangle 123"/>
            <p:cNvSpPr>
              <a:spLocks noChangeArrowheads="1"/>
            </p:cNvSpPr>
            <p:nvPr/>
          </p:nvSpPr>
          <p:spPr bwMode="auto">
            <a:xfrm>
              <a:off x="2238" y="895"/>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60" name="Text Box 124"/>
            <p:cNvSpPr txBox="1">
              <a:spLocks noChangeArrowheads="1"/>
            </p:cNvSpPr>
            <p:nvPr/>
          </p:nvSpPr>
          <p:spPr bwMode="auto">
            <a:xfrm>
              <a:off x="2784" y="259"/>
              <a:ext cx="58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0000"/>
                  </a:solidFill>
                  <a:ea typeface="长城楷体" charset="0"/>
                  <a:cs typeface="长城楷体" charset="0"/>
                </a:rPr>
                <a:t>+</a:t>
              </a:r>
              <a:r>
                <a:rPr lang="en-US" altLang="zh-CN" sz="2800">
                  <a:solidFill>
                    <a:srgbClr val="000099"/>
                  </a:solidFill>
                  <a:ea typeface="长城楷体" charset="0"/>
                  <a:cs typeface="长城楷体" charset="0"/>
                </a:rPr>
                <a:t>U</a:t>
              </a:r>
              <a:r>
                <a:rPr lang="en-US" altLang="zh-CN" sz="2400" baseline="-25000">
                  <a:solidFill>
                    <a:srgbClr val="000099"/>
                  </a:solidFill>
                  <a:ea typeface="长城楷体" charset="0"/>
                  <a:cs typeface="长城楷体" charset="0"/>
                </a:rPr>
                <a:t>CC</a:t>
              </a:r>
              <a:endParaRPr lang="en-US" altLang="zh-CN" sz="2400">
                <a:solidFill>
                  <a:srgbClr val="000099"/>
                </a:solidFill>
                <a:ea typeface="长城楷体" charset="0"/>
                <a:cs typeface="长城楷体" charset="0"/>
              </a:endParaRPr>
            </a:p>
          </p:txBody>
        </p:sp>
        <p:sp>
          <p:nvSpPr>
            <p:cNvPr id="17461" name="Text Box 125"/>
            <p:cNvSpPr txBox="1">
              <a:spLocks noChangeArrowheads="1"/>
            </p:cNvSpPr>
            <p:nvPr/>
          </p:nvSpPr>
          <p:spPr bwMode="auto">
            <a:xfrm>
              <a:off x="720" y="1755"/>
              <a:ext cx="29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i</a:t>
              </a:r>
              <a:endParaRPr lang="en-US" altLang="zh-CN" sz="2800">
                <a:solidFill>
                  <a:srgbClr val="000099"/>
                </a:solidFill>
                <a:ea typeface="长城楷体" charset="0"/>
                <a:cs typeface="长城楷体" charset="0"/>
              </a:endParaRPr>
            </a:p>
          </p:txBody>
        </p:sp>
        <p:sp>
          <p:nvSpPr>
            <p:cNvPr id="17462" name="Text Box 126"/>
            <p:cNvSpPr txBox="1">
              <a:spLocks noChangeArrowheads="1"/>
            </p:cNvSpPr>
            <p:nvPr/>
          </p:nvSpPr>
          <p:spPr bwMode="auto">
            <a:xfrm>
              <a:off x="2868" y="1614"/>
              <a:ext cx="347"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o</a:t>
              </a:r>
              <a:endParaRPr lang="en-US" altLang="zh-CN" sz="2800">
                <a:solidFill>
                  <a:srgbClr val="000099"/>
                </a:solidFill>
                <a:ea typeface="长城楷体" charset="0"/>
                <a:cs typeface="长城楷体" charset="0"/>
              </a:endParaRPr>
            </a:p>
          </p:txBody>
        </p:sp>
        <p:sp>
          <p:nvSpPr>
            <p:cNvPr id="17463" name="Rectangle 127" descr="新闻纸"/>
            <p:cNvSpPr>
              <a:spLocks noChangeArrowheads="1"/>
            </p:cNvSpPr>
            <p:nvPr/>
          </p:nvSpPr>
          <p:spPr bwMode="auto">
            <a:xfrm>
              <a:off x="2928" y="1269"/>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64" name="Rectangle 128" descr="新闻纸"/>
            <p:cNvSpPr>
              <a:spLocks noChangeArrowheads="1"/>
            </p:cNvSpPr>
            <p:nvPr/>
          </p:nvSpPr>
          <p:spPr bwMode="auto">
            <a:xfrm>
              <a:off x="768" y="1392"/>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65" name="Rectangle 129" descr="新闻纸"/>
            <p:cNvSpPr>
              <a:spLocks noChangeArrowheads="1"/>
            </p:cNvSpPr>
            <p:nvPr/>
          </p:nvSpPr>
          <p:spPr bwMode="auto">
            <a:xfrm>
              <a:off x="2929" y="2014"/>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66" name="Rectangle 130" descr="新闻纸"/>
            <p:cNvSpPr>
              <a:spLocks noChangeArrowheads="1"/>
            </p:cNvSpPr>
            <p:nvPr/>
          </p:nvSpPr>
          <p:spPr bwMode="auto">
            <a:xfrm>
              <a:off x="768" y="2217"/>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67" name="Line 131"/>
            <p:cNvSpPr>
              <a:spLocks noChangeShapeType="1"/>
            </p:cNvSpPr>
            <p:nvPr/>
          </p:nvSpPr>
          <p:spPr bwMode="auto">
            <a:xfrm>
              <a:off x="2802" y="1965"/>
              <a:ext cx="0" cy="515"/>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7468" name="Line 132"/>
            <p:cNvSpPr>
              <a:spLocks noChangeShapeType="1"/>
            </p:cNvSpPr>
            <p:nvPr/>
          </p:nvSpPr>
          <p:spPr bwMode="auto">
            <a:xfrm>
              <a:off x="1374" y="2085"/>
              <a:ext cx="0" cy="384"/>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7469" name="Rectangle 133"/>
            <p:cNvSpPr>
              <a:spLocks noChangeArrowheads="1"/>
            </p:cNvSpPr>
            <p:nvPr/>
          </p:nvSpPr>
          <p:spPr bwMode="auto">
            <a:xfrm>
              <a:off x="624" y="1595"/>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7470" name="Oval 134"/>
            <p:cNvSpPr>
              <a:spLocks noChangeArrowheads="1"/>
            </p:cNvSpPr>
            <p:nvPr/>
          </p:nvSpPr>
          <p:spPr bwMode="auto">
            <a:xfrm>
              <a:off x="576" y="2112"/>
              <a:ext cx="192" cy="19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7471" name="Line 135"/>
            <p:cNvSpPr>
              <a:spLocks noChangeShapeType="1"/>
            </p:cNvSpPr>
            <p:nvPr/>
          </p:nvSpPr>
          <p:spPr bwMode="auto">
            <a:xfrm flipV="1">
              <a:off x="672" y="1392"/>
              <a:ext cx="0" cy="192"/>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72" name="Line 136"/>
            <p:cNvSpPr>
              <a:spLocks noChangeShapeType="1"/>
            </p:cNvSpPr>
            <p:nvPr/>
          </p:nvSpPr>
          <p:spPr bwMode="auto">
            <a:xfrm>
              <a:off x="672" y="1920"/>
              <a:ext cx="0" cy="57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7473" name="Text Box 137"/>
            <p:cNvSpPr txBox="1">
              <a:spLocks noChangeArrowheads="1"/>
            </p:cNvSpPr>
            <p:nvPr/>
          </p:nvSpPr>
          <p:spPr bwMode="auto">
            <a:xfrm>
              <a:off x="295" y="1536"/>
              <a:ext cx="33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S</a:t>
              </a:r>
              <a:endParaRPr lang="en-US" altLang="zh-CN" sz="2400">
                <a:ea typeface="长城楷体" charset="0"/>
                <a:cs typeface="长城楷体" charset="0"/>
              </a:endParaRPr>
            </a:p>
          </p:txBody>
        </p:sp>
        <p:sp>
          <p:nvSpPr>
            <p:cNvPr id="17474" name="Text Box 138"/>
            <p:cNvSpPr txBox="1">
              <a:spLocks noChangeArrowheads="1"/>
            </p:cNvSpPr>
            <p:nvPr/>
          </p:nvSpPr>
          <p:spPr bwMode="auto">
            <a:xfrm>
              <a:off x="240" y="2016"/>
              <a:ext cx="40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e</a:t>
              </a:r>
              <a:r>
                <a:rPr lang="en-US" altLang="zh-CN" sz="2800" baseline="-25000">
                  <a:solidFill>
                    <a:srgbClr val="000099"/>
                  </a:solidFill>
                  <a:ea typeface="长城楷体" charset="0"/>
                  <a:cs typeface="长城楷体" charset="0"/>
                </a:rPr>
                <a:t>S</a:t>
              </a:r>
              <a:endParaRPr lang="en-US" altLang="zh-CN" sz="2800">
                <a:solidFill>
                  <a:srgbClr val="000099"/>
                </a:solidFill>
                <a:ea typeface="长城楷体" charset="0"/>
                <a:cs typeface="长城楷体" charset="0"/>
              </a:endParaRPr>
            </a:p>
          </p:txBody>
        </p:sp>
        <p:sp>
          <p:nvSpPr>
            <p:cNvPr id="17475" name="Rectangle 139" descr="新闻纸"/>
            <p:cNvSpPr>
              <a:spLocks noChangeArrowheads="1"/>
            </p:cNvSpPr>
            <p:nvPr/>
          </p:nvSpPr>
          <p:spPr bwMode="auto">
            <a:xfrm>
              <a:off x="430" y="1881"/>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76" name="Rectangle 140" descr="新闻纸"/>
            <p:cNvSpPr>
              <a:spLocks noChangeArrowheads="1"/>
            </p:cNvSpPr>
            <p:nvPr/>
          </p:nvSpPr>
          <p:spPr bwMode="auto">
            <a:xfrm>
              <a:off x="423" y="2208"/>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7477" name="Oval 141"/>
            <p:cNvSpPr>
              <a:spLocks noChangeArrowheads="1"/>
            </p:cNvSpPr>
            <p:nvPr/>
          </p:nvSpPr>
          <p:spPr bwMode="auto">
            <a:xfrm>
              <a:off x="1348" y="1375"/>
              <a:ext cx="50" cy="50"/>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31135" name="Text Box 63"/>
          <p:cNvSpPr txBox="1">
            <a:spLocks noChangeArrowheads="1"/>
          </p:cNvSpPr>
          <p:nvPr/>
        </p:nvSpPr>
        <p:spPr bwMode="auto">
          <a:xfrm>
            <a:off x="395288" y="333375"/>
            <a:ext cx="6629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a:solidFill>
                  <a:srgbClr val="000099"/>
                </a:solidFill>
                <a:effectLst>
                  <a:outerShdw blurRad="38100" dist="38100" dir="2700000" algn="tl">
                    <a:srgbClr val="DDDDDD"/>
                  </a:outerShdw>
                </a:effectLst>
                <a:latin typeface="宋体" panose="02010600030101010101" pitchFamily="2" charset="-122"/>
              </a:rPr>
              <a:t>判断是交流反馈还是直流反馈？</a:t>
            </a:r>
          </a:p>
        </p:txBody>
      </p:sp>
      <p:sp>
        <p:nvSpPr>
          <p:cNvPr id="131136" name="Rectangle 64" descr="40%"/>
          <p:cNvSpPr>
            <a:spLocks noChangeArrowheads="1"/>
          </p:cNvSpPr>
          <p:nvPr/>
        </p:nvSpPr>
        <p:spPr bwMode="auto">
          <a:xfrm>
            <a:off x="5562600" y="1819275"/>
            <a:ext cx="3429000" cy="2143125"/>
          </a:xfrm>
          <a:prstGeom prst="rect">
            <a:avLst/>
          </a:prstGeom>
          <a:pattFill prst="pct40">
            <a:fgClr>
              <a:srgbClr val="FFFF00"/>
            </a:fgClr>
            <a:bgClr>
              <a:srgbClr val="FFFFFF"/>
            </a:bgClr>
          </a:pattFill>
          <a:ln w="9525">
            <a:noFill/>
            <a:miter lim="800000"/>
          </a:ln>
          <a:effectLst/>
        </p:spPr>
        <p:txBody>
          <a:bodyPr>
            <a:spAutoFit/>
          </a:bodyPr>
          <a:lstStyle/>
          <a:p>
            <a:pPr>
              <a:lnSpc>
                <a:spcPct val="120000"/>
              </a:lnSpc>
            </a:pPr>
            <a:r>
              <a:rPr lang="zh-CN" altLang="en-US" sz="2800" b="1" i="0" dirty="0">
                <a:effectLst>
                  <a:outerShdw blurRad="38100" dist="38100" dir="2700000" algn="tl">
                    <a:srgbClr val="DDDDDD"/>
                  </a:outerShdw>
                </a:effectLst>
                <a:latin typeface="Times New Roman" panose="02020603050405020304"/>
                <a:cs typeface="Times New Roman" panose="02020603050405020304"/>
              </a:rPr>
              <a:t>交、直流分量的信</a:t>
            </a:r>
          </a:p>
          <a:p>
            <a:pPr>
              <a:lnSpc>
                <a:spcPct val="120000"/>
              </a:lnSpc>
            </a:pPr>
            <a:r>
              <a:rPr lang="zh-CN" altLang="en-US" sz="2800" b="1" i="0" dirty="0">
                <a:effectLst>
                  <a:outerShdw blurRad="38100" dist="38100" dir="2700000" algn="tl">
                    <a:srgbClr val="DDDDDD"/>
                  </a:outerShdw>
                </a:effectLst>
                <a:latin typeface="Times New Roman" panose="02020603050405020304"/>
                <a:cs typeface="Times New Roman" panose="02020603050405020304"/>
              </a:rPr>
              <a:t>号均可通过 </a:t>
            </a:r>
            <a:r>
              <a:rPr lang="en-US" altLang="zh-CN" sz="2800" b="1" i="0" dirty="0">
                <a:effectLst>
                  <a:outerShdw blurRad="38100" dist="38100" dir="2700000" algn="tl">
                    <a:srgbClr val="DDDDDD"/>
                  </a:outerShdw>
                </a:effectLst>
                <a:latin typeface="Times New Roman" panose="02020603050405020304"/>
                <a:ea typeface="楷体_GB2312" charset="0"/>
                <a:cs typeface="Times New Roman" panose="02020603050405020304"/>
              </a:rPr>
              <a:t>R</a:t>
            </a:r>
            <a:r>
              <a:rPr lang="en-US" altLang="zh-CN" sz="2800" b="1" i="0" baseline="-25000" dirty="0">
                <a:effectLst>
                  <a:outerShdw blurRad="38100" dist="38100" dir="2700000" algn="tl">
                    <a:srgbClr val="DDDDDD"/>
                  </a:outerShdw>
                </a:effectLst>
                <a:latin typeface="Times New Roman" panose="02020603050405020304"/>
                <a:ea typeface="楷体_GB2312" charset="0"/>
                <a:cs typeface="Times New Roman" panose="02020603050405020304"/>
              </a:rPr>
              <a:t>E</a:t>
            </a:r>
            <a:r>
              <a:rPr lang="zh-CN" altLang="en-US" sz="2800" b="1" i="0" dirty="0">
                <a:effectLst>
                  <a:outerShdw blurRad="38100" dist="38100" dir="2700000" algn="tl">
                    <a:srgbClr val="DDDDDD"/>
                  </a:outerShdw>
                </a:effectLst>
                <a:latin typeface="Times New Roman" panose="02020603050405020304"/>
                <a:cs typeface="Times New Roman" panose="02020603050405020304"/>
              </a:rPr>
              <a:t>，所以</a:t>
            </a:r>
            <a:r>
              <a:rPr lang="en-US" altLang="zh-CN" sz="2800" b="1" i="0" dirty="0">
                <a:solidFill>
                  <a:srgbClr val="FF3300"/>
                </a:solidFill>
                <a:effectLst>
                  <a:outerShdw blurRad="38100" dist="38100" dir="2700000" algn="tl">
                    <a:srgbClr val="DDDDDD"/>
                  </a:outerShdw>
                </a:effectLst>
                <a:latin typeface="Times New Roman" panose="02020603050405020304"/>
                <a:ea typeface="楷体_GB2312" charset="0"/>
                <a:cs typeface="Times New Roman" panose="02020603050405020304"/>
              </a:rPr>
              <a:t>R</a:t>
            </a:r>
            <a:r>
              <a:rPr lang="en-US" altLang="zh-CN" sz="2800" b="1" i="0" baseline="-25000" dirty="0">
                <a:solidFill>
                  <a:srgbClr val="FF3300"/>
                </a:solidFill>
                <a:effectLst>
                  <a:outerShdw blurRad="38100" dist="38100" dir="2700000" algn="tl">
                    <a:srgbClr val="DDDDDD"/>
                  </a:outerShdw>
                </a:effectLst>
                <a:latin typeface="Times New Roman" panose="02020603050405020304"/>
                <a:ea typeface="楷体_GB2312" charset="0"/>
                <a:cs typeface="Times New Roman" panose="02020603050405020304"/>
              </a:rPr>
              <a:t>E</a:t>
            </a:r>
            <a:r>
              <a:rPr lang="zh-CN" altLang="en-US" sz="2800" b="1" i="0" dirty="0">
                <a:solidFill>
                  <a:srgbClr val="FF3300"/>
                </a:solidFill>
                <a:effectLst>
                  <a:outerShdw blurRad="38100" dist="38100" dir="2700000" algn="tl">
                    <a:srgbClr val="DDDDDD"/>
                  </a:outerShdw>
                </a:effectLst>
                <a:latin typeface="Times New Roman" panose="02020603050405020304"/>
                <a:cs typeface="Times New Roman" panose="02020603050405020304"/>
              </a:rPr>
              <a:t>引入的是交、直流反馈。</a:t>
            </a:r>
            <a:endParaRPr lang="zh-CN" altLang="en-US" sz="2800" b="1" i="0" dirty="0">
              <a:effectLst>
                <a:outerShdw blurRad="38100" dist="38100" dir="2700000" algn="tl">
                  <a:srgbClr val="DDDDDD"/>
                </a:outerShdw>
              </a:effectLst>
              <a:latin typeface="Times New Roman" panose="02020603050405020304"/>
              <a:cs typeface="Times New Roman" panose="02020603050405020304"/>
            </a:endParaRPr>
          </a:p>
        </p:txBody>
      </p:sp>
      <p:sp>
        <p:nvSpPr>
          <p:cNvPr id="131137" name="Rectangle 65"/>
          <p:cNvSpPr>
            <a:spLocks noChangeArrowheads="1"/>
          </p:cNvSpPr>
          <p:nvPr/>
        </p:nvSpPr>
        <p:spPr bwMode="auto">
          <a:xfrm>
            <a:off x="685800" y="4826000"/>
            <a:ext cx="7848600" cy="1117600"/>
          </a:xfrm>
          <a:prstGeom prst="rect">
            <a:avLst/>
          </a:prstGeom>
          <a:noFill/>
          <a:ln>
            <a:noFill/>
          </a:ln>
        </p:spPr>
        <p:txBody>
          <a:bodyPr>
            <a:spAutoFit/>
          </a:bodyPr>
          <a:lstStyle/>
          <a:p>
            <a:pPr>
              <a:lnSpc>
                <a:spcPct val="120000"/>
              </a:lnSpc>
            </a:pPr>
            <a:r>
              <a:rPr lang="en-US" altLang="zh-CN" sz="2800" b="1" i="0" dirty="0">
                <a:solidFill>
                  <a:schemeClr val="accent2"/>
                </a:solidFill>
                <a:latin typeface="Times New Roman" panose="02020603050405020304"/>
                <a:cs typeface="Times New Roman" panose="02020603050405020304"/>
              </a:rPr>
              <a:t>    </a:t>
            </a:r>
            <a:r>
              <a:rPr lang="zh-CN" altLang="en-US" sz="2800" b="1" i="0" dirty="0">
                <a:solidFill>
                  <a:schemeClr val="tx2"/>
                </a:solidFill>
                <a:latin typeface="Times New Roman" panose="02020603050405020304"/>
                <a:cs typeface="Times New Roman" panose="02020603050405020304"/>
              </a:rPr>
              <a:t>如果有发射极旁路电容， </a:t>
            </a:r>
            <a:r>
              <a:rPr lang="en-US" altLang="zh-CN" sz="2800" b="1" i="0" dirty="0">
                <a:solidFill>
                  <a:schemeClr val="tx2"/>
                </a:solidFill>
                <a:latin typeface="Times New Roman" panose="02020603050405020304"/>
                <a:ea typeface="楷体_GB2312" charset="0"/>
                <a:cs typeface="Times New Roman" panose="02020603050405020304"/>
              </a:rPr>
              <a:t>R</a:t>
            </a:r>
            <a:r>
              <a:rPr lang="en-US" altLang="zh-CN" sz="2800" b="1" i="0" baseline="-25000" dirty="0">
                <a:solidFill>
                  <a:schemeClr val="tx2"/>
                </a:solidFill>
                <a:latin typeface="Times New Roman" panose="02020603050405020304"/>
                <a:ea typeface="楷体_GB2312" charset="0"/>
                <a:cs typeface="Times New Roman" panose="02020603050405020304"/>
              </a:rPr>
              <a:t>E</a:t>
            </a:r>
            <a:r>
              <a:rPr lang="zh-CN" altLang="en-US" sz="2800" b="1" i="0" dirty="0">
                <a:solidFill>
                  <a:schemeClr val="tx2"/>
                </a:solidFill>
                <a:latin typeface="Times New Roman" panose="02020603050405020304"/>
                <a:cs typeface="Times New Roman" panose="02020603050405020304"/>
              </a:rPr>
              <a:t>中仅有直流分量的信号通过 ，这时</a:t>
            </a:r>
            <a:r>
              <a:rPr lang="en-US" altLang="zh-CN" sz="2800" b="1" i="0" dirty="0">
                <a:solidFill>
                  <a:schemeClr val="tx2"/>
                </a:solidFill>
                <a:latin typeface="Times New Roman" panose="02020603050405020304"/>
                <a:ea typeface="楷体_GB2312" charset="0"/>
                <a:cs typeface="Times New Roman" panose="02020603050405020304"/>
              </a:rPr>
              <a:t>R</a:t>
            </a:r>
            <a:r>
              <a:rPr lang="en-US" altLang="zh-CN" sz="2800" b="1" i="0" baseline="-25000" dirty="0">
                <a:solidFill>
                  <a:schemeClr val="tx2"/>
                </a:solidFill>
                <a:latin typeface="Times New Roman" panose="02020603050405020304"/>
                <a:ea typeface="楷体_GB2312" charset="0"/>
                <a:cs typeface="Times New Roman" panose="02020603050405020304"/>
              </a:rPr>
              <a:t>E</a:t>
            </a:r>
            <a:r>
              <a:rPr lang="zh-CN" altLang="en-US" sz="2800" b="1" i="0" dirty="0">
                <a:solidFill>
                  <a:schemeClr val="tx2"/>
                </a:solidFill>
                <a:latin typeface="Times New Roman" panose="02020603050405020304"/>
                <a:cs typeface="Times New Roman" panose="02020603050405020304"/>
              </a:rPr>
              <a:t>引入的则是直流反馈。</a:t>
            </a:r>
          </a:p>
        </p:txBody>
      </p:sp>
      <p:grpSp>
        <p:nvGrpSpPr>
          <p:cNvPr id="6" name="Group 66"/>
          <p:cNvGrpSpPr/>
          <p:nvPr/>
        </p:nvGrpSpPr>
        <p:grpSpPr bwMode="auto">
          <a:xfrm>
            <a:off x="3201988" y="3124200"/>
            <a:ext cx="815975" cy="1338263"/>
            <a:chOff x="1813" y="2040"/>
            <a:chExt cx="429" cy="744"/>
          </a:xfrm>
        </p:grpSpPr>
        <p:grpSp>
          <p:nvGrpSpPr>
            <p:cNvPr id="17416" name="Group 67"/>
            <p:cNvGrpSpPr/>
            <p:nvPr/>
          </p:nvGrpSpPr>
          <p:grpSpPr bwMode="auto">
            <a:xfrm>
              <a:off x="1824" y="2051"/>
              <a:ext cx="418" cy="733"/>
              <a:chOff x="1824" y="2051"/>
              <a:chExt cx="418" cy="733"/>
            </a:xfrm>
          </p:grpSpPr>
          <p:sp>
            <p:nvSpPr>
              <p:cNvPr id="17419" name="Line 68"/>
              <p:cNvSpPr>
                <a:spLocks noChangeShapeType="1"/>
              </p:cNvSpPr>
              <p:nvPr/>
            </p:nvSpPr>
            <p:spPr bwMode="auto">
              <a:xfrm>
                <a:off x="1824" y="2064"/>
                <a:ext cx="336"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17420" name="Line 69"/>
              <p:cNvSpPr>
                <a:spLocks noChangeShapeType="1"/>
              </p:cNvSpPr>
              <p:nvPr/>
            </p:nvSpPr>
            <p:spPr bwMode="auto">
              <a:xfrm>
                <a:off x="2160" y="2051"/>
                <a:ext cx="0" cy="336"/>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17421" name="Line 70"/>
              <p:cNvSpPr>
                <a:spLocks noChangeShapeType="1"/>
              </p:cNvSpPr>
              <p:nvPr/>
            </p:nvSpPr>
            <p:spPr bwMode="auto">
              <a:xfrm>
                <a:off x="2160" y="2448"/>
                <a:ext cx="0" cy="336"/>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17422" name="Line 71"/>
              <p:cNvSpPr>
                <a:spLocks noChangeShapeType="1"/>
              </p:cNvSpPr>
              <p:nvPr/>
            </p:nvSpPr>
            <p:spPr bwMode="auto">
              <a:xfrm>
                <a:off x="2090" y="2373"/>
                <a:ext cx="152" cy="1"/>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17423" name="Line 72"/>
              <p:cNvSpPr>
                <a:spLocks noChangeShapeType="1"/>
              </p:cNvSpPr>
              <p:nvPr/>
            </p:nvSpPr>
            <p:spPr bwMode="auto">
              <a:xfrm>
                <a:off x="2085" y="2448"/>
                <a:ext cx="152" cy="1"/>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grpSp>
        <p:sp>
          <p:nvSpPr>
            <p:cNvPr id="17417" name="Oval 73"/>
            <p:cNvSpPr>
              <a:spLocks noChangeArrowheads="1"/>
            </p:cNvSpPr>
            <p:nvPr/>
          </p:nvSpPr>
          <p:spPr bwMode="auto">
            <a:xfrm>
              <a:off x="2137" y="2736"/>
              <a:ext cx="48" cy="48"/>
            </a:xfrm>
            <a:prstGeom prst="ellipse">
              <a:avLst/>
            </a:prstGeom>
            <a:solidFill>
              <a:srgbClr val="FF3300"/>
            </a:solidFill>
            <a:ln w="9525">
              <a:solidFill>
                <a:srgbClr val="FF3300"/>
              </a:solidFill>
              <a:round/>
            </a:ln>
          </p:spPr>
          <p:txBody>
            <a:bodyPr wrap="none" anchor="ctr"/>
            <a:lstStyle/>
            <a:p>
              <a:pPr algn="ctr">
                <a:spcBef>
                  <a:spcPct val="50000"/>
                </a:spcBef>
              </a:pPr>
              <a:endParaRPr lang="zh-CN" sz="2800">
                <a:solidFill>
                  <a:srgbClr val="FF3300"/>
                </a:solidFill>
                <a:latin typeface="Times New Roman" panose="02020603050405020304" charset="0"/>
              </a:endParaRPr>
            </a:p>
          </p:txBody>
        </p:sp>
        <p:sp>
          <p:nvSpPr>
            <p:cNvPr id="17418" name="Oval 74"/>
            <p:cNvSpPr>
              <a:spLocks noChangeArrowheads="1"/>
            </p:cNvSpPr>
            <p:nvPr/>
          </p:nvSpPr>
          <p:spPr bwMode="auto">
            <a:xfrm>
              <a:off x="1813" y="2040"/>
              <a:ext cx="48" cy="48"/>
            </a:xfrm>
            <a:prstGeom prst="ellipse">
              <a:avLst/>
            </a:prstGeom>
            <a:solidFill>
              <a:srgbClr val="FF3300"/>
            </a:solidFill>
            <a:ln w="9525">
              <a:solidFill>
                <a:srgbClr val="FF3300"/>
              </a:solidFill>
              <a:round/>
            </a:ln>
          </p:spPr>
          <p:txBody>
            <a:bodyPr wrap="none" anchor="ctr"/>
            <a:lstStyle/>
            <a:p>
              <a:pPr algn="ctr">
                <a:spcBef>
                  <a:spcPct val="50000"/>
                </a:spcBef>
              </a:pPr>
              <a:endParaRPr lang="zh-CN" sz="2800">
                <a:solidFill>
                  <a:srgbClr val="FF3300"/>
                </a:solidFill>
                <a:latin typeface="Times New Roman" panose="02020603050405020304" charset="0"/>
              </a:endParaRPr>
            </a:p>
          </p:txBody>
        </p:sp>
      </p:grpSp>
      <p:sp>
        <p:nvSpPr>
          <p:cNvPr id="131147" name="Rectangle 75"/>
          <p:cNvSpPr>
            <a:spLocks noChangeArrowheads="1"/>
          </p:cNvSpPr>
          <p:nvPr/>
        </p:nvSpPr>
        <p:spPr bwMode="auto">
          <a:xfrm>
            <a:off x="3792538" y="3770313"/>
            <a:ext cx="625475" cy="457200"/>
          </a:xfrm>
          <a:prstGeom prst="rect">
            <a:avLst/>
          </a:prstGeom>
          <a:noFill/>
          <a:ln>
            <a:noFill/>
          </a:ln>
        </p:spPr>
        <p:txBody>
          <a:bodyPr wrap="none">
            <a:spAutoFit/>
          </a:bodyPr>
          <a:lstStyle/>
          <a:p>
            <a:pPr>
              <a:spcBef>
                <a:spcPct val="50000"/>
              </a:spcBef>
            </a:pPr>
            <a:r>
              <a:rPr lang="zh-CN" altLang="en-US" sz="2400">
                <a:solidFill>
                  <a:srgbClr val="FF3300"/>
                </a:solidFill>
                <a:latin typeface="Times New Roman" panose="02020603050405020304" charset="0"/>
                <a:ea typeface="楷体_GB2312" charset="0"/>
                <a:cs typeface="楷体_GB2312" charset="0"/>
              </a:rPr>
              <a:t>Ｃ</a:t>
            </a:r>
            <a:r>
              <a:rPr lang="en-US" altLang="zh-CN" sz="2400" baseline="-25000">
                <a:solidFill>
                  <a:srgbClr val="FF3300"/>
                </a:solidFill>
                <a:latin typeface="Times New Roman" panose="02020603050405020304" charset="0"/>
                <a:ea typeface="楷体_GB2312" charset="0"/>
                <a:cs typeface="楷体_GB2312" charset="0"/>
              </a:rPr>
              <a:t>E</a:t>
            </a:r>
          </a:p>
        </p:txBody>
      </p:sp>
    </p:spTree>
    <p:extLst>
      <p:ext uri="{BB962C8B-B14F-4D97-AF65-F5344CB8AC3E}">
        <p14:creationId xmlns:p14="http://schemas.microsoft.com/office/powerpoint/2010/main" val="20269839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1135"/>
                                        </p:tgtEl>
                                        <p:attrNameLst>
                                          <p:attrName>style.visibility</p:attrName>
                                        </p:attrNameLst>
                                      </p:cBhvr>
                                      <p:to>
                                        <p:strVal val="visible"/>
                                      </p:to>
                                    </p:set>
                                    <p:animEffect transition="in" filter="wipe(left)">
                                      <p:cBhvr>
                                        <p:cTn id="7" dur="500"/>
                                        <p:tgtEl>
                                          <p:spTgt spid="1311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1136"/>
                                        </p:tgtEl>
                                        <p:attrNameLst>
                                          <p:attrName>style.visibility</p:attrName>
                                        </p:attrNameLst>
                                      </p:cBhvr>
                                      <p:to>
                                        <p:strVal val="visible"/>
                                      </p:to>
                                    </p:set>
                                    <p:animEffect transition="in" filter="wipe(left)">
                                      <p:cBhvr>
                                        <p:cTn id="12" dur="500"/>
                                        <p:tgtEl>
                                          <p:spTgt spid="1311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131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1137"/>
                                        </p:tgtEl>
                                        <p:attrNameLst>
                                          <p:attrName>style.visibility</p:attrName>
                                        </p:attrNameLst>
                                      </p:cBhvr>
                                      <p:to>
                                        <p:strVal val="visible"/>
                                      </p:to>
                                    </p:set>
                                    <p:animEffect transition="in" filter="wipe(left)">
                                      <p:cBhvr>
                                        <p:cTn id="25" dur="500"/>
                                        <p:tgtEl>
                                          <p:spTgt spid="131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35" grpId="0" autoUpdateAnimBg="0"/>
      <p:bldP spid="131136" grpId="0" animBg="1" autoUpdateAnimBg="0"/>
      <p:bldP spid="131137" grpId="0" autoUpdateAnimBg="0"/>
      <p:bldP spid="13114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533400" y="115888"/>
            <a:ext cx="3733800" cy="525462"/>
          </a:xfrm>
          <a:prstGeom prst="rect">
            <a:avLst/>
          </a:prstGeom>
          <a:noFill/>
          <a:ln w="9525">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CC0000"/>
                </a:solidFill>
                <a:effectLst>
                  <a:outerShdw blurRad="38100" dist="38100" dir="2700000" algn="tl">
                    <a:srgbClr val="DDDDDD"/>
                  </a:outerShdw>
                </a:effectLst>
              </a:rPr>
              <a:t>2.</a:t>
            </a:r>
            <a:r>
              <a:rPr lang="en-US" altLang="zh-CN" sz="2800" i="0">
                <a:solidFill>
                  <a:srgbClr val="CC0000"/>
                </a:solidFill>
                <a:effectLst>
                  <a:outerShdw blurRad="38100" dist="38100" dir="2700000" algn="tl">
                    <a:srgbClr val="DDDDDD"/>
                  </a:outerShdw>
                </a:effectLst>
                <a:latin typeface="宋体" panose="02010600030101010101" pitchFamily="2" charset="-122"/>
              </a:rPr>
              <a:t> </a:t>
            </a:r>
            <a:r>
              <a:rPr lang="zh-CN" altLang="en-US" sz="2800" i="0">
                <a:solidFill>
                  <a:srgbClr val="CC0000"/>
                </a:solidFill>
                <a:effectLst>
                  <a:outerShdw blurRad="38100" dist="38100" dir="2700000" algn="tl">
                    <a:srgbClr val="DDDDDD"/>
                  </a:outerShdw>
                </a:effectLst>
                <a:latin typeface="宋体" panose="02010600030101010101" pitchFamily="2" charset="-122"/>
              </a:rPr>
              <a:t>负反馈的类型</a:t>
            </a:r>
          </a:p>
        </p:txBody>
      </p:sp>
      <p:sp>
        <p:nvSpPr>
          <p:cNvPr id="125955" name="Text Box 3"/>
          <p:cNvSpPr txBox="1">
            <a:spLocks noChangeArrowheads="1"/>
          </p:cNvSpPr>
          <p:nvPr/>
        </p:nvSpPr>
        <p:spPr bwMode="auto">
          <a:xfrm>
            <a:off x="533400" y="635000"/>
            <a:ext cx="8153400" cy="1060450"/>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en-US" altLang="zh-CN" sz="2800" i="0" dirty="0">
                <a:ea typeface="楷体_GB2312" charset="0"/>
                <a:cs typeface="楷体_GB2312" charset="0"/>
              </a:rPr>
              <a:t>1) </a:t>
            </a:r>
            <a:r>
              <a:rPr lang="zh-CN" altLang="en-US" sz="2800" i="0" dirty="0">
                <a:latin typeface="宋体" panose="02010600030101010101" pitchFamily="2" charset="-122"/>
              </a:rPr>
              <a:t>根据反馈所采样的信号不同，可以分为</a:t>
            </a:r>
            <a:r>
              <a:rPr lang="zh-CN" altLang="en-US" sz="2800" i="0" dirty="0">
                <a:solidFill>
                  <a:srgbClr val="FF0000"/>
                </a:solidFill>
                <a:latin typeface="宋体" panose="02010600030101010101" pitchFamily="2" charset="-122"/>
              </a:rPr>
              <a:t>电压反馈 </a:t>
            </a:r>
          </a:p>
          <a:p>
            <a:pPr eaLnBrk="1" hangingPunct="1">
              <a:lnSpc>
                <a:spcPct val="120000"/>
              </a:lnSpc>
            </a:pPr>
            <a:r>
              <a:rPr lang="zh-CN" altLang="en-US" sz="2800" i="0" dirty="0">
                <a:latin typeface="宋体" panose="02010600030101010101" pitchFamily="2" charset="-122"/>
              </a:rPr>
              <a:t>  和</a:t>
            </a:r>
            <a:r>
              <a:rPr lang="zh-CN" altLang="en-US" sz="2800" i="0" dirty="0">
                <a:solidFill>
                  <a:srgbClr val="FF0000"/>
                </a:solidFill>
                <a:latin typeface="宋体" panose="02010600030101010101" pitchFamily="2" charset="-122"/>
              </a:rPr>
              <a:t>电流反馈</a:t>
            </a:r>
            <a:r>
              <a:rPr lang="zh-CN" altLang="en-US" sz="2800" i="0" dirty="0">
                <a:latin typeface="宋体" panose="02010600030101010101" pitchFamily="2" charset="-122"/>
              </a:rPr>
              <a:t>。</a:t>
            </a:r>
          </a:p>
        </p:txBody>
      </p:sp>
      <p:sp>
        <p:nvSpPr>
          <p:cNvPr id="125956" name="Rectangle 4" descr="30%"/>
          <p:cNvSpPr>
            <a:spLocks noChangeArrowheads="1"/>
          </p:cNvSpPr>
          <p:nvPr/>
        </p:nvSpPr>
        <p:spPr bwMode="auto">
          <a:xfrm>
            <a:off x="323850" y="5703888"/>
            <a:ext cx="8640763" cy="609600"/>
          </a:xfrm>
          <a:prstGeom prst="rect">
            <a:avLst/>
          </a:prstGeom>
          <a:pattFill prst="pct30">
            <a:fgClr>
              <a:srgbClr val="00CCFF"/>
            </a:fgClr>
            <a:bgClr>
              <a:srgbClr val="FFFFFF"/>
            </a:bgClr>
          </a:pattFill>
          <a:ln>
            <a:noFill/>
          </a:ln>
        </p:spPr>
        <p:txBody>
          <a:bodyPr>
            <a:spAutoFit/>
          </a:bodyPr>
          <a:lstStyle/>
          <a:p>
            <a:pPr>
              <a:lnSpc>
                <a:spcPct val="120000"/>
              </a:lnSpc>
            </a:pPr>
            <a:r>
              <a:rPr lang="zh-CN" altLang="en-US" sz="2800" b="1" i="0" dirty="0">
                <a:solidFill>
                  <a:srgbClr val="FF0000"/>
                </a:solidFill>
                <a:latin typeface="宋体" panose="02010600030101010101" pitchFamily="2" charset="-122"/>
              </a:rPr>
              <a:t>电流负反馈</a:t>
            </a:r>
            <a:r>
              <a:rPr lang="zh-CN" altLang="en-US" sz="2800" b="1" i="0" dirty="0">
                <a:latin typeface="宋体" panose="02010600030101010101" pitchFamily="2" charset="-122"/>
              </a:rPr>
              <a:t>具有</a:t>
            </a:r>
            <a:r>
              <a:rPr lang="zh-CN" altLang="en-US" sz="2800" b="1" i="0" dirty="0">
                <a:solidFill>
                  <a:srgbClr val="FF0000"/>
                </a:solidFill>
                <a:latin typeface="宋体" panose="02010600030101010101" pitchFamily="2" charset="-122"/>
              </a:rPr>
              <a:t>稳定输出电流</a:t>
            </a:r>
            <a:r>
              <a:rPr lang="zh-CN" altLang="en-US" sz="2800" b="1" i="0" dirty="0">
                <a:latin typeface="宋体" panose="02010600030101010101" pitchFamily="2" charset="-122"/>
              </a:rPr>
              <a:t>、增大输出电阻的作用。</a:t>
            </a:r>
          </a:p>
        </p:txBody>
      </p:sp>
      <p:sp>
        <p:nvSpPr>
          <p:cNvPr id="125957" name="Rectangle 5" descr="40%"/>
          <p:cNvSpPr>
            <a:spLocks noChangeArrowheads="1"/>
          </p:cNvSpPr>
          <p:nvPr/>
        </p:nvSpPr>
        <p:spPr bwMode="auto">
          <a:xfrm>
            <a:off x="323850" y="5084763"/>
            <a:ext cx="8640763" cy="609600"/>
          </a:xfrm>
          <a:prstGeom prst="rect">
            <a:avLst/>
          </a:prstGeom>
          <a:solidFill>
            <a:srgbClr val="CCFFCC"/>
          </a:solidFill>
          <a:ln>
            <a:noFill/>
          </a:ln>
        </p:spPr>
        <p:txBody>
          <a:bodyPr>
            <a:spAutoFit/>
          </a:bodyPr>
          <a:lstStyle/>
          <a:p>
            <a:pPr>
              <a:lnSpc>
                <a:spcPct val="120000"/>
              </a:lnSpc>
            </a:pPr>
            <a:r>
              <a:rPr lang="zh-CN" altLang="en-US" sz="2800" b="1" i="0" dirty="0">
                <a:solidFill>
                  <a:srgbClr val="FF0000"/>
                </a:solidFill>
                <a:latin typeface="宋体" panose="02010600030101010101" pitchFamily="2" charset="-122"/>
              </a:rPr>
              <a:t>电压负反馈</a:t>
            </a:r>
            <a:r>
              <a:rPr lang="zh-CN" altLang="en-US" sz="2800" b="1" i="0" dirty="0">
                <a:latin typeface="宋体" panose="02010600030101010101" pitchFamily="2" charset="-122"/>
              </a:rPr>
              <a:t>具有</a:t>
            </a:r>
            <a:r>
              <a:rPr lang="zh-CN" altLang="en-US" sz="2800" b="1" i="0" dirty="0">
                <a:solidFill>
                  <a:srgbClr val="FF0000"/>
                </a:solidFill>
                <a:latin typeface="宋体" panose="02010600030101010101" pitchFamily="2" charset="-122"/>
              </a:rPr>
              <a:t>稳定输出电压</a:t>
            </a:r>
            <a:r>
              <a:rPr lang="zh-CN" altLang="en-US" sz="2800" b="1" i="0" dirty="0">
                <a:latin typeface="宋体" panose="02010600030101010101" pitchFamily="2" charset="-122"/>
              </a:rPr>
              <a:t>、减小输出电阻的作用。</a:t>
            </a:r>
          </a:p>
        </p:txBody>
      </p:sp>
      <p:sp>
        <p:nvSpPr>
          <p:cNvPr id="125958" name="Rectangle 6" descr="30%"/>
          <p:cNvSpPr>
            <a:spLocks noChangeArrowheads="1"/>
          </p:cNvSpPr>
          <p:nvPr/>
        </p:nvSpPr>
        <p:spPr bwMode="auto">
          <a:xfrm>
            <a:off x="533400" y="1746250"/>
            <a:ext cx="8359775" cy="3195638"/>
          </a:xfrm>
          <a:prstGeom prst="rect">
            <a:avLst/>
          </a:prstGeom>
          <a:pattFill prst="pct30">
            <a:fgClr>
              <a:srgbClr val="FF9999"/>
            </a:fgClr>
            <a:bgClr>
              <a:schemeClr val="bg1"/>
            </a:bgClr>
          </a:pattFill>
          <a:ln w="9525">
            <a:pattFill prst="pct20">
              <a:fgClr>
                <a:srgbClr val="FF9999"/>
              </a:fgClr>
              <a:bgClr>
                <a:srgbClr val="FFFFFF"/>
              </a:bgClr>
            </a:pattFill>
            <a:miter lim="800000"/>
          </a:ln>
        </p:spPr>
        <p:txBody>
          <a:bodyPr>
            <a:spAutoFit/>
          </a:bodyPr>
          <a:lstStyle/>
          <a:p>
            <a:pPr>
              <a:lnSpc>
                <a:spcPct val="120000"/>
              </a:lnSpc>
            </a:pPr>
            <a:r>
              <a:rPr lang="zh-CN" altLang="en-US" sz="2800" b="1" i="0" dirty="0">
                <a:latin typeface="宋体" panose="02010600030101010101" pitchFamily="2" charset="-122"/>
              </a:rPr>
              <a:t>如果反馈信号取自输出电压</a:t>
            </a:r>
            <a:r>
              <a:rPr lang="en-US" altLang="zh-CN" sz="2800" b="1" i="0" dirty="0">
                <a:latin typeface="宋体" panose="02010600030101010101" pitchFamily="2" charset="-122"/>
              </a:rPr>
              <a:t>(</a:t>
            </a:r>
            <a:r>
              <a:rPr lang="zh-CN" altLang="en-US" sz="2800" b="1" i="0" dirty="0">
                <a:latin typeface="宋体" panose="02010600030101010101" pitchFamily="2" charset="-122"/>
              </a:rPr>
              <a:t>正比于输出电压</a:t>
            </a:r>
            <a:r>
              <a:rPr lang="en-US" altLang="zh-CN" sz="2800" b="1" i="0" dirty="0">
                <a:latin typeface="宋体" panose="02010600030101010101" pitchFamily="2" charset="-122"/>
              </a:rPr>
              <a:t>)</a:t>
            </a:r>
            <a:r>
              <a:rPr lang="zh-CN" altLang="en-US" sz="2800" b="1" i="0" dirty="0">
                <a:latin typeface="宋体" panose="02010600030101010101" pitchFamily="2" charset="-122"/>
              </a:rPr>
              <a:t>，叫</a:t>
            </a:r>
            <a:r>
              <a:rPr lang="zh-CN" altLang="en-US" sz="2800" b="1" i="0" dirty="0">
                <a:solidFill>
                  <a:srgbClr val="FF0000"/>
                </a:solidFill>
                <a:latin typeface="宋体" panose="02010600030101010101" pitchFamily="2" charset="-122"/>
              </a:rPr>
              <a:t>电压反馈</a:t>
            </a:r>
            <a:r>
              <a:rPr lang="zh-CN" altLang="en-US" sz="2800" b="1" i="0" dirty="0">
                <a:latin typeface="宋体" panose="02010600030101010101" pitchFamily="2" charset="-122"/>
              </a:rPr>
              <a:t>。如果反馈信号取自输出电流（正比于输出电流），叫</a:t>
            </a:r>
            <a:r>
              <a:rPr lang="zh-CN" altLang="en-US" sz="2800" b="1" i="0" dirty="0">
                <a:solidFill>
                  <a:srgbClr val="FF0000"/>
                </a:solidFill>
                <a:latin typeface="宋体" panose="02010600030101010101" pitchFamily="2" charset="-122"/>
              </a:rPr>
              <a:t>电流反馈</a:t>
            </a:r>
            <a:r>
              <a:rPr lang="zh-CN" altLang="en-US" sz="2800" b="1" i="0" dirty="0">
                <a:latin typeface="宋体" panose="02010600030101010101" pitchFamily="2" charset="-122"/>
              </a:rPr>
              <a:t>。</a:t>
            </a:r>
            <a:endParaRPr lang="en-US" altLang="zh-CN" sz="2800" b="1" i="0" dirty="0">
              <a:latin typeface="宋体" panose="02010600030101010101" pitchFamily="2" charset="-122"/>
            </a:endParaRPr>
          </a:p>
          <a:p>
            <a:pPr>
              <a:lnSpc>
                <a:spcPct val="120000"/>
              </a:lnSpc>
            </a:pPr>
            <a:r>
              <a:rPr lang="zh-CN" altLang="en-US" sz="2800" b="1" i="0" dirty="0">
                <a:solidFill>
                  <a:srgbClr val="FF0000"/>
                </a:solidFill>
                <a:latin typeface="宋体" panose="02010600030101010101" pitchFamily="2" charset="-122"/>
              </a:rPr>
              <a:t>经验判断法：</a:t>
            </a:r>
            <a:endParaRPr lang="en-US" altLang="zh-CN" sz="2800" b="1" i="0" dirty="0">
              <a:solidFill>
                <a:srgbClr val="FF0000"/>
              </a:solidFill>
              <a:latin typeface="宋体" panose="02010600030101010101" pitchFamily="2" charset="-122"/>
            </a:endParaRPr>
          </a:p>
          <a:p>
            <a:pPr>
              <a:lnSpc>
                <a:spcPct val="120000"/>
              </a:lnSpc>
            </a:pPr>
            <a:r>
              <a:rPr lang="zh-CN" altLang="en-US" sz="2800" b="1" i="0" dirty="0">
                <a:latin typeface="宋体" panose="02010600030101010101" pitchFamily="2" charset="-122"/>
              </a:rPr>
              <a:t>反馈元件</a:t>
            </a:r>
            <a:r>
              <a:rPr lang="zh-CN" altLang="en-US" sz="2800" b="1" i="0" dirty="0">
                <a:solidFill>
                  <a:srgbClr val="FF0000"/>
                </a:solidFill>
                <a:latin typeface="宋体" panose="02010600030101010101" pitchFamily="2" charset="-122"/>
              </a:rPr>
              <a:t>直接与输出端相连</a:t>
            </a:r>
            <a:r>
              <a:rPr lang="zh-CN" altLang="en-US" sz="2800" b="1" i="0" dirty="0">
                <a:latin typeface="宋体" panose="02010600030101010101" pitchFamily="2" charset="-122"/>
              </a:rPr>
              <a:t>的反馈叫</a:t>
            </a:r>
            <a:r>
              <a:rPr lang="zh-CN" altLang="en-US" sz="2800" b="1" i="0" dirty="0">
                <a:solidFill>
                  <a:srgbClr val="FF0000"/>
                </a:solidFill>
                <a:latin typeface="宋体" panose="02010600030101010101" pitchFamily="2" charset="-122"/>
              </a:rPr>
              <a:t>电压反馈</a:t>
            </a:r>
            <a:r>
              <a:rPr lang="zh-CN" altLang="en-US" sz="2800" b="1" i="0" dirty="0">
                <a:latin typeface="宋体" panose="02010600030101010101" pitchFamily="2" charset="-122"/>
              </a:rPr>
              <a:t>。</a:t>
            </a:r>
            <a:endParaRPr lang="en-US" altLang="zh-CN" sz="2800" b="1" i="0" dirty="0">
              <a:latin typeface="宋体" panose="02010600030101010101" pitchFamily="2" charset="-122"/>
            </a:endParaRPr>
          </a:p>
          <a:p>
            <a:pPr>
              <a:lnSpc>
                <a:spcPct val="120000"/>
              </a:lnSpc>
            </a:pPr>
            <a:r>
              <a:rPr lang="zh-CN" altLang="en-US" sz="2800" b="1" i="0" dirty="0">
                <a:latin typeface="宋体" panose="02010600030101010101" pitchFamily="2" charset="-122"/>
              </a:rPr>
              <a:t>反馈元件</a:t>
            </a:r>
            <a:r>
              <a:rPr lang="zh-CN" altLang="en-US" sz="2800" b="1" i="0" dirty="0">
                <a:solidFill>
                  <a:srgbClr val="FF0000"/>
                </a:solidFill>
                <a:latin typeface="宋体" panose="02010600030101010101" pitchFamily="2" charset="-122"/>
              </a:rPr>
              <a:t>没有直接与输出端相连</a:t>
            </a:r>
            <a:r>
              <a:rPr lang="zh-CN" altLang="en-US" sz="2800" b="1" i="0" dirty="0">
                <a:latin typeface="宋体" panose="02010600030101010101" pitchFamily="2" charset="-122"/>
              </a:rPr>
              <a:t>的反馈叫</a:t>
            </a:r>
            <a:r>
              <a:rPr lang="zh-CN" altLang="en-US" sz="2800" b="1" i="0" dirty="0">
                <a:solidFill>
                  <a:srgbClr val="FF0000"/>
                </a:solidFill>
                <a:latin typeface="宋体" panose="02010600030101010101" pitchFamily="2" charset="-122"/>
              </a:rPr>
              <a:t>电流反馈。</a:t>
            </a:r>
          </a:p>
        </p:txBody>
      </p:sp>
    </p:spTree>
    <p:extLst>
      <p:ext uri="{BB962C8B-B14F-4D97-AF65-F5344CB8AC3E}">
        <p14:creationId xmlns:p14="http://schemas.microsoft.com/office/powerpoint/2010/main" val="272840603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Effect transition="in" filter="wipe(left)">
                                      <p:cBhvr>
                                        <p:cTn id="7" dur="500"/>
                                        <p:tgtEl>
                                          <p:spTgt spid="1259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5955">
                                            <p:txEl>
                                              <p:pRg st="1" end="1"/>
                                            </p:txEl>
                                          </p:spTgt>
                                        </p:tgtEl>
                                        <p:attrNameLst>
                                          <p:attrName>style.visibility</p:attrName>
                                        </p:attrNameLst>
                                      </p:cBhvr>
                                      <p:to>
                                        <p:strVal val="visible"/>
                                      </p:to>
                                    </p:set>
                                    <p:animEffect transition="in" filter="wipe(left)">
                                      <p:cBhvr>
                                        <p:cTn id="11" dur="500"/>
                                        <p:tgtEl>
                                          <p:spTgt spid="12595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25958"/>
                                        </p:tgtEl>
                                        <p:attrNameLst>
                                          <p:attrName>style.visibility</p:attrName>
                                        </p:attrNameLst>
                                      </p:cBhvr>
                                      <p:to>
                                        <p:strVal val="visible"/>
                                      </p:to>
                                    </p:set>
                                    <p:animEffect transition="in" filter="box(out)">
                                      <p:cBhvr>
                                        <p:cTn id="16" dur="500"/>
                                        <p:tgtEl>
                                          <p:spTgt spid="12595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25957"/>
                                        </p:tgtEl>
                                        <p:attrNameLst>
                                          <p:attrName>style.visibility</p:attrName>
                                        </p:attrNameLst>
                                      </p:cBhvr>
                                      <p:to>
                                        <p:strVal val="visible"/>
                                      </p:to>
                                    </p:set>
                                    <p:animEffect transition="in" filter="box(out)">
                                      <p:cBhvr>
                                        <p:cTn id="21" dur="500"/>
                                        <p:tgtEl>
                                          <p:spTgt spid="12595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5956"/>
                                        </p:tgtEl>
                                        <p:attrNameLst>
                                          <p:attrName>style.visibility</p:attrName>
                                        </p:attrNameLst>
                                      </p:cBhvr>
                                      <p:to>
                                        <p:strVal val="visible"/>
                                      </p:to>
                                    </p:set>
                                    <p:animEffect transition="in" filter="blinds(horizontal)">
                                      <p:cBhvr>
                                        <p:cTn id="26"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autoUpdateAnimBg="0" advAuto="0"/>
      <p:bldP spid="125956" grpId="0" animBg="1" autoUpdateAnimBg="0"/>
      <p:bldP spid="125957" grpId="0" animBg="1" autoUpdateAnimBg="0"/>
      <p:bldP spid="125958"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77"/>
          <p:cNvGrpSpPr/>
          <p:nvPr/>
        </p:nvGrpSpPr>
        <p:grpSpPr bwMode="auto">
          <a:xfrm>
            <a:off x="3738563" y="3041650"/>
            <a:ext cx="5297487" cy="3627438"/>
            <a:chOff x="311" y="441"/>
            <a:chExt cx="3337" cy="2285"/>
          </a:xfrm>
        </p:grpSpPr>
        <p:sp>
          <p:nvSpPr>
            <p:cNvPr id="19521" name="Text Box 12"/>
            <p:cNvSpPr txBox="1">
              <a:spLocks noChangeArrowheads="1"/>
            </p:cNvSpPr>
            <p:nvPr/>
          </p:nvSpPr>
          <p:spPr bwMode="auto">
            <a:xfrm>
              <a:off x="2903" y="441"/>
              <a:ext cx="745"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FF0000"/>
                  </a:solidFill>
                  <a:ea typeface="楷体_GB2312" charset="0"/>
                  <a:cs typeface="楷体_GB2312" charset="0"/>
                </a:rPr>
                <a:t>+</a:t>
              </a: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CC</a:t>
              </a:r>
              <a:endParaRPr lang="en-US" altLang="zh-CN" sz="2800">
                <a:solidFill>
                  <a:srgbClr val="000099"/>
                </a:solidFill>
                <a:ea typeface="楷体_GB2312" charset="0"/>
                <a:cs typeface="楷体_GB2312" charset="0"/>
              </a:endParaRPr>
            </a:p>
          </p:txBody>
        </p:sp>
        <p:sp>
          <p:nvSpPr>
            <p:cNvPr id="19522" name="Line 13"/>
            <p:cNvSpPr>
              <a:spLocks noChangeShapeType="1"/>
            </p:cNvSpPr>
            <p:nvPr/>
          </p:nvSpPr>
          <p:spPr bwMode="auto">
            <a:xfrm>
              <a:off x="695" y="2592"/>
              <a:ext cx="216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9523" name="Line 14"/>
            <p:cNvSpPr>
              <a:spLocks noChangeShapeType="1"/>
            </p:cNvSpPr>
            <p:nvPr/>
          </p:nvSpPr>
          <p:spPr bwMode="auto">
            <a:xfrm flipH="1">
              <a:off x="1847" y="1368"/>
              <a:ext cx="22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9524" name="Line 15"/>
            <p:cNvSpPr>
              <a:spLocks noChangeShapeType="1"/>
            </p:cNvSpPr>
            <p:nvPr/>
          </p:nvSpPr>
          <p:spPr bwMode="auto">
            <a:xfrm>
              <a:off x="1899" y="1639"/>
              <a:ext cx="0" cy="3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25" name="Line 16"/>
            <p:cNvSpPr>
              <a:spLocks noChangeShapeType="1"/>
            </p:cNvSpPr>
            <p:nvPr/>
          </p:nvSpPr>
          <p:spPr bwMode="auto">
            <a:xfrm flipV="1">
              <a:off x="1899" y="1584"/>
              <a:ext cx="176" cy="14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26" name="Line 17"/>
            <p:cNvSpPr>
              <a:spLocks noChangeShapeType="1"/>
            </p:cNvSpPr>
            <p:nvPr/>
          </p:nvSpPr>
          <p:spPr bwMode="auto">
            <a:xfrm>
              <a:off x="1905" y="1830"/>
              <a:ext cx="182" cy="148"/>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19527" name="Line 18"/>
            <p:cNvSpPr>
              <a:spLocks noChangeShapeType="1"/>
            </p:cNvSpPr>
            <p:nvPr/>
          </p:nvSpPr>
          <p:spPr bwMode="auto">
            <a:xfrm>
              <a:off x="2075" y="1951"/>
              <a:ext cx="0" cy="775"/>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28" name="Line 19"/>
            <p:cNvSpPr>
              <a:spLocks noChangeShapeType="1"/>
            </p:cNvSpPr>
            <p:nvPr/>
          </p:nvSpPr>
          <p:spPr bwMode="auto">
            <a:xfrm flipH="1" flipV="1">
              <a:off x="2075" y="1067"/>
              <a:ext cx="0" cy="52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29" name="Line 20"/>
            <p:cNvSpPr>
              <a:spLocks noChangeShapeType="1"/>
            </p:cNvSpPr>
            <p:nvPr/>
          </p:nvSpPr>
          <p:spPr bwMode="auto">
            <a:xfrm flipH="1" flipV="1">
              <a:off x="1185" y="1776"/>
              <a:ext cx="714"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30" name="Line 21"/>
            <p:cNvSpPr>
              <a:spLocks noChangeShapeType="1"/>
            </p:cNvSpPr>
            <p:nvPr/>
          </p:nvSpPr>
          <p:spPr bwMode="auto">
            <a:xfrm flipH="1" flipV="1">
              <a:off x="1367" y="1357"/>
              <a:ext cx="0" cy="41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31" name="Line 22"/>
            <p:cNvSpPr>
              <a:spLocks noChangeShapeType="1"/>
            </p:cNvSpPr>
            <p:nvPr/>
          </p:nvSpPr>
          <p:spPr bwMode="auto">
            <a:xfrm flipV="1">
              <a:off x="2075" y="1366"/>
              <a:ext cx="419"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32" name="Oval 23"/>
            <p:cNvSpPr>
              <a:spLocks noChangeArrowheads="1"/>
            </p:cNvSpPr>
            <p:nvPr/>
          </p:nvSpPr>
          <p:spPr bwMode="auto">
            <a:xfrm>
              <a:off x="2053" y="1339"/>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33" name="Oval 24"/>
            <p:cNvSpPr>
              <a:spLocks noChangeArrowheads="1"/>
            </p:cNvSpPr>
            <p:nvPr/>
          </p:nvSpPr>
          <p:spPr bwMode="auto">
            <a:xfrm>
              <a:off x="2053" y="2574"/>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34" name="Oval 25"/>
            <p:cNvSpPr>
              <a:spLocks noChangeArrowheads="1"/>
            </p:cNvSpPr>
            <p:nvPr/>
          </p:nvSpPr>
          <p:spPr bwMode="auto">
            <a:xfrm>
              <a:off x="2855" y="600"/>
              <a:ext cx="43"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35" name="Rectangle 26"/>
            <p:cNvSpPr>
              <a:spLocks noChangeArrowheads="1"/>
            </p:cNvSpPr>
            <p:nvPr/>
          </p:nvSpPr>
          <p:spPr bwMode="auto">
            <a:xfrm>
              <a:off x="2031" y="763"/>
              <a:ext cx="77" cy="288"/>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9536" name="Rectangle 27"/>
            <p:cNvSpPr>
              <a:spLocks noChangeArrowheads="1"/>
            </p:cNvSpPr>
            <p:nvPr/>
          </p:nvSpPr>
          <p:spPr bwMode="auto">
            <a:xfrm rot="5400000">
              <a:off x="1665" y="1231"/>
              <a:ext cx="84" cy="264"/>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19537" name="Line 28"/>
            <p:cNvSpPr>
              <a:spLocks noChangeShapeType="1"/>
            </p:cNvSpPr>
            <p:nvPr/>
          </p:nvSpPr>
          <p:spPr bwMode="auto">
            <a:xfrm>
              <a:off x="1096"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38" name="Line 29"/>
            <p:cNvSpPr>
              <a:spLocks noChangeShapeType="1"/>
            </p:cNvSpPr>
            <p:nvPr/>
          </p:nvSpPr>
          <p:spPr bwMode="auto">
            <a:xfrm>
              <a:off x="1190"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39" name="Line 30"/>
            <p:cNvSpPr>
              <a:spLocks noChangeShapeType="1"/>
            </p:cNvSpPr>
            <p:nvPr/>
          </p:nvSpPr>
          <p:spPr bwMode="auto">
            <a:xfrm>
              <a:off x="2482"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40" name="Line 31"/>
            <p:cNvSpPr>
              <a:spLocks noChangeShapeType="1"/>
            </p:cNvSpPr>
            <p:nvPr/>
          </p:nvSpPr>
          <p:spPr bwMode="auto">
            <a:xfrm>
              <a:off x="2576"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41" name="Line 32"/>
            <p:cNvSpPr>
              <a:spLocks noChangeShapeType="1"/>
            </p:cNvSpPr>
            <p:nvPr/>
          </p:nvSpPr>
          <p:spPr bwMode="auto">
            <a:xfrm>
              <a:off x="1957" y="2724"/>
              <a:ext cx="24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42" name="Text Box 33"/>
            <p:cNvSpPr txBox="1">
              <a:spLocks noChangeArrowheads="1"/>
            </p:cNvSpPr>
            <p:nvPr/>
          </p:nvSpPr>
          <p:spPr bwMode="auto">
            <a:xfrm>
              <a:off x="1680" y="72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C</a:t>
              </a:r>
              <a:endParaRPr lang="en-US" altLang="zh-CN" sz="2800">
                <a:ea typeface="楷体_GB2312" charset="0"/>
                <a:cs typeface="楷体_GB2312" charset="0"/>
              </a:endParaRPr>
            </a:p>
          </p:txBody>
        </p:sp>
        <p:sp>
          <p:nvSpPr>
            <p:cNvPr id="19543" name="Text Box 34"/>
            <p:cNvSpPr txBox="1">
              <a:spLocks noChangeArrowheads="1"/>
            </p:cNvSpPr>
            <p:nvPr/>
          </p:nvSpPr>
          <p:spPr bwMode="auto">
            <a:xfrm>
              <a:off x="935" y="1296"/>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1</a:t>
              </a:r>
              <a:endParaRPr lang="en-US" altLang="zh-CN" sz="2800">
                <a:ea typeface="楷体_GB2312" charset="0"/>
                <a:cs typeface="楷体_GB2312" charset="0"/>
              </a:endParaRPr>
            </a:p>
          </p:txBody>
        </p:sp>
        <p:sp>
          <p:nvSpPr>
            <p:cNvPr id="19544" name="Text Box 35"/>
            <p:cNvSpPr txBox="1">
              <a:spLocks noChangeArrowheads="1"/>
            </p:cNvSpPr>
            <p:nvPr/>
          </p:nvSpPr>
          <p:spPr bwMode="auto">
            <a:xfrm>
              <a:off x="1559" y="96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F</a:t>
              </a:r>
              <a:endParaRPr lang="en-US" altLang="zh-CN" sz="2800">
                <a:ea typeface="楷体_GB2312" charset="0"/>
                <a:cs typeface="楷体_GB2312" charset="0"/>
              </a:endParaRPr>
            </a:p>
          </p:txBody>
        </p:sp>
        <p:sp>
          <p:nvSpPr>
            <p:cNvPr id="19545" name="Rectangle 39" descr="30%"/>
            <p:cNvSpPr>
              <a:spLocks noChangeArrowheads="1"/>
            </p:cNvSpPr>
            <p:nvPr/>
          </p:nvSpPr>
          <p:spPr bwMode="auto">
            <a:xfrm>
              <a:off x="2959" y="138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46" name="Rectangle 40" descr="30%"/>
            <p:cNvSpPr>
              <a:spLocks noChangeArrowheads="1"/>
            </p:cNvSpPr>
            <p:nvPr/>
          </p:nvSpPr>
          <p:spPr bwMode="auto">
            <a:xfrm>
              <a:off x="773" y="1766"/>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47" name="Rectangle 41" descr="30%"/>
            <p:cNvSpPr>
              <a:spLocks noChangeArrowheads="1"/>
            </p:cNvSpPr>
            <p:nvPr/>
          </p:nvSpPr>
          <p:spPr bwMode="auto">
            <a:xfrm>
              <a:off x="796" y="2371"/>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48" name="Rectangle 42" descr="30%"/>
            <p:cNvSpPr>
              <a:spLocks noChangeArrowheads="1"/>
            </p:cNvSpPr>
            <p:nvPr/>
          </p:nvSpPr>
          <p:spPr bwMode="auto">
            <a:xfrm>
              <a:off x="2958" y="2246"/>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49" name="Line 43"/>
            <p:cNvSpPr>
              <a:spLocks noChangeShapeType="1"/>
            </p:cNvSpPr>
            <p:nvPr/>
          </p:nvSpPr>
          <p:spPr bwMode="auto">
            <a:xfrm flipH="1" flipV="1">
              <a:off x="695" y="1776"/>
              <a:ext cx="406"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9550" name="Line 44"/>
            <p:cNvSpPr>
              <a:spLocks noChangeShapeType="1"/>
            </p:cNvSpPr>
            <p:nvPr/>
          </p:nvSpPr>
          <p:spPr bwMode="auto">
            <a:xfrm>
              <a:off x="2567" y="1357"/>
              <a:ext cx="313"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9551" name="Line 45"/>
            <p:cNvSpPr>
              <a:spLocks noChangeShapeType="1"/>
            </p:cNvSpPr>
            <p:nvPr/>
          </p:nvSpPr>
          <p:spPr bwMode="auto">
            <a:xfrm flipH="1">
              <a:off x="1363" y="1357"/>
              <a:ext cx="22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52" name="Line 46"/>
            <p:cNvSpPr>
              <a:spLocks noChangeShapeType="1"/>
            </p:cNvSpPr>
            <p:nvPr/>
          </p:nvSpPr>
          <p:spPr bwMode="auto">
            <a:xfrm>
              <a:off x="2078" y="624"/>
              <a:ext cx="0" cy="144"/>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53" name="Rectangle 49"/>
            <p:cNvSpPr>
              <a:spLocks noChangeArrowheads="1"/>
            </p:cNvSpPr>
            <p:nvPr/>
          </p:nvSpPr>
          <p:spPr bwMode="auto">
            <a:xfrm>
              <a:off x="647" y="1894"/>
              <a:ext cx="95" cy="250"/>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554" name="Oval 50"/>
            <p:cNvSpPr>
              <a:spLocks noChangeArrowheads="1"/>
            </p:cNvSpPr>
            <p:nvPr/>
          </p:nvSpPr>
          <p:spPr bwMode="auto">
            <a:xfrm>
              <a:off x="599" y="2293"/>
              <a:ext cx="193" cy="193"/>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55" name="Line 51"/>
            <p:cNvSpPr>
              <a:spLocks noChangeShapeType="1"/>
            </p:cNvSpPr>
            <p:nvPr/>
          </p:nvSpPr>
          <p:spPr bwMode="auto">
            <a:xfrm flipV="1">
              <a:off x="695" y="1781"/>
              <a:ext cx="0" cy="11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56" name="Line 52"/>
            <p:cNvSpPr>
              <a:spLocks noChangeShapeType="1"/>
            </p:cNvSpPr>
            <p:nvPr/>
          </p:nvSpPr>
          <p:spPr bwMode="auto">
            <a:xfrm>
              <a:off x="695" y="2144"/>
              <a:ext cx="0" cy="45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57" name="Text Box 53"/>
            <p:cNvSpPr txBox="1">
              <a:spLocks noChangeArrowheads="1"/>
            </p:cNvSpPr>
            <p:nvPr/>
          </p:nvSpPr>
          <p:spPr bwMode="auto">
            <a:xfrm>
              <a:off x="311" y="1810"/>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S</a:t>
              </a:r>
              <a:endParaRPr lang="en-US" altLang="zh-CN" sz="2800">
                <a:ea typeface="长城楷体" charset="0"/>
                <a:cs typeface="长城楷体" charset="0"/>
              </a:endParaRPr>
            </a:p>
          </p:txBody>
        </p:sp>
        <p:sp>
          <p:nvSpPr>
            <p:cNvPr id="19558" name="Rectangle 54" descr="新闻纸"/>
            <p:cNvSpPr>
              <a:spLocks noChangeArrowheads="1"/>
            </p:cNvSpPr>
            <p:nvPr/>
          </p:nvSpPr>
          <p:spPr bwMode="auto">
            <a:xfrm>
              <a:off x="453" y="2096"/>
              <a:ext cx="242" cy="288"/>
            </a:xfrm>
            <a:prstGeom prst="rect">
              <a:avLst/>
            </a:prstGeom>
            <a:noFill/>
            <a:ln>
              <a:noFill/>
            </a:ln>
          </p:spPr>
          <p:txBody>
            <a:bodyPr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19559" name="Rectangle 55" descr="新闻纸"/>
            <p:cNvSpPr>
              <a:spLocks noChangeArrowheads="1"/>
            </p:cNvSpPr>
            <p:nvPr/>
          </p:nvSpPr>
          <p:spPr bwMode="auto">
            <a:xfrm>
              <a:off x="454" y="2380"/>
              <a:ext cx="210" cy="288"/>
            </a:xfrm>
            <a:prstGeom prst="rect">
              <a:avLst/>
            </a:prstGeom>
            <a:noFill/>
            <a:ln>
              <a:noFill/>
            </a:ln>
          </p:spPr>
          <p:txBody>
            <a:bodyPr wrap="none"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19560" name="Text Box 57"/>
            <p:cNvSpPr txBox="1">
              <a:spLocks noChangeArrowheads="1"/>
            </p:cNvSpPr>
            <p:nvPr/>
          </p:nvSpPr>
          <p:spPr bwMode="auto">
            <a:xfrm>
              <a:off x="2367" y="912"/>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2</a:t>
              </a:r>
              <a:endParaRPr lang="en-US" altLang="zh-CN" sz="2800">
                <a:ea typeface="楷体_GB2312" charset="0"/>
                <a:cs typeface="楷体_GB2312" charset="0"/>
              </a:endParaRPr>
            </a:p>
          </p:txBody>
        </p:sp>
        <p:sp>
          <p:nvSpPr>
            <p:cNvPr id="19561" name="Rectangle 58" descr="30%"/>
            <p:cNvSpPr>
              <a:spLocks noChangeArrowheads="1"/>
            </p:cNvSpPr>
            <p:nvPr/>
          </p:nvSpPr>
          <p:spPr bwMode="auto">
            <a:xfrm>
              <a:off x="2284" y="11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62" name="Rectangle 59" descr="30%"/>
            <p:cNvSpPr>
              <a:spLocks noChangeArrowheads="1"/>
            </p:cNvSpPr>
            <p:nvPr/>
          </p:nvSpPr>
          <p:spPr bwMode="auto">
            <a:xfrm>
              <a:off x="1172" y="15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19563" name="Line 60"/>
            <p:cNvSpPr>
              <a:spLocks noChangeShapeType="1"/>
            </p:cNvSpPr>
            <p:nvPr/>
          </p:nvSpPr>
          <p:spPr bwMode="auto">
            <a:xfrm flipH="1">
              <a:off x="2863" y="1357"/>
              <a:ext cx="0" cy="48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64" name="Rectangle 61"/>
            <p:cNvSpPr>
              <a:spLocks noChangeArrowheads="1"/>
            </p:cNvSpPr>
            <p:nvPr/>
          </p:nvSpPr>
          <p:spPr bwMode="auto">
            <a:xfrm>
              <a:off x="2816" y="1824"/>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565" name="Text Box 62"/>
            <p:cNvSpPr txBox="1">
              <a:spLocks noChangeArrowheads="1"/>
            </p:cNvSpPr>
            <p:nvPr/>
          </p:nvSpPr>
          <p:spPr bwMode="auto">
            <a:xfrm>
              <a:off x="2496" y="1785"/>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19566" name="Line 63"/>
            <p:cNvSpPr>
              <a:spLocks noChangeShapeType="1"/>
            </p:cNvSpPr>
            <p:nvPr/>
          </p:nvSpPr>
          <p:spPr bwMode="auto">
            <a:xfrm flipH="1">
              <a:off x="2855" y="2160"/>
              <a:ext cx="0" cy="432"/>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9567" name="Line 67"/>
            <p:cNvSpPr>
              <a:spLocks noChangeShapeType="1"/>
            </p:cNvSpPr>
            <p:nvPr/>
          </p:nvSpPr>
          <p:spPr bwMode="auto">
            <a:xfrm>
              <a:off x="2087" y="624"/>
              <a:ext cx="768" cy="0"/>
            </a:xfrm>
            <a:prstGeom prst="line">
              <a:avLst/>
            </a:prstGeom>
            <a:noFill/>
            <a:ln w="38100">
              <a:solidFill>
                <a:schemeClr val="tx1"/>
              </a:solidFill>
              <a:round/>
            </a:ln>
          </p:spPr>
          <p:txBody>
            <a:bodyPr/>
            <a:lstStyle/>
            <a:p>
              <a:endParaRPr lang="zh-CN" altLang="en-US">
                <a:latin typeface="Times New Roman" panose="02020603050405020304" charset="0"/>
              </a:endParaRPr>
            </a:p>
          </p:txBody>
        </p:sp>
        <p:sp>
          <p:nvSpPr>
            <p:cNvPr id="19568" name="Rectangle 68"/>
            <p:cNvSpPr>
              <a:spLocks noChangeArrowheads="1"/>
            </p:cNvSpPr>
            <p:nvPr/>
          </p:nvSpPr>
          <p:spPr bwMode="auto">
            <a:xfrm>
              <a:off x="336" y="2169"/>
              <a:ext cx="358"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e</a:t>
              </a:r>
              <a:r>
                <a:rPr lang="en-US" altLang="zh-CN" sz="2800" b="1" i="1" baseline="-25000" dirty="0" err="1">
                  <a:solidFill>
                    <a:srgbClr val="000099"/>
                  </a:solidFill>
                  <a:latin typeface="Times New Roman" panose="02020603050405020304"/>
                  <a:ea typeface="长城楷体" charset="0"/>
                  <a:cs typeface="Times New Roman" panose="02020603050405020304"/>
                </a:rPr>
                <a:t>S</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19569" name="Rectangle 69"/>
            <p:cNvSpPr>
              <a:spLocks noChangeArrowheads="1"/>
            </p:cNvSpPr>
            <p:nvPr/>
          </p:nvSpPr>
          <p:spPr bwMode="auto">
            <a:xfrm>
              <a:off x="768" y="2025"/>
              <a:ext cx="342"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u</a:t>
              </a:r>
              <a:r>
                <a:rPr lang="en-US" altLang="zh-CN" sz="2800" b="1" i="1" baseline="-25000" dirty="0" err="1">
                  <a:solidFill>
                    <a:srgbClr val="000099"/>
                  </a:solidFill>
                  <a:latin typeface="Times New Roman" panose="02020603050405020304"/>
                  <a:ea typeface="长城楷体" charset="0"/>
                  <a:cs typeface="Times New Roman" panose="02020603050405020304"/>
                </a:rPr>
                <a:t>i</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19570" name="Rectangle 70"/>
            <p:cNvSpPr>
              <a:spLocks noChangeArrowheads="1"/>
            </p:cNvSpPr>
            <p:nvPr/>
          </p:nvSpPr>
          <p:spPr bwMode="auto">
            <a:xfrm>
              <a:off x="2933" y="1776"/>
              <a:ext cx="375"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u</a:t>
              </a:r>
              <a:r>
                <a:rPr lang="en-US" altLang="zh-CN" sz="2800" b="1" i="1" baseline="-25000" dirty="0" err="1">
                  <a:solidFill>
                    <a:srgbClr val="000099"/>
                  </a:solidFill>
                  <a:latin typeface="Times New Roman" panose="02020603050405020304"/>
                  <a:ea typeface="长城楷体" charset="0"/>
                  <a:cs typeface="Times New Roman" panose="02020603050405020304"/>
                </a:rPr>
                <a:t>o</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grpSp>
      <p:grpSp>
        <p:nvGrpSpPr>
          <p:cNvPr id="19459" name="Group 72"/>
          <p:cNvGrpSpPr/>
          <p:nvPr/>
        </p:nvGrpSpPr>
        <p:grpSpPr bwMode="auto">
          <a:xfrm>
            <a:off x="381000" y="873125"/>
            <a:ext cx="4972050" cy="3779838"/>
            <a:chOff x="240" y="259"/>
            <a:chExt cx="3132" cy="2381"/>
          </a:xfrm>
        </p:grpSpPr>
        <p:sp>
          <p:nvSpPr>
            <p:cNvPr id="19461" name="Line 12"/>
            <p:cNvSpPr>
              <a:spLocks noChangeShapeType="1"/>
            </p:cNvSpPr>
            <p:nvPr/>
          </p:nvSpPr>
          <p:spPr bwMode="auto">
            <a:xfrm flipH="1">
              <a:off x="1374" y="1363"/>
              <a:ext cx="0" cy="38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62" name="Text Box 13"/>
            <p:cNvSpPr txBox="1">
              <a:spLocks noChangeArrowheads="1"/>
            </p:cNvSpPr>
            <p:nvPr/>
          </p:nvSpPr>
          <p:spPr bwMode="auto">
            <a:xfrm>
              <a:off x="932" y="59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B1</a:t>
              </a:r>
              <a:endParaRPr lang="en-US" altLang="zh-CN" sz="2400">
                <a:ea typeface="长城楷体" charset="0"/>
                <a:cs typeface="长城楷体" charset="0"/>
              </a:endParaRPr>
            </a:p>
          </p:txBody>
        </p:sp>
        <p:sp>
          <p:nvSpPr>
            <p:cNvPr id="19463" name="Line 14"/>
            <p:cNvSpPr>
              <a:spLocks noChangeShapeType="1"/>
            </p:cNvSpPr>
            <p:nvPr/>
          </p:nvSpPr>
          <p:spPr bwMode="auto">
            <a:xfrm>
              <a:off x="1376" y="993"/>
              <a:ext cx="0" cy="41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64" name="Line 15"/>
            <p:cNvSpPr>
              <a:spLocks noChangeShapeType="1"/>
            </p:cNvSpPr>
            <p:nvPr/>
          </p:nvSpPr>
          <p:spPr bwMode="auto">
            <a:xfrm flipH="1" flipV="1">
              <a:off x="1380" y="425"/>
              <a:ext cx="0" cy="264"/>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65" name="Rectangle 16"/>
            <p:cNvSpPr>
              <a:spLocks noChangeArrowheads="1"/>
            </p:cNvSpPr>
            <p:nvPr/>
          </p:nvSpPr>
          <p:spPr bwMode="auto">
            <a:xfrm>
              <a:off x="1332" y="670"/>
              <a:ext cx="95"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66" name="Line 17"/>
            <p:cNvSpPr>
              <a:spLocks noChangeShapeType="1"/>
            </p:cNvSpPr>
            <p:nvPr/>
          </p:nvSpPr>
          <p:spPr bwMode="auto">
            <a:xfrm>
              <a:off x="1380" y="435"/>
              <a:ext cx="1297"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467" name="Line 18"/>
            <p:cNvSpPr>
              <a:spLocks noChangeShapeType="1"/>
            </p:cNvSpPr>
            <p:nvPr/>
          </p:nvSpPr>
          <p:spPr bwMode="auto">
            <a:xfrm flipV="1">
              <a:off x="2001" y="416"/>
              <a:ext cx="0" cy="24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68" name="Line 19"/>
            <p:cNvSpPr>
              <a:spLocks noChangeShapeType="1"/>
            </p:cNvSpPr>
            <p:nvPr/>
          </p:nvSpPr>
          <p:spPr bwMode="auto">
            <a:xfrm>
              <a:off x="1872" y="1269"/>
              <a:ext cx="0" cy="28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69" name="Line 20"/>
            <p:cNvSpPr>
              <a:spLocks noChangeShapeType="1"/>
            </p:cNvSpPr>
            <p:nvPr/>
          </p:nvSpPr>
          <p:spPr bwMode="auto">
            <a:xfrm>
              <a:off x="1872" y="1455"/>
              <a:ext cx="141" cy="148"/>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latin typeface="Times New Roman" panose="02020603050405020304" charset="0"/>
              </a:endParaRPr>
            </a:p>
          </p:txBody>
        </p:sp>
        <p:sp>
          <p:nvSpPr>
            <p:cNvPr id="19470" name="Line 21"/>
            <p:cNvSpPr>
              <a:spLocks noChangeShapeType="1"/>
            </p:cNvSpPr>
            <p:nvPr/>
          </p:nvSpPr>
          <p:spPr bwMode="auto">
            <a:xfrm flipV="1">
              <a:off x="1872" y="1219"/>
              <a:ext cx="141" cy="12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1" name="Line 22"/>
            <p:cNvSpPr>
              <a:spLocks noChangeShapeType="1"/>
            </p:cNvSpPr>
            <p:nvPr/>
          </p:nvSpPr>
          <p:spPr bwMode="auto">
            <a:xfrm>
              <a:off x="2004" y="970"/>
              <a:ext cx="0" cy="26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2" name="Line 23"/>
            <p:cNvSpPr>
              <a:spLocks noChangeShapeType="1"/>
            </p:cNvSpPr>
            <p:nvPr/>
          </p:nvSpPr>
          <p:spPr bwMode="auto">
            <a:xfrm flipH="1">
              <a:off x="2005" y="1590"/>
              <a:ext cx="0" cy="30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3" name="Line 24"/>
            <p:cNvSpPr>
              <a:spLocks noChangeShapeType="1"/>
            </p:cNvSpPr>
            <p:nvPr/>
          </p:nvSpPr>
          <p:spPr bwMode="auto">
            <a:xfrm>
              <a:off x="1103" y="1402"/>
              <a:ext cx="773"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4" name="Line 25"/>
            <p:cNvSpPr>
              <a:spLocks noChangeShapeType="1"/>
            </p:cNvSpPr>
            <p:nvPr/>
          </p:nvSpPr>
          <p:spPr bwMode="auto">
            <a:xfrm>
              <a:off x="672" y="2470"/>
              <a:ext cx="2142"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latin typeface="Times New Roman" panose="02020603050405020304" charset="0"/>
              </a:endParaRPr>
            </a:p>
          </p:txBody>
        </p:sp>
        <p:sp>
          <p:nvSpPr>
            <p:cNvPr id="19475" name="Line 26"/>
            <p:cNvSpPr>
              <a:spLocks noChangeShapeType="1"/>
            </p:cNvSpPr>
            <p:nvPr/>
          </p:nvSpPr>
          <p:spPr bwMode="auto">
            <a:xfrm flipH="1">
              <a:off x="2006" y="2214"/>
              <a:ext cx="0" cy="34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6" name="Rectangle 27"/>
            <p:cNvSpPr>
              <a:spLocks noChangeArrowheads="1"/>
            </p:cNvSpPr>
            <p:nvPr/>
          </p:nvSpPr>
          <p:spPr bwMode="auto">
            <a:xfrm>
              <a:off x="1958" y="643"/>
              <a:ext cx="94"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77" name="Oval 28"/>
            <p:cNvSpPr>
              <a:spLocks noChangeArrowheads="1"/>
            </p:cNvSpPr>
            <p:nvPr/>
          </p:nvSpPr>
          <p:spPr bwMode="auto">
            <a:xfrm>
              <a:off x="2686" y="393"/>
              <a:ext cx="68" cy="76"/>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nvGrpSpPr>
            <p:cNvPr id="19478" name="Group 29"/>
            <p:cNvGrpSpPr/>
            <p:nvPr/>
          </p:nvGrpSpPr>
          <p:grpSpPr bwMode="auto">
            <a:xfrm>
              <a:off x="1040" y="1279"/>
              <a:ext cx="68" cy="262"/>
              <a:chOff x="3454" y="2018"/>
              <a:chExt cx="96" cy="328"/>
            </a:xfrm>
          </p:grpSpPr>
          <p:sp>
            <p:nvSpPr>
              <p:cNvPr id="19519" name="Line 3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20" name="Line 3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9479" name="Line 32"/>
            <p:cNvSpPr>
              <a:spLocks noChangeShapeType="1"/>
            </p:cNvSpPr>
            <p:nvPr/>
          </p:nvSpPr>
          <p:spPr bwMode="auto">
            <a:xfrm>
              <a:off x="672" y="1402"/>
              <a:ext cx="363"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nvGrpSpPr>
            <p:cNvPr id="19480" name="Group 33"/>
            <p:cNvGrpSpPr/>
            <p:nvPr/>
          </p:nvGrpSpPr>
          <p:grpSpPr bwMode="auto">
            <a:xfrm flipH="1">
              <a:off x="2455" y="1040"/>
              <a:ext cx="69" cy="261"/>
              <a:chOff x="3454" y="2018"/>
              <a:chExt cx="96" cy="328"/>
            </a:xfrm>
          </p:grpSpPr>
          <p:sp>
            <p:nvSpPr>
              <p:cNvPr id="19517" name="Line 3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18" name="Line 3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9481" name="Line 36"/>
            <p:cNvSpPr>
              <a:spLocks noChangeShapeType="1"/>
            </p:cNvSpPr>
            <p:nvPr/>
          </p:nvSpPr>
          <p:spPr bwMode="auto">
            <a:xfrm flipH="1" flipV="1">
              <a:off x="2520" y="1156"/>
              <a:ext cx="29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82" name="Line 37"/>
            <p:cNvSpPr>
              <a:spLocks noChangeShapeType="1"/>
            </p:cNvSpPr>
            <p:nvPr/>
          </p:nvSpPr>
          <p:spPr bwMode="auto">
            <a:xfrm>
              <a:off x="2001" y="1163"/>
              <a:ext cx="45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83" name="Text Box 38"/>
            <p:cNvSpPr txBox="1">
              <a:spLocks noChangeArrowheads="1"/>
            </p:cNvSpPr>
            <p:nvPr/>
          </p:nvSpPr>
          <p:spPr bwMode="auto">
            <a:xfrm>
              <a:off x="1607" y="654"/>
              <a:ext cx="355"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C</a:t>
              </a:r>
              <a:endParaRPr lang="en-US" altLang="zh-CN" sz="2400">
                <a:ea typeface="长城楷体" charset="0"/>
                <a:cs typeface="长城楷体" charset="0"/>
              </a:endParaRPr>
            </a:p>
          </p:txBody>
        </p:sp>
        <p:sp>
          <p:nvSpPr>
            <p:cNvPr id="19484" name="Text Box 39"/>
            <p:cNvSpPr txBox="1">
              <a:spLocks noChangeArrowheads="1"/>
            </p:cNvSpPr>
            <p:nvPr/>
          </p:nvSpPr>
          <p:spPr bwMode="auto">
            <a:xfrm>
              <a:off x="882" y="933"/>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1</a:t>
              </a:r>
              <a:endParaRPr lang="en-US" altLang="zh-CN" sz="2800">
                <a:ea typeface="长城楷体" charset="0"/>
                <a:cs typeface="长城楷体" charset="0"/>
              </a:endParaRPr>
            </a:p>
          </p:txBody>
        </p:sp>
        <p:sp>
          <p:nvSpPr>
            <p:cNvPr id="19485" name="Text Box 40"/>
            <p:cNvSpPr txBox="1">
              <a:spLocks noChangeArrowheads="1"/>
            </p:cNvSpPr>
            <p:nvPr/>
          </p:nvSpPr>
          <p:spPr bwMode="auto">
            <a:xfrm>
              <a:off x="2332" y="710"/>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2</a:t>
              </a:r>
              <a:endParaRPr lang="en-US" altLang="zh-CN" sz="2800">
                <a:ea typeface="长城楷体" charset="0"/>
                <a:cs typeface="长城楷体" charset="0"/>
              </a:endParaRPr>
            </a:p>
          </p:txBody>
        </p:sp>
        <p:grpSp>
          <p:nvGrpSpPr>
            <p:cNvPr id="19486" name="Group 41"/>
            <p:cNvGrpSpPr/>
            <p:nvPr/>
          </p:nvGrpSpPr>
          <p:grpSpPr bwMode="auto">
            <a:xfrm>
              <a:off x="1932" y="2478"/>
              <a:ext cx="146" cy="162"/>
              <a:chOff x="2898" y="3684"/>
              <a:chExt cx="204" cy="204"/>
            </a:xfrm>
          </p:grpSpPr>
          <p:sp>
            <p:nvSpPr>
              <p:cNvPr id="19515" name="Line 42"/>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16" name="Line 43"/>
              <p:cNvSpPr>
                <a:spLocks noChangeShapeType="1"/>
              </p:cNvSpPr>
              <p:nvPr/>
            </p:nvSpPr>
            <p:spPr bwMode="auto">
              <a:xfrm>
                <a:off x="2898" y="3875"/>
                <a:ext cx="204" cy="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sp>
          <p:nvSpPr>
            <p:cNvPr id="19487" name="Oval 44"/>
            <p:cNvSpPr>
              <a:spLocks noChangeArrowheads="1"/>
            </p:cNvSpPr>
            <p:nvPr/>
          </p:nvSpPr>
          <p:spPr bwMode="auto">
            <a:xfrm>
              <a:off x="1988" y="2449"/>
              <a:ext cx="33" cy="38"/>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488" name="Rectangle 45"/>
            <p:cNvSpPr>
              <a:spLocks noChangeArrowheads="1"/>
            </p:cNvSpPr>
            <p:nvPr/>
          </p:nvSpPr>
          <p:spPr bwMode="auto">
            <a:xfrm>
              <a:off x="1332" y="1751"/>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89" name="Text Box 46"/>
            <p:cNvSpPr txBox="1">
              <a:spLocks noChangeArrowheads="1"/>
            </p:cNvSpPr>
            <p:nvPr/>
          </p:nvSpPr>
          <p:spPr bwMode="auto">
            <a:xfrm>
              <a:off x="959" y="171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B2</a:t>
              </a:r>
              <a:endParaRPr lang="en-US" altLang="zh-CN" sz="2400">
                <a:ea typeface="长城楷体" charset="0"/>
                <a:cs typeface="长城楷体" charset="0"/>
              </a:endParaRPr>
            </a:p>
          </p:txBody>
        </p:sp>
        <p:sp>
          <p:nvSpPr>
            <p:cNvPr id="19490" name="Rectangle 47"/>
            <p:cNvSpPr>
              <a:spLocks noChangeArrowheads="1"/>
            </p:cNvSpPr>
            <p:nvPr/>
          </p:nvSpPr>
          <p:spPr bwMode="auto">
            <a:xfrm>
              <a:off x="1958" y="1902"/>
              <a:ext cx="94"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91" name="Line 48"/>
            <p:cNvSpPr>
              <a:spLocks noChangeShapeType="1"/>
            </p:cNvSpPr>
            <p:nvPr/>
          </p:nvSpPr>
          <p:spPr bwMode="auto">
            <a:xfrm flipH="1">
              <a:off x="2802" y="1149"/>
              <a:ext cx="0" cy="50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492" name="Rectangle 49"/>
            <p:cNvSpPr>
              <a:spLocks noChangeArrowheads="1"/>
            </p:cNvSpPr>
            <p:nvPr/>
          </p:nvSpPr>
          <p:spPr bwMode="auto">
            <a:xfrm>
              <a:off x="2755" y="1653"/>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493" name="Text Box 50"/>
            <p:cNvSpPr txBox="1">
              <a:spLocks noChangeArrowheads="1"/>
            </p:cNvSpPr>
            <p:nvPr/>
          </p:nvSpPr>
          <p:spPr bwMode="auto">
            <a:xfrm>
              <a:off x="1630" y="1806"/>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E</a:t>
              </a:r>
              <a:endParaRPr lang="en-US" altLang="zh-CN" sz="2400">
                <a:ea typeface="长城楷体" charset="0"/>
                <a:cs typeface="长城楷体" charset="0"/>
              </a:endParaRPr>
            </a:p>
          </p:txBody>
        </p:sp>
        <p:sp>
          <p:nvSpPr>
            <p:cNvPr id="19494" name="Text Box 51"/>
            <p:cNvSpPr txBox="1">
              <a:spLocks noChangeArrowheads="1"/>
            </p:cNvSpPr>
            <p:nvPr/>
          </p:nvSpPr>
          <p:spPr bwMode="auto">
            <a:xfrm>
              <a:off x="2420" y="1603"/>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19495" name="Rectangle 52"/>
            <p:cNvSpPr>
              <a:spLocks noChangeArrowheads="1"/>
            </p:cNvSpPr>
            <p:nvPr/>
          </p:nvSpPr>
          <p:spPr bwMode="auto">
            <a:xfrm>
              <a:off x="1092" y="1156"/>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496" name="Rectangle 53"/>
            <p:cNvSpPr>
              <a:spLocks noChangeArrowheads="1"/>
            </p:cNvSpPr>
            <p:nvPr/>
          </p:nvSpPr>
          <p:spPr bwMode="auto">
            <a:xfrm>
              <a:off x="2238" y="895"/>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497" name="Text Box 54"/>
            <p:cNvSpPr txBox="1">
              <a:spLocks noChangeArrowheads="1"/>
            </p:cNvSpPr>
            <p:nvPr/>
          </p:nvSpPr>
          <p:spPr bwMode="auto">
            <a:xfrm>
              <a:off x="2784" y="259"/>
              <a:ext cx="58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0000"/>
                  </a:solidFill>
                  <a:ea typeface="长城楷体" charset="0"/>
                  <a:cs typeface="长城楷体" charset="0"/>
                </a:rPr>
                <a:t>+</a:t>
              </a:r>
              <a:r>
                <a:rPr lang="en-US" altLang="zh-CN" sz="2800">
                  <a:solidFill>
                    <a:srgbClr val="000099"/>
                  </a:solidFill>
                  <a:ea typeface="长城楷体" charset="0"/>
                  <a:cs typeface="长城楷体" charset="0"/>
                </a:rPr>
                <a:t>U</a:t>
              </a:r>
              <a:r>
                <a:rPr lang="en-US" altLang="zh-CN" sz="2400" baseline="-25000">
                  <a:solidFill>
                    <a:srgbClr val="000099"/>
                  </a:solidFill>
                  <a:ea typeface="长城楷体" charset="0"/>
                  <a:cs typeface="长城楷体" charset="0"/>
                </a:rPr>
                <a:t>CC</a:t>
              </a:r>
              <a:endParaRPr lang="en-US" altLang="zh-CN" sz="2400">
                <a:solidFill>
                  <a:srgbClr val="000099"/>
                </a:solidFill>
                <a:ea typeface="长城楷体" charset="0"/>
                <a:cs typeface="长城楷体" charset="0"/>
              </a:endParaRPr>
            </a:p>
          </p:txBody>
        </p:sp>
        <p:sp>
          <p:nvSpPr>
            <p:cNvPr id="19498" name="Text Box 55"/>
            <p:cNvSpPr txBox="1">
              <a:spLocks noChangeArrowheads="1"/>
            </p:cNvSpPr>
            <p:nvPr/>
          </p:nvSpPr>
          <p:spPr bwMode="auto">
            <a:xfrm>
              <a:off x="720" y="1755"/>
              <a:ext cx="29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i</a:t>
              </a:r>
              <a:endParaRPr lang="en-US" altLang="zh-CN" sz="2800">
                <a:solidFill>
                  <a:srgbClr val="000099"/>
                </a:solidFill>
                <a:ea typeface="长城楷体" charset="0"/>
                <a:cs typeface="长城楷体" charset="0"/>
              </a:endParaRPr>
            </a:p>
          </p:txBody>
        </p:sp>
        <p:sp>
          <p:nvSpPr>
            <p:cNvPr id="19499" name="Text Box 56"/>
            <p:cNvSpPr txBox="1">
              <a:spLocks noChangeArrowheads="1"/>
            </p:cNvSpPr>
            <p:nvPr/>
          </p:nvSpPr>
          <p:spPr bwMode="auto">
            <a:xfrm>
              <a:off x="2868" y="1614"/>
              <a:ext cx="347"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o</a:t>
              </a:r>
              <a:endParaRPr lang="en-US" altLang="zh-CN" sz="2800">
                <a:solidFill>
                  <a:srgbClr val="000099"/>
                </a:solidFill>
                <a:ea typeface="长城楷体" charset="0"/>
                <a:cs typeface="长城楷体" charset="0"/>
              </a:endParaRPr>
            </a:p>
          </p:txBody>
        </p:sp>
        <p:sp>
          <p:nvSpPr>
            <p:cNvPr id="19500" name="Rectangle 57" descr="新闻纸"/>
            <p:cNvSpPr>
              <a:spLocks noChangeArrowheads="1"/>
            </p:cNvSpPr>
            <p:nvPr/>
          </p:nvSpPr>
          <p:spPr bwMode="auto">
            <a:xfrm>
              <a:off x="2928" y="1269"/>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01" name="Rectangle 58" descr="新闻纸"/>
            <p:cNvSpPr>
              <a:spLocks noChangeArrowheads="1"/>
            </p:cNvSpPr>
            <p:nvPr/>
          </p:nvSpPr>
          <p:spPr bwMode="auto">
            <a:xfrm>
              <a:off x="768" y="1392"/>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02" name="Rectangle 59" descr="新闻纸"/>
            <p:cNvSpPr>
              <a:spLocks noChangeArrowheads="1"/>
            </p:cNvSpPr>
            <p:nvPr/>
          </p:nvSpPr>
          <p:spPr bwMode="auto">
            <a:xfrm>
              <a:off x="2929" y="2014"/>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03" name="Rectangle 60" descr="新闻纸"/>
            <p:cNvSpPr>
              <a:spLocks noChangeArrowheads="1"/>
            </p:cNvSpPr>
            <p:nvPr/>
          </p:nvSpPr>
          <p:spPr bwMode="auto">
            <a:xfrm>
              <a:off x="768" y="2217"/>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04" name="Line 61"/>
            <p:cNvSpPr>
              <a:spLocks noChangeShapeType="1"/>
            </p:cNvSpPr>
            <p:nvPr/>
          </p:nvSpPr>
          <p:spPr bwMode="auto">
            <a:xfrm>
              <a:off x="2802" y="1965"/>
              <a:ext cx="0" cy="515"/>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9505" name="Line 62"/>
            <p:cNvSpPr>
              <a:spLocks noChangeShapeType="1"/>
            </p:cNvSpPr>
            <p:nvPr/>
          </p:nvSpPr>
          <p:spPr bwMode="auto">
            <a:xfrm>
              <a:off x="1374" y="2085"/>
              <a:ext cx="0" cy="384"/>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9506" name="Rectangle 63"/>
            <p:cNvSpPr>
              <a:spLocks noChangeArrowheads="1"/>
            </p:cNvSpPr>
            <p:nvPr/>
          </p:nvSpPr>
          <p:spPr bwMode="auto">
            <a:xfrm>
              <a:off x="624" y="1595"/>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19507" name="Oval 64"/>
            <p:cNvSpPr>
              <a:spLocks noChangeArrowheads="1"/>
            </p:cNvSpPr>
            <p:nvPr/>
          </p:nvSpPr>
          <p:spPr bwMode="auto">
            <a:xfrm>
              <a:off x="576" y="2112"/>
              <a:ext cx="192" cy="19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9508" name="Line 65"/>
            <p:cNvSpPr>
              <a:spLocks noChangeShapeType="1"/>
            </p:cNvSpPr>
            <p:nvPr/>
          </p:nvSpPr>
          <p:spPr bwMode="auto">
            <a:xfrm flipV="1">
              <a:off x="672" y="1392"/>
              <a:ext cx="0" cy="192"/>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09" name="Line 66"/>
            <p:cNvSpPr>
              <a:spLocks noChangeShapeType="1"/>
            </p:cNvSpPr>
            <p:nvPr/>
          </p:nvSpPr>
          <p:spPr bwMode="auto">
            <a:xfrm>
              <a:off x="672" y="1920"/>
              <a:ext cx="0" cy="57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19510" name="Text Box 67"/>
            <p:cNvSpPr txBox="1">
              <a:spLocks noChangeArrowheads="1"/>
            </p:cNvSpPr>
            <p:nvPr/>
          </p:nvSpPr>
          <p:spPr bwMode="auto">
            <a:xfrm>
              <a:off x="295" y="1536"/>
              <a:ext cx="33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S</a:t>
              </a:r>
              <a:endParaRPr lang="en-US" altLang="zh-CN" sz="2400">
                <a:ea typeface="长城楷体" charset="0"/>
                <a:cs typeface="长城楷体" charset="0"/>
              </a:endParaRPr>
            </a:p>
          </p:txBody>
        </p:sp>
        <p:sp>
          <p:nvSpPr>
            <p:cNvPr id="19511" name="Text Box 68"/>
            <p:cNvSpPr txBox="1">
              <a:spLocks noChangeArrowheads="1"/>
            </p:cNvSpPr>
            <p:nvPr/>
          </p:nvSpPr>
          <p:spPr bwMode="auto">
            <a:xfrm>
              <a:off x="240" y="2016"/>
              <a:ext cx="40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e</a:t>
              </a:r>
              <a:r>
                <a:rPr lang="en-US" altLang="zh-CN" sz="2800" baseline="-25000">
                  <a:solidFill>
                    <a:srgbClr val="000099"/>
                  </a:solidFill>
                  <a:ea typeface="长城楷体" charset="0"/>
                  <a:cs typeface="长城楷体" charset="0"/>
                </a:rPr>
                <a:t>S</a:t>
              </a:r>
              <a:endParaRPr lang="en-US" altLang="zh-CN" sz="2800">
                <a:solidFill>
                  <a:srgbClr val="000099"/>
                </a:solidFill>
                <a:ea typeface="长城楷体" charset="0"/>
                <a:cs typeface="长城楷体" charset="0"/>
              </a:endParaRPr>
            </a:p>
          </p:txBody>
        </p:sp>
        <p:sp>
          <p:nvSpPr>
            <p:cNvPr id="19512" name="Rectangle 69" descr="新闻纸"/>
            <p:cNvSpPr>
              <a:spLocks noChangeArrowheads="1"/>
            </p:cNvSpPr>
            <p:nvPr/>
          </p:nvSpPr>
          <p:spPr bwMode="auto">
            <a:xfrm>
              <a:off x="430" y="1881"/>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13" name="Rectangle 70" descr="新闻纸"/>
            <p:cNvSpPr>
              <a:spLocks noChangeArrowheads="1"/>
            </p:cNvSpPr>
            <p:nvPr/>
          </p:nvSpPr>
          <p:spPr bwMode="auto">
            <a:xfrm>
              <a:off x="423" y="2208"/>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19514" name="Oval 71"/>
            <p:cNvSpPr>
              <a:spLocks noChangeArrowheads="1"/>
            </p:cNvSpPr>
            <p:nvPr/>
          </p:nvSpPr>
          <p:spPr bwMode="auto">
            <a:xfrm>
              <a:off x="1348" y="1375"/>
              <a:ext cx="50" cy="50"/>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14" name="矩形 113"/>
          <p:cNvSpPr/>
          <p:nvPr/>
        </p:nvSpPr>
        <p:spPr>
          <a:xfrm>
            <a:off x="276225" y="260350"/>
            <a:ext cx="6192838" cy="585788"/>
          </a:xfrm>
          <a:prstGeom prst="rect">
            <a:avLst/>
          </a:prstGeom>
        </p:spPr>
        <p:txBody>
          <a:bodyPr>
            <a:spAutoFit/>
          </a:bodyPr>
          <a:lstStyle/>
          <a:p>
            <a:pPr>
              <a:spcBef>
                <a:spcPct val="10000"/>
              </a:spcBef>
            </a:pPr>
            <a:r>
              <a:rPr lang="zh-CN" altLang="en-US" sz="3200" b="1" i="0" dirty="0">
                <a:solidFill>
                  <a:srgbClr val="CC0000"/>
                </a:solidFill>
                <a:effectLst>
                  <a:outerShdw blurRad="38100" dist="38100" dir="2700000" algn="tl">
                    <a:srgbClr val="DDDDDD"/>
                  </a:outerShdw>
                </a:effectLst>
                <a:latin typeface="宋体" panose="02010600030101010101" pitchFamily="2" charset="-122"/>
              </a:rPr>
              <a:t>判断是电压反馈还是电流反馈？</a:t>
            </a:r>
          </a:p>
        </p:txBody>
      </p:sp>
    </p:spTree>
    <p:extLst>
      <p:ext uri="{BB962C8B-B14F-4D97-AF65-F5344CB8AC3E}">
        <p14:creationId xmlns:p14="http://schemas.microsoft.com/office/powerpoint/2010/main" val="77242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09600" y="44450"/>
            <a:ext cx="7924800" cy="1135063"/>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lang="en-US" altLang="zh-CN" sz="2800" i="0" dirty="0"/>
              <a:t>2)</a:t>
            </a:r>
            <a:r>
              <a:rPr lang="en-US" altLang="zh-CN" sz="2800" i="0" dirty="0">
                <a:latin typeface="宋体" panose="02010600030101010101" pitchFamily="2" charset="-122"/>
              </a:rPr>
              <a:t> </a:t>
            </a:r>
            <a:r>
              <a:rPr lang="zh-CN" altLang="en-US" sz="2800" i="0" dirty="0">
                <a:latin typeface="宋体" panose="02010600030101010101" pitchFamily="2" charset="-122"/>
              </a:rPr>
              <a:t>根据</a:t>
            </a:r>
            <a:r>
              <a:rPr lang="zh-CN" altLang="en-US" sz="2800" i="0" dirty="0">
                <a:solidFill>
                  <a:srgbClr val="FF0000"/>
                </a:solidFill>
                <a:latin typeface="宋体" panose="02010600030101010101" pitchFamily="2" charset="-122"/>
              </a:rPr>
              <a:t>反馈信号在输入端与输入信号比较形式</a:t>
            </a:r>
            <a:r>
              <a:rPr lang="zh-CN" altLang="en-US" sz="2800" i="0" dirty="0">
                <a:latin typeface="宋体" panose="02010600030101010101" pitchFamily="2" charset="-122"/>
              </a:rPr>
              <a:t>的</a:t>
            </a:r>
          </a:p>
          <a:p>
            <a:pPr eaLnBrk="1" hangingPunct="1">
              <a:lnSpc>
                <a:spcPct val="130000"/>
              </a:lnSpc>
            </a:pPr>
            <a:r>
              <a:rPr lang="zh-CN" altLang="en-US" sz="2800" i="0" dirty="0">
                <a:latin typeface="宋体" panose="02010600030101010101" pitchFamily="2" charset="-122"/>
              </a:rPr>
              <a:t>  不同，可以分为</a:t>
            </a:r>
            <a:r>
              <a:rPr lang="zh-CN" altLang="en-US" sz="2800" i="0" dirty="0">
                <a:solidFill>
                  <a:srgbClr val="FF0000"/>
                </a:solidFill>
                <a:latin typeface="宋体" panose="02010600030101010101" pitchFamily="2" charset="-122"/>
              </a:rPr>
              <a:t>串联反馈</a:t>
            </a:r>
            <a:r>
              <a:rPr lang="zh-CN" altLang="en-US" sz="2800" i="0" dirty="0">
                <a:latin typeface="宋体" panose="02010600030101010101" pitchFamily="2" charset="-122"/>
              </a:rPr>
              <a:t>和</a:t>
            </a:r>
            <a:r>
              <a:rPr lang="zh-CN" altLang="en-US" sz="2800" i="0" dirty="0">
                <a:solidFill>
                  <a:srgbClr val="FF0000"/>
                </a:solidFill>
                <a:latin typeface="宋体" panose="02010600030101010101" pitchFamily="2" charset="-122"/>
              </a:rPr>
              <a:t>并联反馈</a:t>
            </a:r>
            <a:r>
              <a:rPr lang="zh-CN" altLang="en-US" sz="2800" i="0" dirty="0">
                <a:latin typeface="宋体" panose="02010600030101010101" pitchFamily="2" charset="-122"/>
              </a:rPr>
              <a:t>。</a:t>
            </a:r>
          </a:p>
        </p:txBody>
      </p:sp>
      <p:sp>
        <p:nvSpPr>
          <p:cNvPr id="126979" name="Rectangle 3" descr="80%"/>
          <p:cNvSpPr>
            <a:spLocks noChangeArrowheads="1"/>
          </p:cNvSpPr>
          <p:nvPr/>
        </p:nvSpPr>
        <p:spPr bwMode="auto">
          <a:xfrm>
            <a:off x="468313" y="1196975"/>
            <a:ext cx="8496300" cy="1212850"/>
          </a:xfrm>
          <a:prstGeom prst="rect">
            <a:avLst/>
          </a:prstGeom>
          <a:pattFill prst="pct80">
            <a:fgClr>
              <a:srgbClr val="FFCCFF"/>
            </a:fgClr>
            <a:bgClr>
              <a:srgbClr val="FFFFFF"/>
            </a:bgClr>
          </a:pattFill>
          <a:ln>
            <a:noFill/>
          </a:ln>
        </p:spPr>
        <p:txBody>
          <a:bodyPr>
            <a:spAutoFit/>
          </a:bodyPr>
          <a:lstStyle/>
          <a:p>
            <a:pPr>
              <a:lnSpc>
                <a:spcPct val="130000"/>
              </a:lnSpc>
            </a:pPr>
            <a:r>
              <a:rPr lang="zh-CN" altLang="en-US" sz="2800" b="1" i="0" dirty="0">
                <a:latin typeface="宋体" panose="02010600030101010101" pitchFamily="2" charset="-122"/>
              </a:rPr>
              <a:t>反馈信号与输入信号串联，即反馈信号与输入信号以电压形式作比较，调整输入电压的反馈称为</a:t>
            </a:r>
            <a:r>
              <a:rPr lang="zh-CN" altLang="en-US" sz="2800" b="1" i="0" dirty="0">
                <a:solidFill>
                  <a:srgbClr val="FF0000"/>
                </a:solidFill>
                <a:latin typeface="宋体" panose="02010600030101010101" pitchFamily="2" charset="-122"/>
              </a:rPr>
              <a:t>串联反馈</a:t>
            </a:r>
            <a:r>
              <a:rPr lang="zh-CN" altLang="en-US" sz="2800" b="1" i="0" dirty="0">
                <a:latin typeface="宋体" panose="02010600030101010101" pitchFamily="2" charset="-122"/>
              </a:rPr>
              <a:t>。</a:t>
            </a:r>
          </a:p>
        </p:txBody>
      </p:sp>
      <p:sp>
        <p:nvSpPr>
          <p:cNvPr id="126980" name="Rectangle 4" descr="80%"/>
          <p:cNvSpPr>
            <a:spLocks noChangeArrowheads="1"/>
          </p:cNvSpPr>
          <p:nvPr/>
        </p:nvSpPr>
        <p:spPr bwMode="auto">
          <a:xfrm>
            <a:off x="468313" y="2420938"/>
            <a:ext cx="8496300" cy="1212850"/>
          </a:xfrm>
          <a:prstGeom prst="rect">
            <a:avLst/>
          </a:prstGeom>
          <a:solidFill>
            <a:srgbClr val="CCFFCC"/>
          </a:solidFill>
          <a:ln>
            <a:noFill/>
          </a:ln>
        </p:spPr>
        <p:txBody>
          <a:bodyPr>
            <a:spAutoFit/>
          </a:bodyPr>
          <a:lstStyle/>
          <a:p>
            <a:pPr>
              <a:lnSpc>
                <a:spcPct val="130000"/>
              </a:lnSpc>
            </a:pPr>
            <a:r>
              <a:rPr lang="zh-CN" altLang="en-US" sz="2800" b="1" i="0" dirty="0">
                <a:latin typeface="宋体" panose="02010600030101010101" pitchFamily="2" charset="-122"/>
              </a:rPr>
              <a:t>反馈信号与输入信号并联，即反馈信号与输入信号以电流形式作比较，调整输入电流的反馈称为</a:t>
            </a:r>
            <a:r>
              <a:rPr lang="zh-CN" altLang="en-US" sz="2800" b="1" i="0" dirty="0">
                <a:solidFill>
                  <a:srgbClr val="FF0000"/>
                </a:solidFill>
                <a:latin typeface="宋体" panose="02010600030101010101" pitchFamily="2" charset="-122"/>
              </a:rPr>
              <a:t>并联反馈</a:t>
            </a:r>
            <a:r>
              <a:rPr lang="zh-CN" altLang="en-US" sz="2800" b="1" i="0" dirty="0">
                <a:latin typeface="宋体" panose="02010600030101010101" pitchFamily="2" charset="-122"/>
              </a:rPr>
              <a:t>。</a:t>
            </a:r>
          </a:p>
        </p:txBody>
      </p:sp>
      <p:sp>
        <p:nvSpPr>
          <p:cNvPr id="126981" name="Rectangle 5" descr="90%"/>
          <p:cNvSpPr>
            <a:spLocks noChangeArrowheads="1"/>
          </p:cNvSpPr>
          <p:nvPr/>
        </p:nvSpPr>
        <p:spPr bwMode="auto">
          <a:xfrm>
            <a:off x="1066800" y="5373688"/>
            <a:ext cx="5570756" cy="1191095"/>
          </a:xfrm>
          <a:prstGeom prst="rect">
            <a:avLst/>
          </a:prstGeom>
          <a:pattFill prst="pct90">
            <a:fgClr>
              <a:srgbClr val="00CCFF"/>
            </a:fgClr>
            <a:bgClr>
              <a:srgbClr val="FFFFFF"/>
            </a:bgClr>
          </a:pattFill>
          <a:ln>
            <a:noFill/>
          </a:ln>
        </p:spPr>
        <p:txBody>
          <a:bodyPr wrap="none">
            <a:spAutoFit/>
          </a:bodyPr>
          <a:lstStyle/>
          <a:p>
            <a:pPr>
              <a:lnSpc>
                <a:spcPct val="130000"/>
              </a:lnSpc>
            </a:pPr>
            <a:r>
              <a:rPr lang="zh-CN" altLang="en-US" sz="2800" b="1" i="0" dirty="0">
                <a:latin typeface="宋体" panose="02010600030101010101" pitchFamily="2" charset="-122"/>
              </a:rPr>
              <a:t>串联反馈使电路的输入电阻增大，</a:t>
            </a:r>
          </a:p>
          <a:p>
            <a:pPr>
              <a:lnSpc>
                <a:spcPct val="130000"/>
              </a:lnSpc>
            </a:pPr>
            <a:r>
              <a:rPr lang="zh-CN" altLang="en-US" sz="2800" b="1" i="0" dirty="0">
                <a:latin typeface="宋体" panose="02010600030101010101" pitchFamily="2" charset="-122"/>
              </a:rPr>
              <a:t>并联反馈使电路的输入电阻减小。</a:t>
            </a:r>
          </a:p>
        </p:txBody>
      </p:sp>
      <p:sp>
        <p:nvSpPr>
          <p:cNvPr id="20486" name="矩形 1"/>
          <p:cNvSpPr>
            <a:spLocks noChangeArrowheads="1"/>
          </p:cNvSpPr>
          <p:nvPr/>
        </p:nvSpPr>
        <p:spPr bwMode="auto">
          <a:xfrm>
            <a:off x="611188" y="3657600"/>
            <a:ext cx="8077200" cy="1643527"/>
          </a:xfrm>
          <a:prstGeom prst="rect">
            <a:avLst/>
          </a:prstGeom>
          <a:noFill/>
          <a:ln>
            <a:noFill/>
          </a:ln>
        </p:spPr>
        <p:txBody>
          <a:bodyPr>
            <a:spAutoFit/>
          </a:bodyPr>
          <a:lstStyle/>
          <a:p>
            <a:pPr>
              <a:lnSpc>
                <a:spcPct val="120000"/>
              </a:lnSpc>
            </a:pPr>
            <a:r>
              <a:rPr lang="zh-CN" altLang="en-US" sz="2800" b="1" i="0" dirty="0">
                <a:solidFill>
                  <a:srgbClr val="FF0000"/>
                </a:solidFill>
                <a:latin typeface="宋体" panose="02010600030101010101" pitchFamily="2" charset="-122"/>
              </a:rPr>
              <a:t>经验判断法：</a:t>
            </a:r>
            <a:endParaRPr lang="en-US" altLang="zh-CN" sz="2800" b="1" i="0" dirty="0">
              <a:solidFill>
                <a:srgbClr val="FF0000"/>
              </a:solidFill>
              <a:latin typeface="宋体" panose="02010600030101010101" pitchFamily="2" charset="-122"/>
            </a:endParaRPr>
          </a:p>
          <a:p>
            <a:pPr>
              <a:lnSpc>
                <a:spcPct val="120000"/>
              </a:lnSpc>
            </a:pPr>
            <a:r>
              <a:rPr lang="zh-CN" altLang="en-US" sz="2800" b="1" i="0" dirty="0">
                <a:latin typeface="宋体" panose="02010600030101010101" pitchFamily="2" charset="-122"/>
              </a:rPr>
              <a:t>反馈元件</a:t>
            </a:r>
            <a:r>
              <a:rPr lang="zh-CN" altLang="en-US" sz="2800" b="1" i="0" dirty="0">
                <a:solidFill>
                  <a:srgbClr val="FF0000"/>
                </a:solidFill>
                <a:latin typeface="宋体" panose="02010600030101010101" pitchFamily="2" charset="-122"/>
              </a:rPr>
              <a:t>直接与输入端相连</a:t>
            </a:r>
            <a:r>
              <a:rPr lang="zh-CN" altLang="en-US" sz="2800" b="1" i="0" dirty="0">
                <a:latin typeface="宋体" panose="02010600030101010101" pitchFamily="2" charset="-122"/>
              </a:rPr>
              <a:t>的反馈</a:t>
            </a:r>
            <a:r>
              <a:rPr lang="zh-CN" altLang="en-US" sz="2800" b="1" i="0" dirty="0" smtClean="0">
                <a:latin typeface="宋体" panose="02010600030101010101" pitchFamily="2" charset="-122"/>
              </a:rPr>
              <a:t>叫</a:t>
            </a:r>
            <a:r>
              <a:rPr lang="zh-CN" altLang="en-US" sz="2800" b="1" dirty="0">
                <a:solidFill>
                  <a:srgbClr val="FF0000"/>
                </a:solidFill>
                <a:latin typeface="宋体" panose="02010600030101010101" pitchFamily="2" charset="-122"/>
              </a:rPr>
              <a:t>并联</a:t>
            </a:r>
            <a:r>
              <a:rPr lang="zh-CN" altLang="en-US" sz="2800" b="1" i="0" dirty="0" smtClean="0">
                <a:solidFill>
                  <a:srgbClr val="FF0000"/>
                </a:solidFill>
                <a:latin typeface="宋体" panose="02010600030101010101" pitchFamily="2" charset="-122"/>
              </a:rPr>
              <a:t>反馈</a:t>
            </a:r>
            <a:r>
              <a:rPr lang="zh-CN" altLang="en-US" sz="2800" b="1" i="0" dirty="0">
                <a:latin typeface="宋体" panose="02010600030101010101" pitchFamily="2" charset="-122"/>
              </a:rPr>
              <a:t>。</a:t>
            </a:r>
            <a:endParaRPr lang="en-US" altLang="zh-CN" sz="2800" b="1" i="0" dirty="0">
              <a:latin typeface="宋体" panose="02010600030101010101" pitchFamily="2" charset="-122"/>
            </a:endParaRPr>
          </a:p>
          <a:p>
            <a:pPr>
              <a:lnSpc>
                <a:spcPct val="120000"/>
              </a:lnSpc>
            </a:pPr>
            <a:r>
              <a:rPr lang="zh-CN" altLang="en-US" sz="2800" b="1" i="0" dirty="0">
                <a:latin typeface="宋体" panose="02010600030101010101" pitchFamily="2" charset="-122"/>
              </a:rPr>
              <a:t>反馈元件</a:t>
            </a:r>
            <a:r>
              <a:rPr lang="zh-CN" altLang="en-US" sz="2800" b="1" i="0" dirty="0">
                <a:solidFill>
                  <a:srgbClr val="FF0000"/>
                </a:solidFill>
                <a:latin typeface="宋体" panose="02010600030101010101" pitchFamily="2" charset="-122"/>
              </a:rPr>
              <a:t>没有直接与输入端相连</a:t>
            </a:r>
            <a:r>
              <a:rPr lang="zh-CN" altLang="en-US" sz="2800" b="1" i="0" dirty="0">
                <a:latin typeface="宋体" panose="02010600030101010101" pitchFamily="2" charset="-122"/>
              </a:rPr>
              <a:t>的反馈</a:t>
            </a:r>
            <a:r>
              <a:rPr lang="zh-CN" altLang="en-US" sz="2800" b="1" i="0" dirty="0" smtClean="0">
                <a:latin typeface="宋体" panose="02010600030101010101" pitchFamily="2" charset="-122"/>
              </a:rPr>
              <a:t>叫</a:t>
            </a:r>
            <a:r>
              <a:rPr lang="zh-CN" altLang="en-US" sz="2800" b="1" dirty="0">
                <a:solidFill>
                  <a:srgbClr val="FF0000"/>
                </a:solidFill>
                <a:latin typeface="宋体" panose="02010600030101010101" pitchFamily="2" charset="-122"/>
              </a:rPr>
              <a:t>串联</a:t>
            </a:r>
            <a:r>
              <a:rPr lang="zh-CN" altLang="en-US" sz="2800" b="1" i="0" dirty="0" smtClean="0">
                <a:solidFill>
                  <a:srgbClr val="FF0000"/>
                </a:solidFill>
                <a:latin typeface="宋体" panose="02010600030101010101" pitchFamily="2" charset="-122"/>
              </a:rPr>
              <a:t>反馈</a:t>
            </a:r>
            <a:r>
              <a:rPr lang="zh-CN" altLang="en-US" sz="2800" b="1" i="0" dirty="0">
                <a:solidFill>
                  <a:srgbClr val="FF0000"/>
                </a:solidFill>
                <a:latin typeface="宋体" panose="02010600030101010101" pitchFamily="2" charset="-122"/>
              </a:rPr>
              <a:t>。</a:t>
            </a:r>
          </a:p>
        </p:txBody>
      </p:sp>
    </p:spTree>
    <p:extLst>
      <p:ext uri="{BB962C8B-B14F-4D97-AF65-F5344CB8AC3E}">
        <p14:creationId xmlns:p14="http://schemas.microsoft.com/office/powerpoint/2010/main" val="15423244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animEffect transition="in" filter="box(out)">
                                      <p:cBhvr>
                                        <p:cTn id="7" dur="500"/>
                                        <p:tgtEl>
                                          <p:spTgt spid="1269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6980"/>
                                        </p:tgtEl>
                                        <p:attrNameLst>
                                          <p:attrName>style.visibility</p:attrName>
                                        </p:attrNameLst>
                                      </p:cBhvr>
                                      <p:to>
                                        <p:strVal val="visible"/>
                                      </p:to>
                                    </p:set>
                                    <p:animEffect transition="in" filter="box(out)">
                                      <p:cBhvr>
                                        <p:cTn id="12" dur="500"/>
                                        <p:tgtEl>
                                          <p:spTgt spid="12698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0486"/>
                                        </p:tgtEl>
                                        <p:attrNameLst>
                                          <p:attrName>style.visibility</p:attrName>
                                        </p:attrNameLst>
                                      </p:cBhvr>
                                      <p:to>
                                        <p:strVal val="visible"/>
                                      </p:to>
                                    </p:set>
                                    <p:animEffect transition="in" filter="circle(in)">
                                      <p:cBhvr>
                                        <p:cTn id="17" dur="2000"/>
                                        <p:tgtEl>
                                          <p:spTgt spid="2048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26981"/>
                                        </p:tgtEl>
                                        <p:attrNameLst>
                                          <p:attrName>style.visibility</p:attrName>
                                        </p:attrNameLst>
                                      </p:cBhvr>
                                      <p:to>
                                        <p:strVal val="visible"/>
                                      </p:to>
                                    </p:set>
                                    <p:animEffect transition="in" filter="box(out)">
                                      <p:cBhvr>
                                        <p:cTn id="22" dur="500"/>
                                        <p:tgtEl>
                                          <p:spTgt spid="126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nimBg="1" autoUpdateAnimBg="0"/>
      <p:bldP spid="126980" grpId="0" animBg="1" autoUpdateAnimBg="0"/>
      <p:bldP spid="126981" grpId="0" animBg="1" autoUpdateAnimBg="0"/>
      <p:bldP spid="204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762000" y="1862138"/>
            <a:ext cx="7772400" cy="4444294"/>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30000"/>
              </a:spcBef>
            </a:pPr>
            <a:r>
              <a:rPr lang="en-US" altLang="zh-CN"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1. </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了解集成运放的基本组成及主要参数的意义。</a:t>
            </a:r>
          </a:p>
          <a:p>
            <a:pPr eaLnBrk="1" hangingPunct="1">
              <a:spcBef>
                <a:spcPct val="30000"/>
              </a:spcBef>
            </a:pPr>
            <a:r>
              <a:rPr lang="en-US" altLang="zh-CN"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2. </a:t>
            </a:r>
            <a:r>
              <a:rPr lang="zh-CN" altLang="en-US"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理解反馈的基本概念、作用和判断方法。</a:t>
            </a:r>
            <a:endParaRPr lang="en-US" altLang="zh-CN"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endParaRPr>
          </a:p>
          <a:p>
            <a:pPr eaLnBrk="1" hangingPunct="1">
              <a:spcBef>
                <a:spcPct val="30000"/>
              </a:spcBef>
            </a:pPr>
            <a:r>
              <a:rPr lang="en-US" altLang="zh-CN"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3. </a:t>
            </a:r>
            <a:r>
              <a:rPr lang="zh-CN" altLang="en-US"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理解</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运算放大器的电压传输特性，理解理想</a:t>
            </a:r>
          </a:p>
          <a:p>
            <a:pPr eaLnBrk="1" hangingPunct="1">
              <a:spcBef>
                <a:spcPct val="30000"/>
              </a:spcBef>
            </a:pPr>
            <a:r>
              <a:rPr lang="zh-CN" altLang="en-US"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运算放大器</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并掌握其基本分析方法。</a:t>
            </a:r>
          </a:p>
          <a:p>
            <a:pPr eaLnBrk="1" hangingPunct="1">
              <a:spcBef>
                <a:spcPct val="30000"/>
              </a:spcBef>
            </a:pPr>
            <a:r>
              <a:rPr lang="en-US" altLang="zh-CN"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4</a:t>
            </a:r>
            <a:r>
              <a:rPr lang="en-US" altLang="zh-CN"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 </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理解用集成运放组成的比例、加减、微分和</a:t>
            </a:r>
          </a:p>
          <a:p>
            <a:pPr eaLnBrk="1" hangingPunct="1">
              <a:spcBef>
                <a:spcPct val="30000"/>
              </a:spcBef>
            </a:pPr>
            <a:r>
              <a:rPr lang="zh-CN" altLang="en-US"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积分</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运算电路的工作原理，了解有源滤波器</a:t>
            </a:r>
          </a:p>
          <a:p>
            <a:pPr eaLnBrk="1" hangingPunct="1">
              <a:spcBef>
                <a:spcPct val="30000"/>
              </a:spcBef>
            </a:pPr>
            <a:r>
              <a:rPr lang="zh-CN" altLang="en-US"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的</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工作原理。</a:t>
            </a:r>
          </a:p>
          <a:p>
            <a:pPr eaLnBrk="1" hangingPunct="1">
              <a:spcBef>
                <a:spcPct val="30000"/>
              </a:spcBef>
            </a:pPr>
            <a:r>
              <a:rPr lang="en-US" altLang="zh-CN"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5</a:t>
            </a:r>
            <a:r>
              <a:rPr lang="en-US" altLang="zh-CN" sz="2800" i="0" dirty="0" smtClean="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 </a:t>
            </a:r>
            <a:r>
              <a:rPr lang="zh-CN" altLang="en-US" sz="2800" i="0" dirty="0">
                <a:solidFill>
                  <a:schemeClr val="tx2"/>
                </a:solidFill>
                <a:effectLst>
                  <a:outerShdw blurRad="38100" dist="38100" dir="2700000" algn="tl">
                    <a:srgbClr val="DDDDDD"/>
                  </a:outerShdw>
                </a:effectLst>
                <a:latin typeface="Times New Roman" panose="02020603050405020304" pitchFamily="18" charset="0"/>
                <a:cs typeface="Times New Roman" panose="02020603050405020304" pitchFamily="18" charset="0"/>
              </a:rPr>
              <a:t>理解电压比较器的工作原理和应用。</a:t>
            </a:r>
          </a:p>
        </p:txBody>
      </p:sp>
      <p:sp>
        <p:nvSpPr>
          <p:cNvPr id="53251" name="Rectangle 3"/>
          <p:cNvSpPr>
            <a:spLocks noChangeArrowheads="1"/>
          </p:cNvSpPr>
          <p:nvPr/>
        </p:nvSpPr>
        <p:spPr bwMode="auto">
          <a:xfrm>
            <a:off x="838200" y="1204913"/>
            <a:ext cx="1816100" cy="579437"/>
          </a:xfrm>
          <a:prstGeom prst="rect">
            <a:avLst/>
          </a:prstGeom>
          <a:noFill/>
          <a:ln w="38100">
            <a:noFill/>
            <a:miter lim="800000"/>
          </a:ln>
          <a:effectLst/>
        </p:spPr>
        <p:txBody>
          <a:bodyPr wrap="none">
            <a:spAutoFit/>
          </a:bodyPr>
          <a:lstStyle/>
          <a:p>
            <a:pPr>
              <a:spcBef>
                <a:spcPct val="50000"/>
              </a:spcBef>
              <a:defRPr/>
            </a:pPr>
            <a:r>
              <a:rPr lang="zh-CN" altLang="en-US" sz="3200" b="1" i="0" dirty="0">
                <a:solidFill>
                  <a:srgbClr val="000099"/>
                </a:solidFill>
                <a:effectLst>
                  <a:outerShdw blurRad="38100" dist="38100" dir="2700000" algn="tl">
                    <a:srgbClr val="C0C0C0"/>
                  </a:outerShdw>
                </a:effectLst>
                <a:latin typeface="楷体_GB2312" pitchFamily="49" charset="-122"/>
                <a:ea typeface="宋体" panose="02010600030101010101" pitchFamily="2" charset="-122"/>
                <a:cs typeface="+mn-cs"/>
              </a:rPr>
              <a:t>本章要求</a:t>
            </a:r>
            <a:endParaRPr lang="zh-CN" altLang="en-US" sz="32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sp>
        <p:nvSpPr>
          <p:cNvPr id="53255" name="Rectangle 7"/>
          <p:cNvSpPr>
            <a:spLocks noChangeArrowheads="1"/>
          </p:cNvSpPr>
          <p:nvPr/>
        </p:nvSpPr>
        <p:spPr bwMode="auto">
          <a:xfrm>
            <a:off x="609600" y="533400"/>
            <a:ext cx="7848600" cy="685800"/>
          </a:xfrm>
          <a:prstGeom prst="rect">
            <a:avLst/>
          </a:prstGeom>
          <a:noFill/>
          <a:ln w="9525">
            <a:noFill/>
            <a:miter lim="800000"/>
          </a:ln>
        </p:spPr>
        <p:txBody>
          <a:bodyPr/>
          <a:lstStyle/>
          <a:p>
            <a:pPr algn="ctr"/>
            <a:r>
              <a:rPr lang="zh-CN" altLang="en-US" sz="4000" b="1" i="0" dirty="0" smtClean="0">
                <a:solidFill>
                  <a:srgbClr val="CC0000"/>
                </a:solidFill>
                <a:effectLst>
                  <a:outerShdw blurRad="38100" dist="38100" dir="2700000" algn="tl">
                    <a:srgbClr val="DDDDDD"/>
                  </a:outerShdw>
                </a:effectLst>
                <a:latin typeface="Times New Roman" panose="02020603050405020304"/>
                <a:ea typeface="华文新魏" panose="02010800040101010101" charset="-122"/>
                <a:cs typeface="Times New Roman" panose="02020603050405020304"/>
              </a:rPr>
              <a:t>第</a:t>
            </a:r>
            <a:r>
              <a:rPr lang="en-US" altLang="zh-CN" sz="4000" b="1" dirty="0">
                <a:solidFill>
                  <a:srgbClr val="CC0000"/>
                </a:solidFill>
                <a:effectLst>
                  <a:outerShdw blurRad="38100" dist="38100" dir="2700000" algn="tl">
                    <a:srgbClr val="DDDDDD"/>
                  </a:outerShdw>
                </a:effectLst>
                <a:latin typeface="Times New Roman" panose="02020603050405020304"/>
                <a:ea typeface="华文新魏" panose="02010800040101010101" charset="-122"/>
                <a:cs typeface="Times New Roman" panose="02020603050405020304"/>
              </a:rPr>
              <a:t>4</a:t>
            </a:r>
            <a:r>
              <a:rPr lang="zh-CN" altLang="en-US" sz="4000" b="1" i="0" dirty="0" smtClean="0">
                <a:solidFill>
                  <a:srgbClr val="CC0000"/>
                </a:solidFill>
                <a:effectLst>
                  <a:outerShdw blurRad="38100" dist="38100" dir="2700000" algn="tl">
                    <a:srgbClr val="DDDDDD"/>
                  </a:outerShdw>
                </a:effectLst>
                <a:latin typeface="Times New Roman" panose="02020603050405020304"/>
                <a:ea typeface="华文新魏" panose="02010800040101010101" charset="-122"/>
                <a:cs typeface="Times New Roman" panose="02020603050405020304"/>
              </a:rPr>
              <a:t>章  </a:t>
            </a:r>
            <a:r>
              <a:rPr lang="zh-CN" altLang="en-US" sz="4000" b="1" i="0" dirty="0">
                <a:solidFill>
                  <a:srgbClr val="CC0000"/>
                </a:solidFill>
                <a:effectLst>
                  <a:outerShdw blurRad="38100" dist="38100" dir="2700000" algn="tl">
                    <a:srgbClr val="DDDDDD"/>
                  </a:outerShdw>
                </a:effectLst>
                <a:latin typeface="Times New Roman" panose="02020603050405020304"/>
                <a:ea typeface="华文新魏" panose="02010800040101010101" charset="-122"/>
                <a:cs typeface="Times New Roman" panose="02020603050405020304"/>
              </a:rPr>
              <a:t>集成运算放大器的应用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77"/>
          <p:cNvGrpSpPr/>
          <p:nvPr/>
        </p:nvGrpSpPr>
        <p:grpSpPr bwMode="auto">
          <a:xfrm>
            <a:off x="3738563" y="3041650"/>
            <a:ext cx="5297487" cy="3627438"/>
            <a:chOff x="311" y="441"/>
            <a:chExt cx="3337" cy="2285"/>
          </a:xfrm>
        </p:grpSpPr>
        <p:sp>
          <p:nvSpPr>
            <p:cNvPr id="21569" name="Text Box 12"/>
            <p:cNvSpPr txBox="1">
              <a:spLocks noChangeArrowheads="1"/>
            </p:cNvSpPr>
            <p:nvPr/>
          </p:nvSpPr>
          <p:spPr bwMode="auto">
            <a:xfrm>
              <a:off x="2903" y="441"/>
              <a:ext cx="745"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FF0000"/>
                  </a:solidFill>
                  <a:ea typeface="楷体_GB2312" charset="0"/>
                  <a:cs typeface="楷体_GB2312" charset="0"/>
                </a:rPr>
                <a:t>+</a:t>
              </a: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CC</a:t>
              </a:r>
              <a:endParaRPr lang="en-US" altLang="zh-CN" sz="2800">
                <a:solidFill>
                  <a:srgbClr val="000099"/>
                </a:solidFill>
                <a:ea typeface="楷体_GB2312" charset="0"/>
                <a:cs typeface="楷体_GB2312" charset="0"/>
              </a:endParaRPr>
            </a:p>
          </p:txBody>
        </p:sp>
        <p:sp>
          <p:nvSpPr>
            <p:cNvPr id="21570" name="Line 13"/>
            <p:cNvSpPr>
              <a:spLocks noChangeShapeType="1"/>
            </p:cNvSpPr>
            <p:nvPr/>
          </p:nvSpPr>
          <p:spPr bwMode="auto">
            <a:xfrm>
              <a:off x="695" y="2592"/>
              <a:ext cx="216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21571" name="Line 14"/>
            <p:cNvSpPr>
              <a:spLocks noChangeShapeType="1"/>
            </p:cNvSpPr>
            <p:nvPr/>
          </p:nvSpPr>
          <p:spPr bwMode="auto">
            <a:xfrm flipH="1">
              <a:off x="1847" y="1368"/>
              <a:ext cx="220"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21572" name="Line 15"/>
            <p:cNvSpPr>
              <a:spLocks noChangeShapeType="1"/>
            </p:cNvSpPr>
            <p:nvPr/>
          </p:nvSpPr>
          <p:spPr bwMode="auto">
            <a:xfrm>
              <a:off x="1899" y="1639"/>
              <a:ext cx="0" cy="3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73" name="Line 16"/>
            <p:cNvSpPr>
              <a:spLocks noChangeShapeType="1"/>
            </p:cNvSpPr>
            <p:nvPr/>
          </p:nvSpPr>
          <p:spPr bwMode="auto">
            <a:xfrm flipV="1">
              <a:off x="1899" y="1584"/>
              <a:ext cx="176" cy="14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74" name="Line 17"/>
            <p:cNvSpPr>
              <a:spLocks noChangeShapeType="1"/>
            </p:cNvSpPr>
            <p:nvPr/>
          </p:nvSpPr>
          <p:spPr bwMode="auto">
            <a:xfrm>
              <a:off x="1905" y="1830"/>
              <a:ext cx="182" cy="148"/>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21575" name="Line 18"/>
            <p:cNvSpPr>
              <a:spLocks noChangeShapeType="1"/>
            </p:cNvSpPr>
            <p:nvPr/>
          </p:nvSpPr>
          <p:spPr bwMode="auto">
            <a:xfrm>
              <a:off x="2075" y="1951"/>
              <a:ext cx="0" cy="775"/>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76" name="Line 19"/>
            <p:cNvSpPr>
              <a:spLocks noChangeShapeType="1"/>
            </p:cNvSpPr>
            <p:nvPr/>
          </p:nvSpPr>
          <p:spPr bwMode="auto">
            <a:xfrm flipH="1" flipV="1">
              <a:off x="2075" y="1067"/>
              <a:ext cx="0" cy="52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77" name="Line 20"/>
            <p:cNvSpPr>
              <a:spLocks noChangeShapeType="1"/>
            </p:cNvSpPr>
            <p:nvPr/>
          </p:nvSpPr>
          <p:spPr bwMode="auto">
            <a:xfrm flipH="1" flipV="1">
              <a:off x="1185" y="1776"/>
              <a:ext cx="714"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78" name="Line 21"/>
            <p:cNvSpPr>
              <a:spLocks noChangeShapeType="1"/>
            </p:cNvSpPr>
            <p:nvPr/>
          </p:nvSpPr>
          <p:spPr bwMode="auto">
            <a:xfrm flipH="1" flipV="1">
              <a:off x="1367" y="1357"/>
              <a:ext cx="0" cy="41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79" name="Line 22"/>
            <p:cNvSpPr>
              <a:spLocks noChangeShapeType="1"/>
            </p:cNvSpPr>
            <p:nvPr/>
          </p:nvSpPr>
          <p:spPr bwMode="auto">
            <a:xfrm flipV="1">
              <a:off x="2075" y="1366"/>
              <a:ext cx="419"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80" name="Oval 23"/>
            <p:cNvSpPr>
              <a:spLocks noChangeArrowheads="1"/>
            </p:cNvSpPr>
            <p:nvPr/>
          </p:nvSpPr>
          <p:spPr bwMode="auto">
            <a:xfrm>
              <a:off x="2053" y="1339"/>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1" name="Oval 24"/>
            <p:cNvSpPr>
              <a:spLocks noChangeArrowheads="1"/>
            </p:cNvSpPr>
            <p:nvPr/>
          </p:nvSpPr>
          <p:spPr bwMode="auto">
            <a:xfrm>
              <a:off x="2053" y="2574"/>
              <a:ext cx="43" cy="4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2" name="Oval 25"/>
            <p:cNvSpPr>
              <a:spLocks noChangeArrowheads="1"/>
            </p:cNvSpPr>
            <p:nvPr/>
          </p:nvSpPr>
          <p:spPr bwMode="auto">
            <a:xfrm>
              <a:off x="2855" y="600"/>
              <a:ext cx="43"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3" name="Rectangle 26"/>
            <p:cNvSpPr>
              <a:spLocks noChangeArrowheads="1"/>
            </p:cNvSpPr>
            <p:nvPr/>
          </p:nvSpPr>
          <p:spPr bwMode="auto">
            <a:xfrm>
              <a:off x="2031" y="763"/>
              <a:ext cx="77" cy="288"/>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21584" name="Rectangle 27"/>
            <p:cNvSpPr>
              <a:spLocks noChangeArrowheads="1"/>
            </p:cNvSpPr>
            <p:nvPr/>
          </p:nvSpPr>
          <p:spPr bwMode="auto">
            <a:xfrm rot="5400000">
              <a:off x="1665" y="1231"/>
              <a:ext cx="84" cy="264"/>
            </a:xfrm>
            <a:prstGeom prst="rect">
              <a:avLst/>
            </a:prstGeom>
            <a:no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21585" name="Line 28"/>
            <p:cNvSpPr>
              <a:spLocks noChangeShapeType="1"/>
            </p:cNvSpPr>
            <p:nvPr/>
          </p:nvSpPr>
          <p:spPr bwMode="auto">
            <a:xfrm>
              <a:off x="1096"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6" name="Line 29"/>
            <p:cNvSpPr>
              <a:spLocks noChangeShapeType="1"/>
            </p:cNvSpPr>
            <p:nvPr/>
          </p:nvSpPr>
          <p:spPr bwMode="auto">
            <a:xfrm>
              <a:off x="1190" y="165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7" name="Line 30"/>
            <p:cNvSpPr>
              <a:spLocks noChangeShapeType="1"/>
            </p:cNvSpPr>
            <p:nvPr/>
          </p:nvSpPr>
          <p:spPr bwMode="auto">
            <a:xfrm>
              <a:off x="2482"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8" name="Line 31"/>
            <p:cNvSpPr>
              <a:spLocks noChangeShapeType="1"/>
            </p:cNvSpPr>
            <p:nvPr/>
          </p:nvSpPr>
          <p:spPr bwMode="auto">
            <a:xfrm>
              <a:off x="2576" y="1237"/>
              <a:ext cx="0" cy="25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89" name="Line 32"/>
            <p:cNvSpPr>
              <a:spLocks noChangeShapeType="1"/>
            </p:cNvSpPr>
            <p:nvPr/>
          </p:nvSpPr>
          <p:spPr bwMode="auto">
            <a:xfrm>
              <a:off x="1957" y="2724"/>
              <a:ext cx="24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90" name="Text Box 33"/>
            <p:cNvSpPr txBox="1">
              <a:spLocks noChangeArrowheads="1"/>
            </p:cNvSpPr>
            <p:nvPr/>
          </p:nvSpPr>
          <p:spPr bwMode="auto">
            <a:xfrm>
              <a:off x="1680" y="72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C</a:t>
              </a:r>
              <a:endParaRPr lang="en-US" altLang="zh-CN" sz="2800">
                <a:ea typeface="楷体_GB2312" charset="0"/>
                <a:cs typeface="楷体_GB2312" charset="0"/>
              </a:endParaRPr>
            </a:p>
          </p:txBody>
        </p:sp>
        <p:sp>
          <p:nvSpPr>
            <p:cNvPr id="21591" name="Text Box 34"/>
            <p:cNvSpPr txBox="1">
              <a:spLocks noChangeArrowheads="1"/>
            </p:cNvSpPr>
            <p:nvPr/>
          </p:nvSpPr>
          <p:spPr bwMode="auto">
            <a:xfrm>
              <a:off x="935" y="1296"/>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1</a:t>
              </a:r>
              <a:endParaRPr lang="en-US" altLang="zh-CN" sz="2800">
                <a:ea typeface="楷体_GB2312" charset="0"/>
                <a:cs typeface="楷体_GB2312" charset="0"/>
              </a:endParaRPr>
            </a:p>
          </p:txBody>
        </p:sp>
        <p:sp>
          <p:nvSpPr>
            <p:cNvPr id="21592" name="Text Box 35"/>
            <p:cNvSpPr txBox="1">
              <a:spLocks noChangeArrowheads="1"/>
            </p:cNvSpPr>
            <p:nvPr/>
          </p:nvSpPr>
          <p:spPr bwMode="auto">
            <a:xfrm>
              <a:off x="1559" y="969"/>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R</a:t>
              </a:r>
              <a:r>
                <a:rPr lang="en-US" altLang="zh-CN" sz="2800" baseline="-25000">
                  <a:ea typeface="楷体_GB2312" charset="0"/>
                  <a:cs typeface="楷体_GB2312" charset="0"/>
                </a:rPr>
                <a:t>F</a:t>
              </a:r>
              <a:endParaRPr lang="en-US" altLang="zh-CN" sz="2800">
                <a:ea typeface="楷体_GB2312" charset="0"/>
                <a:cs typeface="楷体_GB2312" charset="0"/>
              </a:endParaRPr>
            </a:p>
          </p:txBody>
        </p:sp>
        <p:sp>
          <p:nvSpPr>
            <p:cNvPr id="21593" name="Rectangle 39" descr="30%"/>
            <p:cNvSpPr>
              <a:spLocks noChangeArrowheads="1"/>
            </p:cNvSpPr>
            <p:nvPr/>
          </p:nvSpPr>
          <p:spPr bwMode="auto">
            <a:xfrm>
              <a:off x="2959" y="138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594" name="Rectangle 40" descr="30%"/>
            <p:cNvSpPr>
              <a:spLocks noChangeArrowheads="1"/>
            </p:cNvSpPr>
            <p:nvPr/>
          </p:nvSpPr>
          <p:spPr bwMode="auto">
            <a:xfrm>
              <a:off x="773" y="1766"/>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595" name="Rectangle 41" descr="30%"/>
            <p:cNvSpPr>
              <a:spLocks noChangeArrowheads="1"/>
            </p:cNvSpPr>
            <p:nvPr/>
          </p:nvSpPr>
          <p:spPr bwMode="auto">
            <a:xfrm>
              <a:off x="796" y="2371"/>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596" name="Rectangle 42" descr="30%"/>
            <p:cNvSpPr>
              <a:spLocks noChangeArrowheads="1"/>
            </p:cNvSpPr>
            <p:nvPr/>
          </p:nvSpPr>
          <p:spPr bwMode="auto">
            <a:xfrm>
              <a:off x="2958" y="2246"/>
              <a:ext cx="212"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597" name="Line 43"/>
            <p:cNvSpPr>
              <a:spLocks noChangeShapeType="1"/>
            </p:cNvSpPr>
            <p:nvPr/>
          </p:nvSpPr>
          <p:spPr bwMode="auto">
            <a:xfrm flipH="1" flipV="1">
              <a:off x="695" y="1776"/>
              <a:ext cx="406"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21598" name="Line 44"/>
            <p:cNvSpPr>
              <a:spLocks noChangeShapeType="1"/>
            </p:cNvSpPr>
            <p:nvPr/>
          </p:nvSpPr>
          <p:spPr bwMode="auto">
            <a:xfrm>
              <a:off x="2567" y="1357"/>
              <a:ext cx="313" cy="0"/>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21599" name="Line 45"/>
            <p:cNvSpPr>
              <a:spLocks noChangeShapeType="1"/>
            </p:cNvSpPr>
            <p:nvPr/>
          </p:nvSpPr>
          <p:spPr bwMode="auto">
            <a:xfrm flipH="1">
              <a:off x="1363" y="1357"/>
              <a:ext cx="222"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600" name="Line 46"/>
            <p:cNvSpPr>
              <a:spLocks noChangeShapeType="1"/>
            </p:cNvSpPr>
            <p:nvPr/>
          </p:nvSpPr>
          <p:spPr bwMode="auto">
            <a:xfrm>
              <a:off x="2078" y="624"/>
              <a:ext cx="0" cy="144"/>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601" name="Rectangle 49"/>
            <p:cNvSpPr>
              <a:spLocks noChangeArrowheads="1"/>
            </p:cNvSpPr>
            <p:nvPr/>
          </p:nvSpPr>
          <p:spPr bwMode="auto">
            <a:xfrm>
              <a:off x="647" y="1894"/>
              <a:ext cx="95" cy="250"/>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602" name="Oval 50"/>
            <p:cNvSpPr>
              <a:spLocks noChangeArrowheads="1"/>
            </p:cNvSpPr>
            <p:nvPr/>
          </p:nvSpPr>
          <p:spPr bwMode="auto">
            <a:xfrm>
              <a:off x="599" y="2293"/>
              <a:ext cx="193" cy="193"/>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603" name="Line 51"/>
            <p:cNvSpPr>
              <a:spLocks noChangeShapeType="1"/>
            </p:cNvSpPr>
            <p:nvPr/>
          </p:nvSpPr>
          <p:spPr bwMode="auto">
            <a:xfrm flipV="1">
              <a:off x="695" y="1781"/>
              <a:ext cx="0" cy="11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604" name="Line 52"/>
            <p:cNvSpPr>
              <a:spLocks noChangeShapeType="1"/>
            </p:cNvSpPr>
            <p:nvPr/>
          </p:nvSpPr>
          <p:spPr bwMode="auto">
            <a:xfrm>
              <a:off x="695" y="2144"/>
              <a:ext cx="0" cy="45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605" name="Text Box 53"/>
            <p:cNvSpPr txBox="1">
              <a:spLocks noChangeArrowheads="1"/>
            </p:cNvSpPr>
            <p:nvPr/>
          </p:nvSpPr>
          <p:spPr bwMode="auto">
            <a:xfrm>
              <a:off x="311" y="1810"/>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S</a:t>
              </a:r>
              <a:endParaRPr lang="en-US" altLang="zh-CN" sz="2800">
                <a:ea typeface="长城楷体" charset="0"/>
                <a:cs typeface="长城楷体" charset="0"/>
              </a:endParaRPr>
            </a:p>
          </p:txBody>
        </p:sp>
        <p:sp>
          <p:nvSpPr>
            <p:cNvPr id="21606" name="Rectangle 54" descr="新闻纸"/>
            <p:cNvSpPr>
              <a:spLocks noChangeArrowheads="1"/>
            </p:cNvSpPr>
            <p:nvPr/>
          </p:nvSpPr>
          <p:spPr bwMode="auto">
            <a:xfrm>
              <a:off x="453" y="2096"/>
              <a:ext cx="242" cy="288"/>
            </a:xfrm>
            <a:prstGeom prst="rect">
              <a:avLst/>
            </a:prstGeom>
            <a:noFill/>
            <a:ln>
              <a:noFill/>
            </a:ln>
          </p:spPr>
          <p:txBody>
            <a:bodyPr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21607" name="Rectangle 55" descr="新闻纸"/>
            <p:cNvSpPr>
              <a:spLocks noChangeArrowheads="1"/>
            </p:cNvSpPr>
            <p:nvPr/>
          </p:nvSpPr>
          <p:spPr bwMode="auto">
            <a:xfrm>
              <a:off x="454" y="2380"/>
              <a:ext cx="210" cy="288"/>
            </a:xfrm>
            <a:prstGeom prst="rect">
              <a:avLst/>
            </a:prstGeom>
            <a:noFill/>
            <a:ln>
              <a:noFill/>
            </a:ln>
          </p:spPr>
          <p:txBody>
            <a:bodyPr wrap="none" lIns="90000" tIns="46800" rIns="90000" bIns="46800" anchor="ctr">
              <a:spAutoFit/>
            </a:bodyPr>
            <a:lstStyle/>
            <a:p>
              <a:pPr algn="ctr">
                <a:spcBef>
                  <a:spcPct val="50000"/>
                </a:spcBef>
              </a:pPr>
              <a:r>
                <a:rPr lang="en-US" altLang="zh-CN" sz="2400">
                  <a:solidFill>
                    <a:srgbClr val="FF0000"/>
                  </a:solidFill>
                  <a:latin typeface="Times New Roman" panose="02020603050405020304" charset="0"/>
                  <a:ea typeface="长城楷体" charset="0"/>
                  <a:cs typeface="长城楷体" charset="0"/>
                </a:rPr>
                <a:t>–</a:t>
              </a:r>
            </a:p>
          </p:txBody>
        </p:sp>
        <p:sp>
          <p:nvSpPr>
            <p:cNvPr id="21608" name="Text Box 57"/>
            <p:cNvSpPr txBox="1">
              <a:spLocks noChangeArrowheads="1"/>
            </p:cNvSpPr>
            <p:nvPr/>
          </p:nvSpPr>
          <p:spPr bwMode="auto">
            <a:xfrm>
              <a:off x="2367" y="912"/>
              <a:ext cx="53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C</a:t>
              </a:r>
              <a:r>
                <a:rPr lang="en-US" altLang="zh-CN" sz="2800" baseline="-25000">
                  <a:ea typeface="楷体_GB2312" charset="0"/>
                  <a:cs typeface="楷体_GB2312" charset="0"/>
                </a:rPr>
                <a:t>2</a:t>
              </a:r>
              <a:endParaRPr lang="en-US" altLang="zh-CN" sz="2800">
                <a:ea typeface="楷体_GB2312" charset="0"/>
                <a:cs typeface="楷体_GB2312" charset="0"/>
              </a:endParaRPr>
            </a:p>
          </p:txBody>
        </p:sp>
        <p:sp>
          <p:nvSpPr>
            <p:cNvPr id="21609" name="Rectangle 58" descr="30%"/>
            <p:cNvSpPr>
              <a:spLocks noChangeArrowheads="1"/>
            </p:cNvSpPr>
            <p:nvPr/>
          </p:nvSpPr>
          <p:spPr bwMode="auto">
            <a:xfrm>
              <a:off x="2284" y="11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610" name="Rectangle 59" descr="30%"/>
            <p:cNvSpPr>
              <a:spLocks noChangeArrowheads="1"/>
            </p:cNvSpPr>
            <p:nvPr/>
          </p:nvSpPr>
          <p:spPr bwMode="auto">
            <a:xfrm>
              <a:off x="1172" y="1532"/>
              <a:ext cx="225" cy="288"/>
            </a:xfrm>
            <a:prstGeom prst="rect">
              <a:avLst/>
            </a:prstGeom>
            <a:noFill/>
            <a:ln>
              <a:noFill/>
            </a:ln>
          </p:spPr>
          <p:txBody>
            <a:bodyPr wrap="none" anchor="ctr">
              <a:spAutoFit/>
            </a:bodyPr>
            <a:lstStyle/>
            <a:p>
              <a:pPr algn="ctr"/>
              <a:r>
                <a:rPr lang="en-US" altLang="zh-CN" sz="2400">
                  <a:solidFill>
                    <a:srgbClr val="FF0000"/>
                  </a:solidFill>
                  <a:latin typeface="Times New Roman" panose="02020603050405020304" charset="0"/>
                  <a:ea typeface="楷体_GB2312" charset="0"/>
                  <a:cs typeface="楷体_GB2312" charset="0"/>
                </a:rPr>
                <a:t>+</a:t>
              </a:r>
            </a:p>
          </p:txBody>
        </p:sp>
        <p:sp>
          <p:nvSpPr>
            <p:cNvPr id="21611" name="Line 60"/>
            <p:cNvSpPr>
              <a:spLocks noChangeShapeType="1"/>
            </p:cNvSpPr>
            <p:nvPr/>
          </p:nvSpPr>
          <p:spPr bwMode="auto">
            <a:xfrm flipH="1">
              <a:off x="2863" y="1357"/>
              <a:ext cx="0" cy="48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612" name="Rectangle 61"/>
            <p:cNvSpPr>
              <a:spLocks noChangeArrowheads="1"/>
            </p:cNvSpPr>
            <p:nvPr/>
          </p:nvSpPr>
          <p:spPr bwMode="auto">
            <a:xfrm>
              <a:off x="2816" y="1824"/>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613" name="Text Box 62"/>
            <p:cNvSpPr txBox="1">
              <a:spLocks noChangeArrowheads="1"/>
            </p:cNvSpPr>
            <p:nvPr/>
          </p:nvSpPr>
          <p:spPr bwMode="auto">
            <a:xfrm>
              <a:off x="2496" y="1785"/>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21614" name="Line 63"/>
            <p:cNvSpPr>
              <a:spLocks noChangeShapeType="1"/>
            </p:cNvSpPr>
            <p:nvPr/>
          </p:nvSpPr>
          <p:spPr bwMode="auto">
            <a:xfrm flipH="1">
              <a:off x="2855" y="2160"/>
              <a:ext cx="0" cy="432"/>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1615" name="Line 67"/>
            <p:cNvSpPr>
              <a:spLocks noChangeShapeType="1"/>
            </p:cNvSpPr>
            <p:nvPr/>
          </p:nvSpPr>
          <p:spPr bwMode="auto">
            <a:xfrm>
              <a:off x="2087" y="624"/>
              <a:ext cx="768" cy="0"/>
            </a:xfrm>
            <a:prstGeom prst="line">
              <a:avLst/>
            </a:prstGeom>
            <a:noFill/>
            <a:ln w="38100">
              <a:solidFill>
                <a:schemeClr val="tx1"/>
              </a:solidFill>
              <a:round/>
            </a:ln>
          </p:spPr>
          <p:txBody>
            <a:bodyPr/>
            <a:lstStyle/>
            <a:p>
              <a:endParaRPr lang="zh-CN" altLang="en-US">
                <a:latin typeface="Times New Roman" panose="02020603050405020304" charset="0"/>
              </a:endParaRPr>
            </a:p>
          </p:txBody>
        </p:sp>
        <p:sp>
          <p:nvSpPr>
            <p:cNvPr id="21616" name="Rectangle 68"/>
            <p:cNvSpPr>
              <a:spLocks noChangeArrowheads="1"/>
            </p:cNvSpPr>
            <p:nvPr/>
          </p:nvSpPr>
          <p:spPr bwMode="auto">
            <a:xfrm>
              <a:off x="336" y="2169"/>
              <a:ext cx="358" cy="330"/>
            </a:xfrm>
            <a:prstGeom prst="rect">
              <a:avLst/>
            </a:prstGeom>
            <a:noFill/>
            <a:ln>
              <a:noFill/>
            </a:ln>
          </p:spPr>
          <p:txBody>
            <a:bodyPr wrap="none">
              <a:spAutoFit/>
            </a:bodyPr>
            <a:lstStyle/>
            <a:p>
              <a:r>
                <a:rPr lang="en-US" altLang="zh-CN" sz="2800" b="1" i="1" dirty="0" err="1" smtClean="0">
                  <a:solidFill>
                    <a:srgbClr val="000099"/>
                  </a:solidFill>
                  <a:latin typeface="Times New Roman" panose="02020603050405020304"/>
                  <a:ea typeface="长城楷体" charset="0"/>
                  <a:cs typeface="Times New Roman" panose="02020603050405020304"/>
                </a:rPr>
                <a:t>e</a:t>
              </a:r>
              <a:r>
                <a:rPr lang="en-US" altLang="zh-CN" sz="2800" b="1" i="1" baseline="-25000" dirty="0" err="1" smtClean="0">
                  <a:solidFill>
                    <a:srgbClr val="000099"/>
                  </a:solidFill>
                  <a:latin typeface="Times New Roman" panose="02020603050405020304"/>
                  <a:ea typeface="长城楷体" charset="0"/>
                  <a:cs typeface="Times New Roman" panose="02020603050405020304"/>
                </a:rPr>
                <a:t>S</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21617" name="Rectangle 69"/>
            <p:cNvSpPr>
              <a:spLocks noChangeArrowheads="1"/>
            </p:cNvSpPr>
            <p:nvPr/>
          </p:nvSpPr>
          <p:spPr bwMode="auto">
            <a:xfrm>
              <a:off x="768" y="2025"/>
              <a:ext cx="342" cy="330"/>
            </a:xfrm>
            <a:prstGeom prst="rect">
              <a:avLst/>
            </a:prstGeom>
            <a:noFill/>
            <a:ln>
              <a:noFill/>
            </a:ln>
          </p:spPr>
          <p:txBody>
            <a:bodyPr wrap="none">
              <a:spAutoFit/>
            </a:bodyPr>
            <a:lstStyle/>
            <a:p>
              <a:r>
                <a:rPr lang="en-US" altLang="zh-CN" sz="2800" b="1" i="1" dirty="0" err="1">
                  <a:solidFill>
                    <a:srgbClr val="000099"/>
                  </a:solidFill>
                  <a:latin typeface="Times New Roman" panose="02020603050405020304"/>
                  <a:ea typeface="长城楷体" charset="0"/>
                  <a:cs typeface="Times New Roman" panose="02020603050405020304"/>
                </a:rPr>
                <a:t>u</a:t>
              </a:r>
              <a:r>
                <a:rPr lang="en-US" altLang="zh-CN" sz="2800" b="1" i="1" baseline="-25000" dirty="0" err="1">
                  <a:solidFill>
                    <a:srgbClr val="000099"/>
                  </a:solidFill>
                  <a:latin typeface="Times New Roman" panose="02020603050405020304"/>
                  <a:ea typeface="长城楷体" charset="0"/>
                  <a:cs typeface="Times New Roman" panose="02020603050405020304"/>
                </a:rPr>
                <a:t>i</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sp>
          <p:nvSpPr>
            <p:cNvPr id="21618" name="Rectangle 70"/>
            <p:cNvSpPr>
              <a:spLocks noChangeArrowheads="1"/>
            </p:cNvSpPr>
            <p:nvPr/>
          </p:nvSpPr>
          <p:spPr bwMode="auto">
            <a:xfrm>
              <a:off x="2933" y="1776"/>
              <a:ext cx="375" cy="330"/>
            </a:xfrm>
            <a:prstGeom prst="rect">
              <a:avLst/>
            </a:prstGeom>
            <a:noFill/>
            <a:ln>
              <a:noFill/>
            </a:ln>
          </p:spPr>
          <p:txBody>
            <a:bodyPr wrap="none">
              <a:spAutoFit/>
            </a:bodyPr>
            <a:lstStyle/>
            <a:p>
              <a:r>
                <a:rPr lang="en-US" altLang="zh-CN" sz="2800" b="1" i="1" dirty="0" err="1" smtClean="0">
                  <a:solidFill>
                    <a:srgbClr val="000099"/>
                  </a:solidFill>
                  <a:latin typeface="Times New Roman" panose="02020603050405020304"/>
                  <a:ea typeface="长城楷体" charset="0"/>
                  <a:cs typeface="Times New Roman" panose="02020603050405020304"/>
                </a:rPr>
                <a:t>u</a:t>
              </a:r>
              <a:r>
                <a:rPr lang="en-US" altLang="zh-CN" sz="2800" b="1" i="1" baseline="-25000" dirty="0" err="1" smtClean="0">
                  <a:solidFill>
                    <a:srgbClr val="000099"/>
                  </a:solidFill>
                  <a:latin typeface="Times New Roman" panose="02020603050405020304"/>
                  <a:ea typeface="长城楷体" charset="0"/>
                  <a:cs typeface="Times New Roman" panose="02020603050405020304"/>
                </a:rPr>
                <a:t>o</a:t>
              </a:r>
              <a:endParaRPr lang="en-US" altLang="zh-CN" sz="2800" b="1" i="1" baseline="-25000" dirty="0">
                <a:solidFill>
                  <a:srgbClr val="000099"/>
                </a:solidFill>
                <a:latin typeface="Times New Roman" panose="02020603050405020304"/>
                <a:ea typeface="长城楷体" charset="0"/>
                <a:cs typeface="Times New Roman" panose="02020603050405020304"/>
              </a:endParaRPr>
            </a:p>
          </p:txBody>
        </p:sp>
      </p:grpSp>
      <p:grpSp>
        <p:nvGrpSpPr>
          <p:cNvPr id="21507" name="Group 72"/>
          <p:cNvGrpSpPr/>
          <p:nvPr/>
        </p:nvGrpSpPr>
        <p:grpSpPr bwMode="auto">
          <a:xfrm>
            <a:off x="381000" y="873125"/>
            <a:ext cx="4972050" cy="3779838"/>
            <a:chOff x="240" y="259"/>
            <a:chExt cx="3132" cy="2381"/>
          </a:xfrm>
        </p:grpSpPr>
        <p:sp>
          <p:nvSpPr>
            <p:cNvPr id="21509" name="Line 12"/>
            <p:cNvSpPr>
              <a:spLocks noChangeShapeType="1"/>
            </p:cNvSpPr>
            <p:nvPr/>
          </p:nvSpPr>
          <p:spPr bwMode="auto">
            <a:xfrm flipH="1">
              <a:off x="1374" y="1363"/>
              <a:ext cx="0" cy="38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10" name="Text Box 13"/>
            <p:cNvSpPr txBox="1">
              <a:spLocks noChangeArrowheads="1"/>
            </p:cNvSpPr>
            <p:nvPr/>
          </p:nvSpPr>
          <p:spPr bwMode="auto">
            <a:xfrm>
              <a:off x="932" y="59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B1</a:t>
              </a:r>
              <a:endParaRPr lang="en-US" altLang="zh-CN" sz="2400">
                <a:ea typeface="长城楷体" charset="0"/>
                <a:cs typeface="长城楷体" charset="0"/>
              </a:endParaRPr>
            </a:p>
          </p:txBody>
        </p:sp>
        <p:sp>
          <p:nvSpPr>
            <p:cNvPr id="21511" name="Line 14"/>
            <p:cNvSpPr>
              <a:spLocks noChangeShapeType="1"/>
            </p:cNvSpPr>
            <p:nvPr/>
          </p:nvSpPr>
          <p:spPr bwMode="auto">
            <a:xfrm>
              <a:off x="1376" y="993"/>
              <a:ext cx="0" cy="411"/>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12" name="Line 15"/>
            <p:cNvSpPr>
              <a:spLocks noChangeShapeType="1"/>
            </p:cNvSpPr>
            <p:nvPr/>
          </p:nvSpPr>
          <p:spPr bwMode="auto">
            <a:xfrm flipH="1" flipV="1">
              <a:off x="1380" y="425"/>
              <a:ext cx="0" cy="264"/>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13" name="Rectangle 16"/>
            <p:cNvSpPr>
              <a:spLocks noChangeArrowheads="1"/>
            </p:cNvSpPr>
            <p:nvPr/>
          </p:nvSpPr>
          <p:spPr bwMode="auto">
            <a:xfrm>
              <a:off x="1332" y="670"/>
              <a:ext cx="95"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14" name="Line 17"/>
            <p:cNvSpPr>
              <a:spLocks noChangeShapeType="1"/>
            </p:cNvSpPr>
            <p:nvPr/>
          </p:nvSpPr>
          <p:spPr bwMode="auto">
            <a:xfrm>
              <a:off x="1380" y="435"/>
              <a:ext cx="1297"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15" name="Line 18"/>
            <p:cNvSpPr>
              <a:spLocks noChangeShapeType="1"/>
            </p:cNvSpPr>
            <p:nvPr/>
          </p:nvSpPr>
          <p:spPr bwMode="auto">
            <a:xfrm flipV="1">
              <a:off x="2001" y="416"/>
              <a:ext cx="0" cy="24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16" name="Line 19"/>
            <p:cNvSpPr>
              <a:spLocks noChangeShapeType="1"/>
            </p:cNvSpPr>
            <p:nvPr/>
          </p:nvSpPr>
          <p:spPr bwMode="auto">
            <a:xfrm>
              <a:off x="1872" y="1269"/>
              <a:ext cx="0" cy="28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17" name="Line 20"/>
            <p:cNvSpPr>
              <a:spLocks noChangeShapeType="1"/>
            </p:cNvSpPr>
            <p:nvPr/>
          </p:nvSpPr>
          <p:spPr bwMode="auto">
            <a:xfrm>
              <a:off x="1872" y="1455"/>
              <a:ext cx="141" cy="148"/>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latin typeface="Times New Roman" panose="02020603050405020304" charset="0"/>
              </a:endParaRPr>
            </a:p>
          </p:txBody>
        </p:sp>
        <p:sp>
          <p:nvSpPr>
            <p:cNvPr id="21518" name="Line 21"/>
            <p:cNvSpPr>
              <a:spLocks noChangeShapeType="1"/>
            </p:cNvSpPr>
            <p:nvPr/>
          </p:nvSpPr>
          <p:spPr bwMode="auto">
            <a:xfrm flipV="1">
              <a:off x="1872" y="1219"/>
              <a:ext cx="141" cy="12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19" name="Line 22"/>
            <p:cNvSpPr>
              <a:spLocks noChangeShapeType="1"/>
            </p:cNvSpPr>
            <p:nvPr/>
          </p:nvSpPr>
          <p:spPr bwMode="auto">
            <a:xfrm>
              <a:off x="2004" y="970"/>
              <a:ext cx="0" cy="26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20" name="Line 23"/>
            <p:cNvSpPr>
              <a:spLocks noChangeShapeType="1"/>
            </p:cNvSpPr>
            <p:nvPr/>
          </p:nvSpPr>
          <p:spPr bwMode="auto">
            <a:xfrm flipH="1">
              <a:off x="2005" y="1590"/>
              <a:ext cx="0" cy="30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21" name="Line 24"/>
            <p:cNvSpPr>
              <a:spLocks noChangeShapeType="1"/>
            </p:cNvSpPr>
            <p:nvPr/>
          </p:nvSpPr>
          <p:spPr bwMode="auto">
            <a:xfrm>
              <a:off x="1103" y="1402"/>
              <a:ext cx="773"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22" name="Line 25"/>
            <p:cNvSpPr>
              <a:spLocks noChangeShapeType="1"/>
            </p:cNvSpPr>
            <p:nvPr/>
          </p:nvSpPr>
          <p:spPr bwMode="auto">
            <a:xfrm>
              <a:off x="672" y="2470"/>
              <a:ext cx="2142"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latin typeface="Times New Roman" panose="02020603050405020304" charset="0"/>
              </a:endParaRPr>
            </a:p>
          </p:txBody>
        </p:sp>
        <p:sp>
          <p:nvSpPr>
            <p:cNvPr id="21523" name="Line 26"/>
            <p:cNvSpPr>
              <a:spLocks noChangeShapeType="1"/>
            </p:cNvSpPr>
            <p:nvPr/>
          </p:nvSpPr>
          <p:spPr bwMode="auto">
            <a:xfrm flipH="1">
              <a:off x="2006" y="2214"/>
              <a:ext cx="0" cy="34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24" name="Rectangle 27"/>
            <p:cNvSpPr>
              <a:spLocks noChangeArrowheads="1"/>
            </p:cNvSpPr>
            <p:nvPr/>
          </p:nvSpPr>
          <p:spPr bwMode="auto">
            <a:xfrm>
              <a:off x="1958" y="643"/>
              <a:ext cx="94" cy="326"/>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25" name="Oval 28"/>
            <p:cNvSpPr>
              <a:spLocks noChangeArrowheads="1"/>
            </p:cNvSpPr>
            <p:nvPr/>
          </p:nvSpPr>
          <p:spPr bwMode="auto">
            <a:xfrm>
              <a:off x="2686" y="393"/>
              <a:ext cx="68" cy="76"/>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nvGrpSpPr>
            <p:cNvPr id="21526" name="Group 29"/>
            <p:cNvGrpSpPr/>
            <p:nvPr/>
          </p:nvGrpSpPr>
          <p:grpSpPr bwMode="auto">
            <a:xfrm>
              <a:off x="1040" y="1279"/>
              <a:ext cx="68" cy="262"/>
              <a:chOff x="3454" y="2018"/>
              <a:chExt cx="96" cy="328"/>
            </a:xfrm>
          </p:grpSpPr>
          <p:sp>
            <p:nvSpPr>
              <p:cNvPr id="21567" name="Line 3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68" name="Line 3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21527" name="Line 32"/>
            <p:cNvSpPr>
              <a:spLocks noChangeShapeType="1"/>
            </p:cNvSpPr>
            <p:nvPr/>
          </p:nvSpPr>
          <p:spPr bwMode="auto">
            <a:xfrm>
              <a:off x="672" y="1402"/>
              <a:ext cx="363"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nvGrpSpPr>
            <p:cNvPr id="21528" name="Group 33"/>
            <p:cNvGrpSpPr/>
            <p:nvPr/>
          </p:nvGrpSpPr>
          <p:grpSpPr bwMode="auto">
            <a:xfrm flipH="1">
              <a:off x="2455" y="1040"/>
              <a:ext cx="69" cy="261"/>
              <a:chOff x="3454" y="2018"/>
              <a:chExt cx="96" cy="328"/>
            </a:xfrm>
          </p:grpSpPr>
          <p:sp>
            <p:nvSpPr>
              <p:cNvPr id="21565" name="Line 3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66" name="Line 3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21529" name="Line 36"/>
            <p:cNvSpPr>
              <a:spLocks noChangeShapeType="1"/>
            </p:cNvSpPr>
            <p:nvPr/>
          </p:nvSpPr>
          <p:spPr bwMode="auto">
            <a:xfrm flipH="1" flipV="1">
              <a:off x="2520" y="1156"/>
              <a:ext cx="29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30" name="Line 37"/>
            <p:cNvSpPr>
              <a:spLocks noChangeShapeType="1"/>
            </p:cNvSpPr>
            <p:nvPr/>
          </p:nvSpPr>
          <p:spPr bwMode="auto">
            <a:xfrm>
              <a:off x="2001" y="1163"/>
              <a:ext cx="455"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31" name="Text Box 38"/>
            <p:cNvSpPr txBox="1">
              <a:spLocks noChangeArrowheads="1"/>
            </p:cNvSpPr>
            <p:nvPr/>
          </p:nvSpPr>
          <p:spPr bwMode="auto">
            <a:xfrm>
              <a:off x="1607" y="654"/>
              <a:ext cx="355"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C</a:t>
              </a:r>
              <a:endParaRPr lang="en-US" altLang="zh-CN" sz="2400">
                <a:ea typeface="长城楷体" charset="0"/>
                <a:cs typeface="长城楷体" charset="0"/>
              </a:endParaRPr>
            </a:p>
          </p:txBody>
        </p:sp>
        <p:sp>
          <p:nvSpPr>
            <p:cNvPr id="21532" name="Text Box 39"/>
            <p:cNvSpPr txBox="1">
              <a:spLocks noChangeArrowheads="1"/>
            </p:cNvSpPr>
            <p:nvPr/>
          </p:nvSpPr>
          <p:spPr bwMode="auto">
            <a:xfrm>
              <a:off x="882" y="933"/>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1</a:t>
              </a:r>
              <a:endParaRPr lang="en-US" altLang="zh-CN" sz="2800">
                <a:ea typeface="长城楷体" charset="0"/>
                <a:cs typeface="长城楷体" charset="0"/>
              </a:endParaRPr>
            </a:p>
          </p:txBody>
        </p:sp>
        <p:sp>
          <p:nvSpPr>
            <p:cNvPr id="21533" name="Text Box 40"/>
            <p:cNvSpPr txBox="1">
              <a:spLocks noChangeArrowheads="1"/>
            </p:cNvSpPr>
            <p:nvPr/>
          </p:nvSpPr>
          <p:spPr bwMode="auto">
            <a:xfrm>
              <a:off x="2332" y="710"/>
              <a:ext cx="339"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C</a:t>
              </a:r>
              <a:r>
                <a:rPr lang="en-US" altLang="zh-CN" sz="2800" baseline="-25000">
                  <a:ea typeface="长城楷体" charset="0"/>
                  <a:cs typeface="长城楷体" charset="0"/>
                </a:rPr>
                <a:t>2</a:t>
              </a:r>
              <a:endParaRPr lang="en-US" altLang="zh-CN" sz="2800">
                <a:ea typeface="长城楷体" charset="0"/>
                <a:cs typeface="长城楷体" charset="0"/>
              </a:endParaRPr>
            </a:p>
          </p:txBody>
        </p:sp>
        <p:grpSp>
          <p:nvGrpSpPr>
            <p:cNvPr id="21534" name="Group 41"/>
            <p:cNvGrpSpPr/>
            <p:nvPr/>
          </p:nvGrpSpPr>
          <p:grpSpPr bwMode="auto">
            <a:xfrm>
              <a:off x="1932" y="2478"/>
              <a:ext cx="146" cy="162"/>
              <a:chOff x="2898" y="3684"/>
              <a:chExt cx="204" cy="204"/>
            </a:xfrm>
          </p:grpSpPr>
          <p:sp>
            <p:nvSpPr>
              <p:cNvPr id="21563" name="Line 42"/>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64" name="Line 43"/>
              <p:cNvSpPr>
                <a:spLocks noChangeShapeType="1"/>
              </p:cNvSpPr>
              <p:nvPr/>
            </p:nvSpPr>
            <p:spPr bwMode="auto">
              <a:xfrm>
                <a:off x="2898" y="3875"/>
                <a:ext cx="204" cy="5"/>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grpSp>
        <p:sp>
          <p:nvSpPr>
            <p:cNvPr id="21535" name="Oval 44"/>
            <p:cNvSpPr>
              <a:spLocks noChangeArrowheads="1"/>
            </p:cNvSpPr>
            <p:nvPr/>
          </p:nvSpPr>
          <p:spPr bwMode="auto">
            <a:xfrm>
              <a:off x="1988" y="2449"/>
              <a:ext cx="33" cy="38"/>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36" name="Rectangle 45"/>
            <p:cNvSpPr>
              <a:spLocks noChangeArrowheads="1"/>
            </p:cNvSpPr>
            <p:nvPr/>
          </p:nvSpPr>
          <p:spPr bwMode="auto">
            <a:xfrm>
              <a:off x="1332" y="1751"/>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37" name="Text Box 46"/>
            <p:cNvSpPr txBox="1">
              <a:spLocks noChangeArrowheads="1"/>
            </p:cNvSpPr>
            <p:nvPr/>
          </p:nvSpPr>
          <p:spPr bwMode="auto">
            <a:xfrm>
              <a:off x="959" y="1710"/>
              <a:ext cx="412"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B2</a:t>
              </a:r>
              <a:endParaRPr lang="en-US" altLang="zh-CN" sz="2400">
                <a:ea typeface="长城楷体" charset="0"/>
                <a:cs typeface="长城楷体" charset="0"/>
              </a:endParaRPr>
            </a:p>
          </p:txBody>
        </p:sp>
        <p:sp>
          <p:nvSpPr>
            <p:cNvPr id="21538" name="Rectangle 47"/>
            <p:cNvSpPr>
              <a:spLocks noChangeArrowheads="1"/>
            </p:cNvSpPr>
            <p:nvPr/>
          </p:nvSpPr>
          <p:spPr bwMode="auto">
            <a:xfrm>
              <a:off x="1958" y="1902"/>
              <a:ext cx="94"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39" name="Line 48"/>
            <p:cNvSpPr>
              <a:spLocks noChangeShapeType="1"/>
            </p:cNvSpPr>
            <p:nvPr/>
          </p:nvSpPr>
          <p:spPr bwMode="auto">
            <a:xfrm flipH="1">
              <a:off x="2802" y="1149"/>
              <a:ext cx="0" cy="503"/>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40" name="Rectangle 49"/>
            <p:cNvSpPr>
              <a:spLocks noChangeArrowheads="1"/>
            </p:cNvSpPr>
            <p:nvPr/>
          </p:nvSpPr>
          <p:spPr bwMode="auto">
            <a:xfrm>
              <a:off x="2755" y="1653"/>
              <a:ext cx="93" cy="32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41" name="Text Box 50"/>
            <p:cNvSpPr txBox="1">
              <a:spLocks noChangeArrowheads="1"/>
            </p:cNvSpPr>
            <p:nvPr/>
          </p:nvSpPr>
          <p:spPr bwMode="auto">
            <a:xfrm>
              <a:off x="1630" y="1806"/>
              <a:ext cx="34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E</a:t>
              </a:r>
              <a:endParaRPr lang="en-US" altLang="zh-CN" sz="2400">
                <a:ea typeface="长城楷体" charset="0"/>
                <a:cs typeface="长城楷体" charset="0"/>
              </a:endParaRPr>
            </a:p>
          </p:txBody>
        </p:sp>
        <p:sp>
          <p:nvSpPr>
            <p:cNvPr id="21542" name="Text Box 51"/>
            <p:cNvSpPr txBox="1">
              <a:spLocks noChangeArrowheads="1"/>
            </p:cNvSpPr>
            <p:nvPr/>
          </p:nvSpPr>
          <p:spPr bwMode="auto">
            <a:xfrm>
              <a:off x="2420" y="1603"/>
              <a:ext cx="36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800" baseline="-25000">
                  <a:ea typeface="长城楷体" charset="0"/>
                  <a:cs typeface="长城楷体" charset="0"/>
                </a:rPr>
                <a:t>L</a:t>
              </a:r>
              <a:endParaRPr lang="en-US" altLang="zh-CN" sz="2800">
                <a:ea typeface="长城楷体" charset="0"/>
                <a:cs typeface="长城楷体" charset="0"/>
              </a:endParaRPr>
            </a:p>
          </p:txBody>
        </p:sp>
        <p:sp>
          <p:nvSpPr>
            <p:cNvPr id="21543" name="Rectangle 52"/>
            <p:cNvSpPr>
              <a:spLocks noChangeArrowheads="1"/>
            </p:cNvSpPr>
            <p:nvPr/>
          </p:nvSpPr>
          <p:spPr bwMode="auto">
            <a:xfrm>
              <a:off x="1092" y="1156"/>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44" name="Rectangle 53"/>
            <p:cNvSpPr>
              <a:spLocks noChangeArrowheads="1"/>
            </p:cNvSpPr>
            <p:nvPr/>
          </p:nvSpPr>
          <p:spPr bwMode="auto">
            <a:xfrm>
              <a:off x="2238" y="895"/>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45" name="Text Box 54"/>
            <p:cNvSpPr txBox="1">
              <a:spLocks noChangeArrowheads="1"/>
            </p:cNvSpPr>
            <p:nvPr/>
          </p:nvSpPr>
          <p:spPr bwMode="auto">
            <a:xfrm>
              <a:off x="2784" y="259"/>
              <a:ext cx="588"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0000"/>
                  </a:solidFill>
                  <a:ea typeface="长城楷体" charset="0"/>
                  <a:cs typeface="长城楷体" charset="0"/>
                </a:rPr>
                <a:t>+</a:t>
              </a:r>
              <a:r>
                <a:rPr lang="en-US" altLang="zh-CN" sz="2800">
                  <a:solidFill>
                    <a:srgbClr val="000099"/>
                  </a:solidFill>
                  <a:ea typeface="长城楷体" charset="0"/>
                  <a:cs typeface="长城楷体" charset="0"/>
                </a:rPr>
                <a:t>U</a:t>
              </a:r>
              <a:r>
                <a:rPr lang="en-US" altLang="zh-CN" sz="2400" baseline="-25000">
                  <a:solidFill>
                    <a:srgbClr val="000099"/>
                  </a:solidFill>
                  <a:ea typeface="长城楷体" charset="0"/>
                  <a:cs typeface="长城楷体" charset="0"/>
                </a:rPr>
                <a:t>CC</a:t>
              </a:r>
              <a:endParaRPr lang="en-US" altLang="zh-CN" sz="2400">
                <a:solidFill>
                  <a:srgbClr val="000099"/>
                </a:solidFill>
                <a:ea typeface="长城楷体" charset="0"/>
                <a:cs typeface="长城楷体" charset="0"/>
              </a:endParaRPr>
            </a:p>
          </p:txBody>
        </p:sp>
        <p:sp>
          <p:nvSpPr>
            <p:cNvPr id="21546" name="Text Box 55"/>
            <p:cNvSpPr txBox="1">
              <a:spLocks noChangeArrowheads="1"/>
            </p:cNvSpPr>
            <p:nvPr/>
          </p:nvSpPr>
          <p:spPr bwMode="auto">
            <a:xfrm>
              <a:off x="720" y="1755"/>
              <a:ext cx="29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i</a:t>
              </a:r>
              <a:endParaRPr lang="en-US" altLang="zh-CN" sz="2800">
                <a:solidFill>
                  <a:srgbClr val="000099"/>
                </a:solidFill>
                <a:ea typeface="长城楷体" charset="0"/>
                <a:cs typeface="长城楷体" charset="0"/>
              </a:endParaRPr>
            </a:p>
          </p:txBody>
        </p:sp>
        <p:sp>
          <p:nvSpPr>
            <p:cNvPr id="21547" name="Text Box 56"/>
            <p:cNvSpPr txBox="1">
              <a:spLocks noChangeArrowheads="1"/>
            </p:cNvSpPr>
            <p:nvPr/>
          </p:nvSpPr>
          <p:spPr bwMode="auto">
            <a:xfrm>
              <a:off x="2868" y="1614"/>
              <a:ext cx="347"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u</a:t>
              </a:r>
              <a:r>
                <a:rPr lang="en-US" altLang="zh-CN" sz="2800" baseline="-25000">
                  <a:solidFill>
                    <a:srgbClr val="000099"/>
                  </a:solidFill>
                  <a:ea typeface="长城楷体" charset="0"/>
                  <a:cs typeface="长城楷体" charset="0"/>
                </a:rPr>
                <a:t>o</a:t>
              </a:r>
              <a:endParaRPr lang="en-US" altLang="zh-CN" sz="2800">
                <a:solidFill>
                  <a:srgbClr val="000099"/>
                </a:solidFill>
                <a:ea typeface="长城楷体" charset="0"/>
                <a:cs typeface="长城楷体" charset="0"/>
              </a:endParaRPr>
            </a:p>
          </p:txBody>
        </p:sp>
        <p:sp>
          <p:nvSpPr>
            <p:cNvPr id="21548" name="Rectangle 57" descr="新闻纸"/>
            <p:cNvSpPr>
              <a:spLocks noChangeArrowheads="1"/>
            </p:cNvSpPr>
            <p:nvPr/>
          </p:nvSpPr>
          <p:spPr bwMode="auto">
            <a:xfrm>
              <a:off x="2928" y="1269"/>
              <a:ext cx="242"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49" name="Rectangle 58" descr="新闻纸"/>
            <p:cNvSpPr>
              <a:spLocks noChangeArrowheads="1"/>
            </p:cNvSpPr>
            <p:nvPr/>
          </p:nvSpPr>
          <p:spPr bwMode="auto">
            <a:xfrm>
              <a:off x="768" y="1392"/>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50" name="Rectangle 59" descr="新闻纸"/>
            <p:cNvSpPr>
              <a:spLocks noChangeArrowheads="1"/>
            </p:cNvSpPr>
            <p:nvPr/>
          </p:nvSpPr>
          <p:spPr bwMode="auto">
            <a:xfrm>
              <a:off x="2929" y="2014"/>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51" name="Rectangle 60" descr="新闻纸"/>
            <p:cNvSpPr>
              <a:spLocks noChangeArrowheads="1"/>
            </p:cNvSpPr>
            <p:nvPr/>
          </p:nvSpPr>
          <p:spPr bwMode="auto">
            <a:xfrm>
              <a:off x="768" y="2217"/>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52" name="Line 61"/>
            <p:cNvSpPr>
              <a:spLocks noChangeShapeType="1"/>
            </p:cNvSpPr>
            <p:nvPr/>
          </p:nvSpPr>
          <p:spPr bwMode="auto">
            <a:xfrm>
              <a:off x="2802" y="1965"/>
              <a:ext cx="0" cy="515"/>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1553" name="Line 62"/>
            <p:cNvSpPr>
              <a:spLocks noChangeShapeType="1"/>
            </p:cNvSpPr>
            <p:nvPr/>
          </p:nvSpPr>
          <p:spPr bwMode="auto">
            <a:xfrm>
              <a:off x="1374" y="2085"/>
              <a:ext cx="0" cy="384"/>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1554" name="Rectangle 63"/>
            <p:cNvSpPr>
              <a:spLocks noChangeArrowheads="1"/>
            </p:cNvSpPr>
            <p:nvPr/>
          </p:nvSpPr>
          <p:spPr bwMode="auto">
            <a:xfrm>
              <a:off x="624" y="1595"/>
              <a:ext cx="95" cy="325"/>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Times New Roman" panose="02020603050405020304" charset="0"/>
              </a:endParaRPr>
            </a:p>
          </p:txBody>
        </p:sp>
        <p:sp>
          <p:nvSpPr>
            <p:cNvPr id="21555" name="Oval 64"/>
            <p:cNvSpPr>
              <a:spLocks noChangeArrowheads="1"/>
            </p:cNvSpPr>
            <p:nvPr/>
          </p:nvSpPr>
          <p:spPr bwMode="auto">
            <a:xfrm>
              <a:off x="576" y="2112"/>
              <a:ext cx="192" cy="192"/>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21556" name="Line 65"/>
            <p:cNvSpPr>
              <a:spLocks noChangeShapeType="1"/>
            </p:cNvSpPr>
            <p:nvPr/>
          </p:nvSpPr>
          <p:spPr bwMode="auto">
            <a:xfrm flipV="1">
              <a:off x="672" y="1392"/>
              <a:ext cx="0" cy="192"/>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57" name="Line 66"/>
            <p:cNvSpPr>
              <a:spLocks noChangeShapeType="1"/>
            </p:cNvSpPr>
            <p:nvPr/>
          </p:nvSpPr>
          <p:spPr bwMode="auto">
            <a:xfrm>
              <a:off x="672" y="1920"/>
              <a:ext cx="0" cy="57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21558" name="Text Box 67"/>
            <p:cNvSpPr txBox="1">
              <a:spLocks noChangeArrowheads="1"/>
            </p:cNvSpPr>
            <p:nvPr/>
          </p:nvSpPr>
          <p:spPr bwMode="auto">
            <a:xfrm>
              <a:off x="295" y="1536"/>
              <a:ext cx="334" cy="327"/>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ea typeface="长城楷体" charset="0"/>
                  <a:cs typeface="长城楷体" charset="0"/>
                </a:rPr>
                <a:t>R</a:t>
              </a:r>
              <a:r>
                <a:rPr lang="en-US" altLang="zh-CN" sz="2400" baseline="-25000">
                  <a:ea typeface="长城楷体" charset="0"/>
                  <a:cs typeface="长城楷体" charset="0"/>
                </a:rPr>
                <a:t>S</a:t>
              </a:r>
              <a:endParaRPr lang="en-US" altLang="zh-CN" sz="2400">
                <a:ea typeface="长城楷体" charset="0"/>
                <a:cs typeface="长城楷体" charset="0"/>
              </a:endParaRPr>
            </a:p>
          </p:txBody>
        </p:sp>
        <p:sp>
          <p:nvSpPr>
            <p:cNvPr id="21559" name="Text Box 68"/>
            <p:cNvSpPr txBox="1">
              <a:spLocks noChangeArrowheads="1"/>
            </p:cNvSpPr>
            <p:nvPr/>
          </p:nvSpPr>
          <p:spPr bwMode="auto">
            <a:xfrm>
              <a:off x="240" y="2016"/>
              <a:ext cx="400" cy="327"/>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ea typeface="长城楷体" charset="0"/>
                  <a:cs typeface="长城楷体" charset="0"/>
                </a:rPr>
                <a:t>e</a:t>
              </a:r>
              <a:r>
                <a:rPr lang="en-US" altLang="zh-CN" sz="2800" baseline="-25000">
                  <a:solidFill>
                    <a:srgbClr val="000099"/>
                  </a:solidFill>
                  <a:ea typeface="长城楷体" charset="0"/>
                  <a:cs typeface="长城楷体" charset="0"/>
                </a:rPr>
                <a:t>S</a:t>
              </a:r>
              <a:endParaRPr lang="en-US" altLang="zh-CN" sz="2800">
                <a:solidFill>
                  <a:srgbClr val="000099"/>
                </a:solidFill>
                <a:ea typeface="长城楷体" charset="0"/>
                <a:cs typeface="长城楷体" charset="0"/>
              </a:endParaRPr>
            </a:p>
          </p:txBody>
        </p:sp>
        <p:sp>
          <p:nvSpPr>
            <p:cNvPr id="21560" name="Rectangle 69" descr="新闻纸"/>
            <p:cNvSpPr>
              <a:spLocks noChangeArrowheads="1"/>
            </p:cNvSpPr>
            <p:nvPr/>
          </p:nvSpPr>
          <p:spPr bwMode="auto">
            <a:xfrm>
              <a:off x="430" y="1881"/>
              <a:ext cx="242" cy="327"/>
            </a:xfrm>
            <a:prstGeom prst="rect">
              <a:avLst/>
            </a:prstGeom>
            <a:noFill/>
            <a:ln>
              <a:noFill/>
            </a:ln>
          </p:spPr>
          <p:txBody>
            <a:bodyPr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61" name="Rectangle 70" descr="新闻纸"/>
            <p:cNvSpPr>
              <a:spLocks noChangeArrowheads="1"/>
            </p:cNvSpPr>
            <p:nvPr/>
          </p:nvSpPr>
          <p:spPr bwMode="auto">
            <a:xfrm>
              <a:off x="423" y="2208"/>
              <a:ext cx="226" cy="327"/>
            </a:xfrm>
            <a:prstGeom prst="rect">
              <a:avLst/>
            </a:prstGeom>
            <a:noFill/>
            <a:ln>
              <a:noFill/>
            </a:ln>
          </p:spPr>
          <p:txBody>
            <a:bodyPr wrap="none" lIns="90000" tIns="46800" rIns="90000" bIns="46800" anchor="ctr">
              <a:spAutoFit/>
            </a:bodyPr>
            <a:lstStyle/>
            <a:p>
              <a:pPr algn="ctr">
                <a:spcBef>
                  <a:spcPct val="50000"/>
                </a:spcBef>
              </a:pPr>
              <a:r>
                <a:rPr lang="en-US" altLang="zh-CN" sz="2800">
                  <a:solidFill>
                    <a:srgbClr val="FF0000"/>
                  </a:solidFill>
                  <a:latin typeface="Times New Roman" panose="02020603050405020304" charset="0"/>
                  <a:ea typeface="长城楷体" charset="0"/>
                  <a:cs typeface="长城楷体" charset="0"/>
                </a:rPr>
                <a:t>–</a:t>
              </a:r>
            </a:p>
          </p:txBody>
        </p:sp>
        <p:sp>
          <p:nvSpPr>
            <p:cNvPr id="21562" name="Oval 71"/>
            <p:cNvSpPr>
              <a:spLocks noChangeArrowheads="1"/>
            </p:cNvSpPr>
            <p:nvPr/>
          </p:nvSpPr>
          <p:spPr bwMode="auto">
            <a:xfrm>
              <a:off x="1348" y="1375"/>
              <a:ext cx="50" cy="50"/>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14" name="矩形 113"/>
          <p:cNvSpPr/>
          <p:nvPr/>
        </p:nvSpPr>
        <p:spPr>
          <a:xfrm>
            <a:off x="276225" y="260350"/>
            <a:ext cx="6315075" cy="585788"/>
          </a:xfrm>
          <a:prstGeom prst="rect">
            <a:avLst/>
          </a:prstGeom>
        </p:spPr>
        <p:txBody>
          <a:bodyPr>
            <a:spAutoFit/>
          </a:bodyPr>
          <a:lstStyle/>
          <a:p>
            <a:pPr>
              <a:spcBef>
                <a:spcPct val="10000"/>
              </a:spcBef>
            </a:pPr>
            <a:r>
              <a:rPr lang="zh-CN" altLang="en-US" sz="3200" b="1" i="0" dirty="0">
                <a:solidFill>
                  <a:srgbClr val="CC0000"/>
                </a:solidFill>
                <a:effectLst>
                  <a:outerShdw blurRad="38100" dist="38100" dir="2700000" algn="tl">
                    <a:srgbClr val="DDDDDD"/>
                  </a:outerShdw>
                </a:effectLst>
                <a:latin typeface="宋体" panose="02010600030101010101" pitchFamily="2" charset="-122"/>
              </a:rPr>
              <a:t>判断是串联反馈还是并联反馈？</a:t>
            </a:r>
          </a:p>
        </p:txBody>
      </p:sp>
    </p:spTree>
    <p:extLst>
      <p:ext uri="{BB962C8B-B14F-4D97-AF65-F5344CB8AC3E}">
        <p14:creationId xmlns:p14="http://schemas.microsoft.com/office/powerpoint/2010/main" val="1859266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descr="30%"/>
          <p:cNvSpPr txBox="1">
            <a:spLocks noChangeArrowheads="1"/>
          </p:cNvSpPr>
          <p:nvPr/>
        </p:nvSpPr>
        <p:spPr bwMode="auto">
          <a:xfrm>
            <a:off x="1390650" y="3676650"/>
            <a:ext cx="590550" cy="1592263"/>
          </a:xfrm>
          <a:prstGeom prst="rect">
            <a:avLst/>
          </a:prstGeom>
          <a:pattFill prst="pct30">
            <a:fgClr>
              <a:srgbClr val="FF9900"/>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solidFill>
                  <a:srgbClr val="FF3300"/>
                </a:solidFill>
                <a:latin typeface="+mn-ea"/>
                <a:ea typeface="+mn-ea"/>
                <a:cs typeface="楷体_GB2312" charset="0"/>
              </a:rPr>
              <a:t>负反馈</a:t>
            </a:r>
            <a:endParaRPr lang="zh-CN" altLang="en-US" sz="3200" i="0">
              <a:latin typeface="+mn-ea"/>
              <a:ea typeface="+mn-ea"/>
              <a:cs typeface="楷体_GB2312" charset="0"/>
            </a:endParaRPr>
          </a:p>
        </p:txBody>
      </p:sp>
      <p:sp>
        <p:nvSpPr>
          <p:cNvPr id="128003" name="AutoShape 3"/>
          <p:cNvSpPr/>
          <p:nvPr/>
        </p:nvSpPr>
        <p:spPr bwMode="auto">
          <a:xfrm>
            <a:off x="2114550" y="3390900"/>
            <a:ext cx="477838" cy="2309813"/>
          </a:xfrm>
          <a:prstGeom prst="leftBrace">
            <a:avLst>
              <a:gd name="adj1" fmla="val 40282"/>
              <a:gd name="adj2" fmla="val 50000"/>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28004" name="Text Box 4" descr="30%"/>
          <p:cNvSpPr txBox="1">
            <a:spLocks noChangeArrowheads="1"/>
          </p:cNvSpPr>
          <p:nvPr/>
        </p:nvSpPr>
        <p:spPr bwMode="auto">
          <a:xfrm>
            <a:off x="2647950" y="3257550"/>
            <a:ext cx="1866900" cy="587375"/>
          </a:xfrm>
          <a:prstGeom prst="rect">
            <a:avLst/>
          </a:prstGeom>
          <a:pattFill prst="pct30">
            <a:fgClr>
              <a:srgbClr val="FF99CC"/>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solidFill>
                  <a:srgbClr val="0000FF"/>
                </a:solidFill>
                <a:latin typeface="+mn-ea"/>
                <a:ea typeface="+mn-ea"/>
                <a:cs typeface="楷体_GB2312" charset="0"/>
              </a:rPr>
              <a:t>交流反馈</a:t>
            </a:r>
            <a:endParaRPr lang="zh-CN" altLang="en-US" sz="3200" i="0">
              <a:latin typeface="+mn-ea"/>
              <a:ea typeface="+mn-ea"/>
              <a:cs typeface="楷体_GB2312" charset="0"/>
            </a:endParaRPr>
          </a:p>
        </p:txBody>
      </p:sp>
      <p:sp>
        <p:nvSpPr>
          <p:cNvPr id="128005" name="Text Box 5" descr="30%"/>
          <p:cNvSpPr txBox="1">
            <a:spLocks noChangeArrowheads="1"/>
          </p:cNvSpPr>
          <p:nvPr/>
        </p:nvSpPr>
        <p:spPr bwMode="auto">
          <a:xfrm>
            <a:off x="2628900" y="5335588"/>
            <a:ext cx="1866900" cy="587375"/>
          </a:xfrm>
          <a:prstGeom prst="rect">
            <a:avLst/>
          </a:prstGeom>
          <a:pattFill prst="pct30">
            <a:fgClr>
              <a:srgbClr val="00CCFF"/>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solidFill>
                  <a:srgbClr val="FF3300"/>
                </a:solidFill>
                <a:latin typeface="+mn-ea"/>
                <a:ea typeface="+mn-ea"/>
                <a:cs typeface="楷体_GB2312" charset="0"/>
              </a:rPr>
              <a:t>直流反馈</a:t>
            </a:r>
          </a:p>
        </p:txBody>
      </p:sp>
      <p:sp>
        <p:nvSpPr>
          <p:cNvPr id="128006" name="AutoShape 6"/>
          <p:cNvSpPr/>
          <p:nvPr/>
        </p:nvSpPr>
        <p:spPr bwMode="auto">
          <a:xfrm>
            <a:off x="4595813" y="1933575"/>
            <a:ext cx="519112" cy="3028950"/>
          </a:xfrm>
          <a:prstGeom prst="leftBrace">
            <a:avLst>
              <a:gd name="adj1" fmla="val 48624"/>
              <a:gd name="adj2" fmla="val 50000"/>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128007" name="Text Box 7" descr="80%"/>
          <p:cNvSpPr txBox="1">
            <a:spLocks noChangeArrowheads="1"/>
          </p:cNvSpPr>
          <p:nvPr/>
        </p:nvSpPr>
        <p:spPr bwMode="auto">
          <a:xfrm>
            <a:off x="5259388" y="1874838"/>
            <a:ext cx="3203575" cy="608012"/>
          </a:xfrm>
          <a:prstGeom prst="rect">
            <a:avLst/>
          </a:prstGeom>
          <a:pattFill prst="pct80">
            <a:fgClr>
              <a:schemeClr val="accent1"/>
            </a:fgClr>
            <a:bgClr>
              <a:srgbClr val="FFFFFF"/>
            </a:bgClr>
          </a:pattFill>
          <a:ln w="28575">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dirty="0">
                <a:latin typeface="+mn-ea"/>
                <a:ea typeface="+mn-ea"/>
                <a:cs typeface="楷体_GB2312" charset="0"/>
              </a:rPr>
              <a:t>电压串联负反馈</a:t>
            </a:r>
          </a:p>
        </p:txBody>
      </p:sp>
      <p:sp>
        <p:nvSpPr>
          <p:cNvPr id="128008" name="Text Box 8" descr="80%"/>
          <p:cNvSpPr txBox="1">
            <a:spLocks noChangeArrowheads="1"/>
          </p:cNvSpPr>
          <p:nvPr/>
        </p:nvSpPr>
        <p:spPr bwMode="auto">
          <a:xfrm>
            <a:off x="5257800" y="2682875"/>
            <a:ext cx="3203575" cy="587375"/>
          </a:xfrm>
          <a:prstGeom prst="rect">
            <a:avLst/>
          </a:prstGeom>
          <a:pattFill prst="pct80">
            <a:fgClr>
              <a:srgbClr val="FFCCCC"/>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latin typeface="+mn-ea"/>
                <a:ea typeface="+mn-ea"/>
                <a:cs typeface="楷体_GB2312" charset="0"/>
              </a:rPr>
              <a:t>电压并联负反馈</a:t>
            </a:r>
          </a:p>
        </p:txBody>
      </p:sp>
      <p:sp>
        <p:nvSpPr>
          <p:cNvPr id="128009" name="Text Box 9" descr="90%"/>
          <p:cNvSpPr txBox="1">
            <a:spLocks noChangeArrowheads="1"/>
          </p:cNvSpPr>
          <p:nvPr/>
        </p:nvSpPr>
        <p:spPr bwMode="auto">
          <a:xfrm>
            <a:off x="5257800" y="3549650"/>
            <a:ext cx="3203575" cy="587375"/>
          </a:xfrm>
          <a:prstGeom prst="rect">
            <a:avLst/>
          </a:prstGeom>
          <a:pattFill prst="pct90">
            <a:fgClr>
              <a:srgbClr val="00CC66"/>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latin typeface="+mn-ea"/>
                <a:ea typeface="+mn-ea"/>
                <a:cs typeface="楷体_GB2312" charset="0"/>
              </a:rPr>
              <a:t>电流串联负反馈</a:t>
            </a:r>
          </a:p>
        </p:txBody>
      </p:sp>
      <p:sp>
        <p:nvSpPr>
          <p:cNvPr id="128010" name="Text Box 10" descr="80%"/>
          <p:cNvSpPr txBox="1">
            <a:spLocks noChangeArrowheads="1"/>
          </p:cNvSpPr>
          <p:nvPr/>
        </p:nvSpPr>
        <p:spPr bwMode="auto">
          <a:xfrm>
            <a:off x="5257800" y="4357688"/>
            <a:ext cx="3203575" cy="587375"/>
          </a:xfrm>
          <a:prstGeom prst="rect">
            <a:avLst/>
          </a:prstGeom>
          <a:pattFill prst="pct80">
            <a:fgClr>
              <a:srgbClr val="CCCCFF"/>
            </a:fgClr>
            <a:bgClr>
              <a:srgbClr val="FFFFFF"/>
            </a:bgClr>
          </a:pattFill>
          <a:ln w="38100">
            <a:solidFill>
              <a:srgbClr val="006600"/>
            </a:solidFill>
            <a:miter lim="800000"/>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a:latin typeface="+mn-ea"/>
                <a:ea typeface="+mn-ea"/>
                <a:cs typeface="楷体_GB2312" charset="0"/>
              </a:rPr>
              <a:t>电流并联负反馈</a:t>
            </a:r>
          </a:p>
        </p:txBody>
      </p:sp>
      <p:sp>
        <p:nvSpPr>
          <p:cNvPr id="128011" name="Text Box 11"/>
          <p:cNvSpPr txBox="1">
            <a:spLocks noChangeArrowheads="1"/>
          </p:cNvSpPr>
          <p:nvPr/>
        </p:nvSpPr>
        <p:spPr bwMode="auto">
          <a:xfrm>
            <a:off x="2692400" y="593725"/>
            <a:ext cx="2641600" cy="587375"/>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dirty="0">
                <a:solidFill>
                  <a:srgbClr val="CC0000"/>
                </a:solidFill>
                <a:effectLst>
                  <a:outerShdw blurRad="38100" dist="38100" dir="2700000" algn="tl">
                    <a:srgbClr val="DDDDDD"/>
                  </a:outerShdw>
                </a:effectLst>
                <a:latin typeface="+mn-ea"/>
                <a:ea typeface="+mn-ea"/>
                <a:cs typeface="楷体_GB2312" charset="0"/>
              </a:rPr>
              <a:t>负反馈的类型</a:t>
            </a:r>
          </a:p>
        </p:txBody>
      </p:sp>
      <p:grpSp>
        <p:nvGrpSpPr>
          <p:cNvPr id="22540" name="Group 12"/>
          <p:cNvGrpSpPr/>
          <p:nvPr/>
        </p:nvGrpSpPr>
        <p:grpSpPr bwMode="auto">
          <a:xfrm>
            <a:off x="152400" y="76200"/>
            <a:ext cx="6486525" cy="1381125"/>
            <a:chOff x="96" y="48"/>
            <a:chExt cx="4086" cy="870"/>
          </a:xfrm>
        </p:grpSpPr>
        <p:pic>
          <p:nvPicPr>
            <p:cNvPr id="22542"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 y="816"/>
              <a:ext cx="102" cy="102"/>
            </a:xfrm>
            <a:prstGeom prst="rect">
              <a:avLst/>
            </a:prstGeom>
            <a:noFill/>
            <a:ln>
              <a:noFill/>
            </a:ln>
          </p:spPr>
        </p:pic>
        <p:pic>
          <p:nvPicPr>
            <p:cNvPr id="22543"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816"/>
              <a:ext cx="102" cy="102"/>
            </a:xfrm>
            <a:prstGeom prst="rect">
              <a:avLst/>
            </a:prstGeom>
            <a:noFill/>
            <a:ln>
              <a:noFill/>
            </a:ln>
          </p:spPr>
        </p:pic>
        <p:pic>
          <p:nvPicPr>
            <p:cNvPr id="22544" name="Picture 1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 y="816"/>
              <a:ext cx="102" cy="102"/>
            </a:xfrm>
            <a:prstGeom prst="rect">
              <a:avLst/>
            </a:prstGeom>
            <a:noFill/>
            <a:ln>
              <a:noFill/>
            </a:ln>
          </p:spPr>
        </p:pic>
        <p:pic>
          <p:nvPicPr>
            <p:cNvPr id="22545"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 y="816"/>
              <a:ext cx="102" cy="102"/>
            </a:xfrm>
            <a:prstGeom prst="rect">
              <a:avLst/>
            </a:prstGeom>
            <a:noFill/>
            <a:ln>
              <a:noFill/>
            </a:ln>
          </p:spPr>
        </p:pic>
        <p:pic>
          <p:nvPicPr>
            <p:cNvPr id="22546"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816"/>
              <a:ext cx="102" cy="102"/>
            </a:xfrm>
            <a:prstGeom prst="rect">
              <a:avLst/>
            </a:prstGeom>
            <a:noFill/>
            <a:ln>
              <a:noFill/>
            </a:ln>
          </p:spPr>
        </p:pic>
        <p:pic>
          <p:nvPicPr>
            <p:cNvPr id="22547"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816"/>
              <a:ext cx="102" cy="102"/>
            </a:xfrm>
            <a:prstGeom prst="rect">
              <a:avLst/>
            </a:prstGeom>
            <a:noFill/>
            <a:ln>
              <a:noFill/>
            </a:ln>
          </p:spPr>
        </p:pic>
        <p:pic>
          <p:nvPicPr>
            <p:cNvPr id="22548"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816"/>
              <a:ext cx="102" cy="102"/>
            </a:xfrm>
            <a:prstGeom prst="rect">
              <a:avLst/>
            </a:prstGeom>
            <a:noFill/>
            <a:ln>
              <a:noFill/>
            </a:ln>
          </p:spPr>
        </p:pic>
        <p:pic>
          <p:nvPicPr>
            <p:cNvPr id="22549"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 y="816"/>
              <a:ext cx="102" cy="102"/>
            </a:xfrm>
            <a:prstGeom prst="rect">
              <a:avLst/>
            </a:prstGeom>
            <a:noFill/>
            <a:ln>
              <a:noFill/>
            </a:ln>
          </p:spPr>
        </p:pic>
        <p:pic>
          <p:nvPicPr>
            <p:cNvPr id="22550"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816"/>
              <a:ext cx="102" cy="102"/>
            </a:xfrm>
            <a:prstGeom prst="rect">
              <a:avLst/>
            </a:prstGeom>
            <a:noFill/>
            <a:ln>
              <a:noFill/>
            </a:ln>
          </p:spPr>
        </p:pic>
        <p:pic>
          <p:nvPicPr>
            <p:cNvPr id="22551"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 y="816"/>
              <a:ext cx="102" cy="102"/>
            </a:xfrm>
            <a:prstGeom prst="rect">
              <a:avLst/>
            </a:prstGeom>
            <a:noFill/>
            <a:ln>
              <a:noFill/>
            </a:ln>
          </p:spPr>
        </p:pic>
        <p:pic>
          <p:nvPicPr>
            <p:cNvPr id="22552"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 y="816"/>
              <a:ext cx="102" cy="102"/>
            </a:xfrm>
            <a:prstGeom prst="rect">
              <a:avLst/>
            </a:prstGeom>
            <a:noFill/>
            <a:ln>
              <a:noFill/>
            </a:ln>
          </p:spPr>
        </p:pic>
        <p:pic>
          <p:nvPicPr>
            <p:cNvPr id="22553" name="Picture 2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816"/>
              <a:ext cx="102" cy="102"/>
            </a:xfrm>
            <a:prstGeom prst="rect">
              <a:avLst/>
            </a:prstGeom>
            <a:noFill/>
            <a:ln>
              <a:noFill/>
            </a:ln>
          </p:spPr>
        </p:pic>
        <p:pic>
          <p:nvPicPr>
            <p:cNvPr id="22554"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 y="816"/>
              <a:ext cx="102" cy="102"/>
            </a:xfrm>
            <a:prstGeom prst="rect">
              <a:avLst/>
            </a:prstGeom>
            <a:noFill/>
            <a:ln>
              <a:noFill/>
            </a:ln>
          </p:spPr>
        </p:pic>
        <p:pic>
          <p:nvPicPr>
            <p:cNvPr id="22555"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 y="816"/>
              <a:ext cx="102" cy="102"/>
            </a:xfrm>
            <a:prstGeom prst="rect">
              <a:avLst/>
            </a:prstGeom>
            <a:noFill/>
            <a:ln>
              <a:noFill/>
            </a:ln>
          </p:spPr>
        </p:pic>
        <p:pic>
          <p:nvPicPr>
            <p:cNvPr id="22556"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816"/>
              <a:ext cx="102" cy="102"/>
            </a:xfrm>
            <a:prstGeom prst="rect">
              <a:avLst/>
            </a:prstGeom>
            <a:noFill/>
            <a:ln>
              <a:noFill/>
            </a:ln>
          </p:spPr>
        </p:pic>
        <p:pic>
          <p:nvPicPr>
            <p:cNvPr id="22557"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816"/>
              <a:ext cx="102" cy="102"/>
            </a:xfrm>
            <a:prstGeom prst="rect">
              <a:avLst/>
            </a:prstGeom>
            <a:noFill/>
            <a:ln>
              <a:noFill/>
            </a:ln>
          </p:spPr>
        </p:pic>
        <p:pic>
          <p:nvPicPr>
            <p:cNvPr id="22558"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 y="816"/>
              <a:ext cx="102" cy="102"/>
            </a:xfrm>
            <a:prstGeom prst="rect">
              <a:avLst/>
            </a:prstGeom>
            <a:noFill/>
            <a:ln>
              <a:noFill/>
            </a:ln>
          </p:spPr>
        </p:pic>
        <p:pic>
          <p:nvPicPr>
            <p:cNvPr id="22559"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816"/>
              <a:ext cx="102" cy="102"/>
            </a:xfrm>
            <a:prstGeom prst="rect">
              <a:avLst/>
            </a:prstGeom>
            <a:noFill/>
            <a:ln>
              <a:noFill/>
            </a:ln>
          </p:spPr>
        </p:pic>
        <p:pic>
          <p:nvPicPr>
            <p:cNvPr id="22560" name="Picture 3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 y="816"/>
              <a:ext cx="102" cy="102"/>
            </a:xfrm>
            <a:prstGeom prst="rect">
              <a:avLst/>
            </a:prstGeom>
            <a:noFill/>
            <a:ln>
              <a:noFill/>
            </a:ln>
          </p:spPr>
        </p:pic>
        <p:pic>
          <p:nvPicPr>
            <p:cNvPr id="22561"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816"/>
              <a:ext cx="102" cy="102"/>
            </a:xfrm>
            <a:prstGeom prst="rect">
              <a:avLst/>
            </a:prstGeom>
            <a:noFill/>
            <a:ln>
              <a:noFill/>
            </a:ln>
          </p:spPr>
        </p:pic>
        <p:pic>
          <p:nvPicPr>
            <p:cNvPr id="22562"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 y="816"/>
              <a:ext cx="102" cy="102"/>
            </a:xfrm>
            <a:prstGeom prst="rect">
              <a:avLst/>
            </a:prstGeom>
            <a:noFill/>
            <a:ln>
              <a:noFill/>
            </a:ln>
          </p:spPr>
        </p:pic>
        <p:pic>
          <p:nvPicPr>
            <p:cNvPr id="22563"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 y="816"/>
              <a:ext cx="102" cy="102"/>
            </a:xfrm>
            <a:prstGeom prst="rect">
              <a:avLst/>
            </a:prstGeom>
            <a:noFill/>
            <a:ln>
              <a:noFill/>
            </a:ln>
          </p:spPr>
        </p:pic>
        <p:pic>
          <p:nvPicPr>
            <p:cNvPr id="22564"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 y="816"/>
              <a:ext cx="102" cy="102"/>
            </a:xfrm>
            <a:prstGeom prst="rect">
              <a:avLst/>
            </a:prstGeom>
            <a:noFill/>
            <a:ln>
              <a:noFill/>
            </a:ln>
          </p:spPr>
        </p:pic>
        <p:pic>
          <p:nvPicPr>
            <p:cNvPr id="22565"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 y="816"/>
              <a:ext cx="102" cy="102"/>
            </a:xfrm>
            <a:prstGeom prst="rect">
              <a:avLst/>
            </a:prstGeom>
            <a:noFill/>
            <a:ln>
              <a:noFill/>
            </a:ln>
          </p:spPr>
        </p:pic>
        <p:pic>
          <p:nvPicPr>
            <p:cNvPr id="22566"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816"/>
              <a:ext cx="102" cy="102"/>
            </a:xfrm>
            <a:prstGeom prst="rect">
              <a:avLst/>
            </a:prstGeom>
            <a:noFill/>
            <a:ln>
              <a:noFill/>
            </a:ln>
          </p:spPr>
        </p:pic>
        <p:pic>
          <p:nvPicPr>
            <p:cNvPr id="22567"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 y="816"/>
              <a:ext cx="102" cy="102"/>
            </a:xfrm>
            <a:prstGeom prst="rect">
              <a:avLst/>
            </a:prstGeom>
            <a:noFill/>
            <a:ln>
              <a:noFill/>
            </a:ln>
          </p:spPr>
        </p:pic>
        <p:pic>
          <p:nvPicPr>
            <p:cNvPr id="22568"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 y="816"/>
              <a:ext cx="102" cy="102"/>
            </a:xfrm>
            <a:prstGeom prst="rect">
              <a:avLst/>
            </a:prstGeom>
            <a:noFill/>
            <a:ln>
              <a:noFill/>
            </a:ln>
          </p:spPr>
        </p:pic>
        <p:pic>
          <p:nvPicPr>
            <p:cNvPr id="22569" name="Picture 4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 y="816"/>
              <a:ext cx="102" cy="102"/>
            </a:xfrm>
            <a:prstGeom prst="rect">
              <a:avLst/>
            </a:prstGeom>
            <a:noFill/>
            <a:ln>
              <a:noFill/>
            </a:ln>
          </p:spPr>
        </p:pic>
        <p:pic>
          <p:nvPicPr>
            <p:cNvPr id="22570" name="Picture 4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 y="816"/>
              <a:ext cx="102" cy="102"/>
            </a:xfrm>
            <a:prstGeom prst="rect">
              <a:avLst/>
            </a:prstGeom>
            <a:noFill/>
            <a:ln>
              <a:noFill/>
            </a:ln>
          </p:spPr>
        </p:pic>
        <p:sp>
          <p:nvSpPr>
            <p:cNvPr id="22571" name="AutoShape 42"/>
            <p:cNvSpPr>
              <a:spLocks noChangeArrowheads="1"/>
            </p:cNvSpPr>
            <p:nvPr/>
          </p:nvSpPr>
          <p:spPr bwMode="auto">
            <a:xfrm>
              <a:off x="96" y="48"/>
              <a:ext cx="624" cy="768"/>
            </a:xfrm>
            <a:prstGeom prst="star4">
              <a:avLst>
                <a:gd name="adj" fmla="val 12500"/>
              </a:avLst>
            </a:prstGeom>
            <a:gradFill rotWithShape="0">
              <a:gsLst>
                <a:gs pos="0">
                  <a:srgbClr val="FFFFFF"/>
                </a:gs>
                <a:gs pos="100000">
                  <a:schemeClr val="folHlink"/>
                </a:gs>
              </a:gsLst>
              <a:path path="shape">
                <a:fillToRect l="50000" t="50000" r="50000" b="50000"/>
              </a:path>
            </a:gradFill>
            <a:ln w="0" cap="sq">
              <a:solidFill>
                <a:schemeClr val="accent1"/>
              </a:solidFill>
              <a:miter lim="800000"/>
              <a:headEnd type="none" w="sm" len="sm"/>
              <a:tailEnd type="none" w="sm" len="sm"/>
            </a:ln>
          </p:spPr>
          <p:txBody>
            <a:bodyPr wrap="none" anchor="ctr"/>
            <a:lstStyle/>
            <a:p>
              <a:endParaRPr lang="zh-CN" altLang="en-US">
                <a:latin typeface="Times New Roman" panose="02020603050405020304" charset="0"/>
              </a:endParaRPr>
            </a:p>
          </p:txBody>
        </p:sp>
        <p:sp>
          <p:nvSpPr>
            <p:cNvPr id="22572" name="AutoShape 43"/>
            <p:cNvSpPr>
              <a:spLocks noChangeArrowheads="1"/>
            </p:cNvSpPr>
            <p:nvPr/>
          </p:nvSpPr>
          <p:spPr bwMode="auto">
            <a:xfrm>
              <a:off x="816" y="288"/>
              <a:ext cx="528" cy="528"/>
            </a:xfrm>
            <a:prstGeom prst="star4">
              <a:avLst>
                <a:gd name="adj" fmla="val 12500"/>
              </a:avLst>
            </a:prstGeom>
            <a:gradFill rotWithShape="0">
              <a:gsLst>
                <a:gs pos="0">
                  <a:srgbClr val="FFFFFF"/>
                </a:gs>
                <a:gs pos="100000">
                  <a:schemeClr val="folHlink"/>
                </a:gs>
              </a:gsLst>
              <a:path path="shape">
                <a:fillToRect l="50000" t="50000" r="50000" b="50000"/>
              </a:path>
            </a:gradFill>
            <a:ln w="0" cap="sq">
              <a:solidFill>
                <a:schemeClr val="accent1"/>
              </a:solidFill>
              <a:miter lim="800000"/>
              <a:headEnd type="none" w="sm" len="sm"/>
              <a:tailEnd type="none" w="sm" len="sm"/>
            </a:ln>
          </p:spPr>
          <p:txBody>
            <a:bodyPr wrap="none" anchor="ctr"/>
            <a:lstStyle/>
            <a:p>
              <a:endParaRPr lang="zh-CN" altLang="en-US">
                <a:latin typeface="Times New Roman" panose="02020603050405020304" charset="0"/>
              </a:endParaRPr>
            </a:p>
          </p:txBody>
        </p:sp>
      </p:grpSp>
      <p:sp>
        <p:nvSpPr>
          <p:cNvPr id="128044" name="Rectangle 44" descr="40%"/>
          <p:cNvSpPr>
            <a:spLocks noChangeArrowheads="1"/>
          </p:cNvSpPr>
          <p:nvPr/>
        </p:nvSpPr>
        <p:spPr bwMode="auto">
          <a:xfrm>
            <a:off x="5029200" y="5334000"/>
            <a:ext cx="3068638" cy="608013"/>
          </a:xfrm>
          <a:prstGeom prst="rect">
            <a:avLst/>
          </a:prstGeom>
          <a:pattFill prst="pct40">
            <a:fgClr>
              <a:srgbClr val="FFFF00"/>
            </a:fgClr>
            <a:bgClr>
              <a:srgbClr val="FFFFFF"/>
            </a:bgClr>
          </a:pattFill>
          <a:ln w="28575">
            <a:solidFill>
              <a:srgbClr val="006600"/>
            </a:solidFill>
            <a:miter lim="800000"/>
          </a:ln>
        </p:spPr>
        <p:txBody>
          <a:bodyPr wrap="none">
            <a:spAutoFit/>
          </a:bodyPr>
          <a:lstStyle/>
          <a:p>
            <a:pPr>
              <a:spcBef>
                <a:spcPct val="50000"/>
              </a:spcBef>
            </a:pPr>
            <a:r>
              <a:rPr lang="zh-CN" altLang="en-US" sz="3200" b="1" i="0">
                <a:solidFill>
                  <a:srgbClr val="FF3300"/>
                </a:solidFill>
                <a:latin typeface="+mn-ea"/>
                <a:cs typeface="楷体_GB2312" charset="0"/>
              </a:rPr>
              <a:t>稳定静态工作点</a:t>
            </a:r>
          </a:p>
        </p:txBody>
      </p:sp>
    </p:spTree>
    <p:extLst>
      <p:ext uri="{BB962C8B-B14F-4D97-AF65-F5344CB8AC3E}">
        <p14:creationId xmlns:p14="http://schemas.microsoft.com/office/powerpoint/2010/main" val="5849070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Effect transition="in" filter="wipe(left)">
                                      <p:cBhvr>
                                        <p:cTn id="7" dur="500"/>
                                        <p:tgtEl>
                                          <p:spTgt spid="1280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03"/>
                                        </p:tgtEl>
                                        <p:attrNameLst>
                                          <p:attrName>style.visibility</p:attrName>
                                        </p:attrNameLst>
                                      </p:cBhvr>
                                      <p:to>
                                        <p:strVal val="visible"/>
                                      </p:to>
                                    </p:set>
                                    <p:animEffect transition="in" filter="wipe(left)">
                                      <p:cBhvr>
                                        <p:cTn id="12" dur="500"/>
                                        <p:tgtEl>
                                          <p:spTgt spid="1280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8004"/>
                                        </p:tgtEl>
                                        <p:attrNameLst>
                                          <p:attrName>style.visibility</p:attrName>
                                        </p:attrNameLst>
                                      </p:cBhvr>
                                      <p:to>
                                        <p:strVal val="visible"/>
                                      </p:to>
                                    </p:set>
                                    <p:animEffect transition="in" filter="wipe(left)">
                                      <p:cBhvr>
                                        <p:cTn id="17" dur="500"/>
                                        <p:tgtEl>
                                          <p:spTgt spid="1280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8005"/>
                                        </p:tgtEl>
                                        <p:attrNameLst>
                                          <p:attrName>style.visibility</p:attrName>
                                        </p:attrNameLst>
                                      </p:cBhvr>
                                      <p:to>
                                        <p:strVal val="visible"/>
                                      </p:to>
                                    </p:set>
                                    <p:animEffect transition="in" filter="wipe(left)">
                                      <p:cBhvr>
                                        <p:cTn id="22" dur="500"/>
                                        <p:tgtEl>
                                          <p:spTgt spid="1280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8006"/>
                                        </p:tgtEl>
                                        <p:attrNameLst>
                                          <p:attrName>style.visibility</p:attrName>
                                        </p:attrNameLst>
                                      </p:cBhvr>
                                      <p:to>
                                        <p:strVal val="visible"/>
                                      </p:to>
                                    </p:set>
                                    <p:animEffect transition="in" filter="wipe(left)">
                                      <p:cBhvr>
                                        <p:cTn id="27" dur="500"/>
                                        <p:tgtEl>
                                          <p:spTgt spid="1280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8007"/>
                                        </p:tgtEl>
                                        <p:attrNameLst>
                                          <p:attrName>style.visibility</p:attrName>
                                        </p:attrNameLst>
                                      </p:cBhvr>
                                      <p:to>
                                        <p:strVal val="visible"/>
                                      </p:to>
                                    </p:set>
                                    <p:animEffect transition="in" filter="wipe(left)">
                                      <p:cBhvr>
                                        <p:cTn id="32" dur="500"/>
                                        <p:tgtEl>
                                          <p:spTgt spid="1280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8008"/>
                                        </p:tgtEl>
                                        <p:attrNameLst>
                                          <p:attrName>style.visibility</p:attrName>
                                        </p:attrNameLst>
                                      </p:cBhvr>
                                      <p:to>
                                        <p:strVal val="visible"/>
                                      </p:to>
                                    </p:set>
                                    <p:animEffect transition="in" filter="wipe(left)">
                                      <p:cBhvr>
                                        <p:cTn id="37" dur="500"/>
                                        <p:tgtEl>
                                          <p:spTgt spid="1280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8009"/>
                                        </p:tgtEl>
                                        <p:attrNameLst>
                                          <p:attrName>style.visibility</p:attrName>
                                        </p:attrNameLst>
                                      </p:cBhvr>
                                      <p:to>
                                        <p:strVal val="visible"/>
                                      </p:to>
                                    </p:set>
                                    <p:animEffect transition="in" filter="wipe(left)">
                                      <p:cBhvr>
                                        <p:cTn id="42" dur="500"/>
                                        <p:tgtEl>
                                          <p:spTgt spid="12800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8010"/>
                                        </p:tgtEl>
                                        <p:attrNameLst>
                                          <p:attrName>style.visibility</p:attrName>
                                        </p:attrNameLst>
                                      </p:cBhvr>
                                      <p:to>
                                        <p:strVal val="visible"/>
                                      </p:to>
                                    </p:set>
                                    <p:animEffect transition="in" filter="wipe(left)">
                                      <p:cBhvr>
                                        <p:cTn id="47" dur="500"/>
                                        <p:tgtEl>
                                          <p:spTgt spid="1280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8044"/>
                                        </p:tgtEl>
                                        <p:attrNameLst>
                                          <p:attrName>style.visibility</p:attrName>
                                        </p:attrNameLst>
                                      </p:cBhvr>
                                      <p:to>
                                        <p:strVal val="visible"/>
                                      </p:to>
                                    </p:set>
                                    <p:animEffect transition="in" filter="wipe(left)">
                                      <p:cBhvr>
                                        <p:cTn id="52" dur="500"/>
                                        <p:tgtEl>
                                          <p:spTgt spid="128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autoUpdateAnimBg="0"/>
      <p:bldP spid="128003" grpId="0" animBg="1"/>
      <p:bldP spid="128004" grpId="0" animBg="1" autoUpdateAnimBg="0"/>
      <p:bldP spid="128005" grpId="0" animBg="1" autoUpdateAnimBg="0"/>
      <p:bldP spid="128006" grpId="0" animBg="1"/>
      <p:bldP spid="128007" grpId="0" animBg="1" autoUpdateAnimBg="0"/>
      <p:bldP spid="128008" grpId="0" animBg="1" autoUpdateAnimBg="0"/>
      <p:bldP spid="128009" grpId="0" animBg="1" autoUpdateAnimBg="0"/>
      <p:bldP spid="128010" grpId="0" animBg="1" autoUpdateAnimBg="0"/>
      <p:bldP spid="128044"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219200" y="944563"/>
            <a:ext cx="5334000" cy="587375"/>
          </a:xfrm>
          <a:prstGeom prst="rect">
            <a:avLst/>
          </a:prstGeom>
          <a:noFill/>
          <a:ln w="9525">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i="0"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3. </a:t>
            </a:r>
            <a:r>
              <a:rPr lang="zh-CN" altLang="en-US" sz="3200" i="0"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负反馈类型的判别步骤</a:t>
            </a:r>
          </a:p>
        </p:txBody>
      </p:sp>
      <p:sp>
        <p:nvSpPr>
          <p:cNvPr id="129027" name="Text Box 3"/>
          <p:cNvSpPr txBox="1">
            <a:spLocks noChangeArrowheads="1"/>
          </p:cNvSpPr>
          <p:nvPr/>
        </p:nvSpPr>
        <p:spPr bwMode="auto">
          <a:xfrm>
            <a:off x="1166813" y="2797175"/>
            <a:ext cx="495935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latin typeface="Times New Roman" panose="02020603050405020304"/>
                <a:ea typeface="+mn-ea"/>
                <a:cs typeface="Times New Roman" panose="02020603050405020304"/>
              </a:rPr>
              <a:t>3) </a:t>
            </a:r>
            <a:r>
              <a:rPr lang="zh-CN" altLang="en-US" sz="2800" i="0">
                <a:effectLst>
                  <a:outerShdw blurRad="38100" dist="38100" dir="2700000" algn="tl">
                    <a:srgbClr val="DDDDDD"/>
                  </a:outerShdw>
                </a:effectLst>
                <a:latin typeface="Times New Roman" panose="02020603050405020304"/>
                <a:ea typeface="+mn-ea"/>
                <a:cs typeface="Times New Roman" panose="02020603050405020304"/>
              </a:rPr>
              <a:t>判别是否负反馈？</a:t>
            </a:r>
          </a:p>
        </p:txBody>
      </p:sp>
      <p:sp>
        <p:nvSpPr>
          <p:cNvPr id="129028" name="Text Box 4"/>
          <p:cNvSpPr txBox="1">
            <a:spLocks noChangeArrowheads="1"/>
          </p:cNvSpPr>
          <p:nvPr/>
        </p:nvSpPr>
        <p:spPr bwMode="auto">
          <a:xfrm>
            <a:off x="1166813" y="2187575"/>
            <a:ext cx="6834187"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latin typeface="Times New Roman" panose="02020603050405020304"/>
                <a:ea typeface="+mn-ea"/>
                <a:cs typeface="Times New Roman" panose="02020603050405020304"/>
              </a:rPr>
              <a:t>2) </a:t>
            </a:r>
            <a:r>
              <a:rPr lang="zh-CN" altLang="en-US" sz="2800" i="0">
                <a:effectLst>
                  <a:outerShdw blurRad="38100" dist="38100" dir="2700000" algn="tl">
                    <a:srgbClr val="DDDDDD"/>
                  </a:outerShdw>
                </a:effectLst>
                <a:latin typeface="Times New Roman" panose="02020603050405020304"/>
                <a:ea typeface="+mn-ea"/>
                <a:cs typeface="Times New Roman" panose="02020603050405020304"/>
              </a:rPr>
              <a:t>判别是交流反馈还是直流反馈？</a:t>
            </a:r>
          </a:p>
        </p:txBody>
      </p:sp>
      <p:sp>
        <p:nvSpPr>
          <p:cNvPr id="129029" name="Rectangle 5"/>
          <p:cNvSpPr>
            <a:spLocks noChangeArrowheads="1"/>
          </p:cNvSpPr>
          <p:nvPr/>
        </p:nvSpPr>
        <p:spPr bwMode="auto">
          <a:xfrm>
            <a:off x="1095539" y="3367088"/>
            <a:ext cx="6827510" cy="523220"/>
          </a:xfrm>
          <a:prstGeom prst="rect">
            <a:avLst/>
          </a:prstGeom>
          <a:noFill/>
          <a:ln w="9525">
            <a:noFill/>
            <a:miter lim="800000"/>
          </a:ln>
          <a:effectLst/>
        </p:spPr>
        <p:txBody>
          <a:bodyPr wrap="none">
            <a:spAutoFit/>
          </a:bodyPr>
          <a:lstStyle/>
          <a:p>
            <a:pPr algn="ctr"/>
            <a:r>
              <a:rPr lang="en-US" altLang="zh-CN" sz="2800" b="1" i="0">
                <a:effectLst>
                  <a:outerShdw blurRad="38100" dist="38100" dir="2700000" algn="tl">
                    <a:srgbClr val="DDDDDD"/>
                  </a:outerShdw>
                </a:effectLst>
                <a:latin typeface="Times New Roman" panose="02020603050405020304"/>
                <a:cs typeface="Times New Roman" panose="02020603050405020304"/>
              </a:rPr>
              <a:t>4) </a:t>
            </a:r>
            <a:r>
              <a:rPr lang="zh-CN" altLang="en-US" sz="2800" b="1" i="0">
                <a:effectLst>
                  <a:outerShdw blurRad="38100" dist="38100" dir="2700000" algn="tl">
                    <a:srgbClr val="DDDDDD"/>
                  </a:outerShdw>
                </a:effectLst>
                <a:latin typeface="Times New Roman" panose="02020603050405020304"/>
                <a:cs typeface="Times New Roman" panose="02020603050405020304"/>
              </a:rPr>
              <a:t>是负反馈！判断是何种类型的负反馈？</a:t>
            </a:r>
          </a:p>
        </p:txBody>
      </p:sp>
      <p:sp>
        <p:nvSpPr>
          <p:cNvPr id="129030" name="Rectangle 6"/>
          <p:cNvSpPr>
            <a:spLocks noChangeArrowheads="1"/>
          </p:cNvSpPr>
          <p:nvPr/>
        </p:nvSpPr>
        <p:spPr bwMode="auto">
          <a:xfrm>
            <a:off x="1152525" y="1574800"/>
            <a:ext cx="6792913" cy="525463"/>
          </a:xfrm>
          <a:prstGeom prst="rect">
            <a:avLst/>
          </a:prstGeom>
          <a:noFill/>
          <a:ln w="38100">
            <a:noFill/>
            <a:miter lim="800000"/>
          </a:ln>
          <a:effectLst/>
        </p:spPr>
        <p:txBody>
          <a:bodyPr wrap="none" lIns="90000" tIns="46800" rIns="90000" bIns="46800" anchor="ctr">
            <a:spAutoFit/>
          </a:bodyPr>
          <a:lstStyle/>
          <a:p>
            <a:pPr algn="ctr">
              <a:spcBef>
                <a:spcPct val="5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找出反馈网络（一般是电阻、电容）。</a:t>
            </a:r>
          </a:p>
        </p:txBody>
      </p:sp>
    </p:spTree>
    <p:extLst>
      <p:ext uri="{BB962C8B-B14F-4D97-AF65-F5344CB8AC3E}">
        <p14:creationId xmlns:p14="http://schemas.microsoft.com/office/powerpoint/2010/main" val="396999107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wipe(left)">
                                      <p:cBhvr>
                                        <p:cTn id="7" dur="500"/>
                                        <p:tgtEl>
                                          <p:spTgt spid="129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8">
                                            <p:txEl>
                                              <p:pRg st="0" end="0"/>
                                            </p:txEl>
                                          </p:spTgt>
                                        </p:tgtEl>
                                        <p:attrNameLst>
                                          <p:attrName>style.visibility</p:attrName>
                                        </p:attrNameLst>
                                      </p:cBhvr>
                                      <p:to>
                                        <p:strVal val="visible"/>
                                      </p:to>
                                    </p:set>
                                    <p:animEffect transition="in" filter="wipe(left)">
                                      <p:cBhvr>
                                        <p:cTn id="12" dur="500"/>
                                        <p:tgtEl>
                                          <p:spTgt spid="1290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027">
                                            <p:txEl>
                                              <p:pRg st="0" end="0"/>
                                            </p:txEl>
                                          </p:spTgt>
                                        </p:tgtEl>
                                        <p:attrNameLst>
                                          <p:attrName>style.visibility</p:attrName>
                                        </p:attrNameLst>
                                      </p:cBhvr>
                                      <p:to>
                                        <p:strVal val="visible"/>
                                      </p:to>
                                    </p:set>
                                    <p:animEffect transition="in" filter="wipe(left)">
                                      <p:cBhvr>
                                        <p:cTn id="17" dur="500"/>
                                        <p:tgtEl>
                                          <p:spTgt spid="1290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29"/>
                                        </p:tgtEl>
                                        <p:attrNameLst>
                                          <p:attrName>style.visibility</p:attrName>
                                        </p:attrNameLst>
                                      </p:cBhvr>
                                      <p:to>
                                        <p:strVal val="visible"/>
                                      </p:to>
                                    </p:set>
                                    <p:animEffect transition="in" filter="wipe(left)">
                                      <p:cBhvr>
                                        <p:cTn id="22" dur="500"/>
                                        <p:tgtEl>
                                          <p:spTgt spid="129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autoUpdateAnimBg="0"/>
      <p:bldP spid="129028" grpId="0" build="p" autoUpdateAnimBg="0"/>
      <p:bldP spid="129029" grpId="0" autoUpdateAnimBg="0"/>
      <p:bldP spid="12903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ctrTitle"/>
          </p:nvPr>
        </p:nvSpPr>
        <p:spPr bwMode="auto">
          <a:xfrm>
            <a:off x="533400" y="304800"/>
            <a:ext cx="7772400" cy="762000"/>
          </a:xfrm>
          <a:ln>
            <a:miter lim="800000"/>
          </a:ln>
        </p:spPr>
        <p:txBody>
          <a:bodyPr vert="horz" wrap="square" lIns="91440" tIns="45720" rIns="91440" bIns="45720" numCol="1" anchor="t" anchorCtr="0" compatLnSpc="1"/>
          <a:lstStyle/>
          <a:p>
            <a:pPr eaLnBrk="1" hangingPunct="1"/>
            <a:r>
              <a:rPr lang="en-US" altLang="zh-CN" sz="36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en-US" altLang="zh-CN" sz="3600" b="1" dirty="0" smtClean="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.2.3</a:t>
            </a:r>
            <a:r>
              <a:rPr lang="en-US" altLang="zh-CN" sz="36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运算放大器电路中的负反馈</a:t>
            </a:r>
          </a:p>
        </p:txBody>
      </p:sp>
      <p:sp>
        <p:nvSpPr>
          <p:cNvPr id="122883" name="Rectangle 3"/>
          <p:cNvSpPr>
            <a:spLocks noGrp="1" noChangeArrowheads="1"/>
          </p:cNvSpPr>
          <p:nvPr>
            <p:ph type="subTitle" idx="1"/>
          </p:nvPr>
        </p:nvSpPr>
        <p:spPr bwMode="auto">
          <a:xfrm>
            <a:off x="457200" y="914400"/>
            <a:ext cx="5410200" cy="609600"/>
          </a:xfrm>
          <a:ln>
            <a:miter lim="800000"/>
          </a:ln>
        </p:spPr>
        <p:txBody>
          <a:bodyPr vert="horz" wrap="square" lIns="91440" tIns="45720" rIns="91440" bIns="45720" numCol="1" anchor="t" anchorCtr="0" compatLnSpc="1"/>
          <a:lstStyle/>
          <a:p>
            <a:pPr algn="l" eaLnBrk="1" hangingPunct="1"/>
            <a:r>
              <a:rPr lang="en-US" altLang="zh-CN" b="1" dirty="0">
                <a:solidFill>
                  <a:srgbClr val="000099"/>
                </a:solidFill>
                <a:effectLst>
                  <a:outerShdw blurRad="38100" dist="38100" dir="2700000" algn="tl">
                    <a:srgbClr val="DDDDDD"/>
                  </a:outerShdw>
                </a:effectLst>
                <a:ea typeface="宋体" panose="02010600030101010101" pitchFamily="2" charset="-122"/>
              </a:rPr>
              <a:t>4</a:t>
            </a:r>
            <a:r>
              <a:rPr lang="en-US" altLang="zh-CN"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.2.3.1</a:t>
            </a:r>
            <a:r>
              <a:rPr lang="en-US" altLang="zh-CN" b="1" dirty="0" smtClean="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并联电压负反馈</a:t>
            </a:r>
          </a:p>
        </p:txBody>
      </p:sp>
      <p:grpSp>
        <p:nvGrpSpPr>
          <p:cNvPr id="2" name="Group 7"/>
          <p:cNvGrpSpPr/>
          <p:nvPr/>
        </p:nvGrpSpPr>
        <p:grpSpPr bwMode="auto">
          <a:xfrm>
            <a:off x="1271588" y="1385888"/>
            <a:ext cx="1525588" cy="1343025"/>
            <a:chOff x="801" y="873"/>
            <a:chExt cx="961" cy="846"/>
          </a:xfrm>
        </p:grpSpPr>
        <p:grpSp>
          <p:nvGrpSpPr>
            <p:cNvPr id="24636" name="Group 8"/>
            <p:cNvGrpSpPr/>
            <p:nvPr/>
          </p:nvGrpSpPr>
          <p:grpSpPr bwMode="auto">
            <a:xfrm>
              <a:off x="801" y="1305"/>
              <a:ext cx="312" cy="375"/>
              <a:chOff x="801" y="1305"/>
              <a:chExt cx="312" cy="375"/>
            </a:xfrm>
          </p:grpSpPr>
          <p:sp>
            <p:nvSpPr>
              <p:cNvPr id="24643" name="Line 9"/>
              <p:cNvSpPr>
                <a:spLocks noChangeShapeType="1"/>
              </p:cNvSpPr>
              <p:nvPr/>
            </p:nvSpPr>
            <p:spPr bwMode="auto">
              <a:xfrm>
                <a:off x="864" y="1680"/>
                <a:ext cx="240" cy="0"/>
              </a:xfrm>
              <a:prstGeom prst="line">
                <a:avLst/>
              </a:prstGeom>
              <a:noFill/>
              <a:ln w="38100">
                <a:solidFill>
                  <a:srgbClr val="FF0000"/>
                </a:solidFill>
                <a:round/>
                <a:tailEnd type="triangle" w="med" len="med"/>
              </a:ln>
            </p:spPr>
            <p:txBody>
              <a:bodyPr anchor="ctr">
                <a:spAutoFit/>
              </a:bodyPr>
              <a:lstStyle/>
              <a:p>
                <a:endParaRPr lang="zh-CN" altLang="en-US">
                  <a:latin typeface="Times New Roman" panose="02020603050405020304" charset="0"/>
                </a:endParaRPr>
              </a:p>
            </p:txBody>
          </p:sp>
          <p:sp>
            <p:nvSpPr>
              <p:cNvPr id="122890" name="Rectangle 10"/>
              <p:cNvSpPr>
                <a:spLocks noChangeArrowheads="1"/>
              </p:cNvSpPr>
              <p:nvPr/>
            </p:nvSpPr>
            <p:spPr bwMode="auto">
              <a:xfrm>
                <a:off x="801" y="1305"/>
                <a:ext cx="312" cy="330"/>
              </a:xfrm>
              <a:prstGeom prst="rect">
                <a:avLst/>
              </a:prstGeom>
              <a:noFill/>
              <a:ln w="9525">
                <a:noFill/>
                <a:miter lim="800000"/>
              </a:ln>
              <a:effectLst/>
            </p:spPr>
            <p:txBody>
              <a:bodyPr wrap="none">
                <a:spAutoFit/>
              </a:bodyPr>
              <a:lstStyle/>
              <a:p>
                <a:pPr algn="ctr">
                  <a:spcBef>
                    <a:spcPct val="50000"/>
                  </a:spcBef>
                </a:pP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1</a:t>
                </a:r>
              </a:p>
            </p:txBody>
          </p:sp>
        </p:grpSp>
        <p:grpSp>
          <p:nvGrpSpPr>
            <p:cNvPr id="24637" name="Group 11"/>
            <p:cNvGrpSpPr/>
            <p:nvPr/>
          </p:nvGrpSpPr>
          <p:grpSpPr bwMode="auto">
            <a:xfrm>
              <a:off x="1469" y="873"/>
              <a:ext cx="293" cy="375"/>
              <a:chOff x="811" y="1305"/>
              <a:chExt cx="293" cy="375"/>
            </a:xfrm>
          </p:grpSpPr>
          <p:sp>
            <p:nvSpPr>
              <p:cNvPr id="24641" name="Line 12"/>
              <p:cNvSpPr>
                <a:spLocks noChangeShapeType="1"/>
              </p:cNvSpPr>
              <p:nvPr/>
            </p:nvSpPr>
            <p:spPr bwMode="auto">
              <a:xfrm>
                <a:off x="864" y="1680"/>
                <a:ext cx="240" cy="0"/>
              </a:xfrm>
              <a:prstGeom prst="line">
                <a:avLst/>
              </a:prstGeom>
              <a:noFill/>
              <a:ln w="38100">
                <a:solidFill>
                  <a:srgbClr val="FF0000"/>
                </a:solidFill>
                <a:round/>
                <a:tailEnd type="triangle" w="med" len="med"/>
              </a:ln>
            </p:spPr>
            <p:txBody>
              <a:bodyPr anchor="ctr">
                <a:spAutoFit/>
              </a:bodyPr>
              <a:lstStyle/>
              <a:p>
                <a:endParaRPr lang="zh-CN" altLang="en-US">
                  <a:latin typeface="Times New Roman" panose="02020603050405020304" charset="0"/>
                </a:endParaRPr>
              </a:p>
            </p:txBody>
          </p:sp>
          <p:sp>
            <p:nvSpPr>
              <p:cNvPr id="122893" name="Rectangle 13"/>
              <p:cNvSpPr>
                <a:spLocks noChangeArrowheads="1"/>
              </p:cNvSpPr>
              <p:nvPr/>
            </p:nvSpPr>
            <p:spPr bwMode="auto">
              <a:xfrm>
                <a:off x="811" y="1305"/>
                <a:ext cx="290" cy="330"/>
              </a:xfrm>
              <a:prstGeom prst="rect">
                <a:avLst/>
              </a:prstGeom>
              <a:noFill/>
              <a:ln w="9525">
                <a:noFill/>
                <a:miter lim="800000"/>
              </a:ln>
              <a:effectLst/>
            </p:spPr>
            <p:txBody>
              <a:bodyPr wrap="none">
                <a:spAutoFit/>
              </a:bodyPr>
              <a:lstStyle/>
              <a:p>
                <a:pPr algn="ctr">
                  <a:spcBef>
                    <a:spcPct val="50000"/>
                  </a:spcBef>
                </a:pPr>
                <a:r>
                  <a:rPr lang="en-US" altLang="zh-CN" sz="2800" b="1" i="1" dirty="0" smtClean="0">
                    <a:solidFill>
                      <a:srgbClr val="000099"/>
                    </a:solidFill>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smtClean="0">
                    <a:solidFill>
                      <a:srgbClr val="000099"/>
                    </a:solidFill>
                    <a:effectLst>
                      <a:outerShdw blurRad="38100" dist="38100" dir="2700000" algn="tl">
                        <a:srgbClr val="DDDDDD"/>
                      </a:outerShdw>
                    </a:effectLst>
                    <a:latin typeface="Times New Roman" panose="02020603050405020304"/>
                    <a:cs typeface="Times New Roman" panose="02020603050405020304"/>
                  </a:rPr>
                  <a:t>f</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endParaRPr>
              </a:p>
            </p:txBody>
          </p:sp>
        </p:grpSp>
        <p:grpSp>
          <p:nvGrpSpPr>
            <p:cNvPr id="24638" name="Group 14"/>
            <p:cNvGrpSpPr/>
            <p:nvPr/>
          </p:nvGrpSpPr>
          <p:grpSpPr bwMode="auto">
            <a:xfrm>
              <a:off x="1399" y="1344"/>
              <a:ext cx="338" cy="375"/>
              <a:chOff x="789" y="1305"/>
              <a:chExt cx="338" cy="375"/>
            </a:xfrm>
          </p:grpSpPr>
          <p:sp>
            <p:nvSpPr>
              <p:cNvPr id="24639" name="Line 15"/>
              <p:cNvSpPr>
                <a:spLocks noChangeShapeType="1"/>
              </p:cNvSpPr>
              <p:nvPr/>
            </p:nvSpPr>
            <p:spPr bwMode="auto">
              <a:xfrm>
                <a:off x="864" y="1680"/>
                <a:ext cx="240" cy="0"/>
              </a:xfrm>
              <a:prstGeom prst="line">
                <a:avLst/>
              </a:prstGeom>
              <a:noFill/>
              <a:ln w="38100">
                <a:solidFill>
                  <a:srgbClr val="FF0000"/>
                </a:solidFill>
                <a:round/>
                <a:tailEnd type="triangle" w="med" len="med"/>
              </a:ln>
            </p:spPr>
            <p:txBody>
              <a:bodyPr anchor="ctr">
                <a:spAutoFit/>
              </a:bodyPr>
              <a:lstStyle/>
              <a:p>
                <a:endParaRPr lang="zh-CN" altLang="en-US">
                  <a:latin typeface="Times New Roman" panose="02020603050405020304" charset="0"/>
                </a:endParaRPr>
              </a:p>
            </p:txBody>
          </p:sp>
          <p:sp>
            <p:nvSpPr>
              <p:cNvPr id="122896" name="Rectangle 16"/>
              <p:cNvSpPr>
                <a:spLocks noChangeArrowheads="1"/>
              </p:cNvSpPr>
              <p:nvPr/>
            </p:nvSpPr>
            <p:spPr bwMode="auto">
              <a:xfrm>
                <a:off x="789" y="1305"/>
                <a:ext cx="338" cy="330"/>
              </a:xfrm>
              <a:prstGeom prst="rect">
                <a:avLst/>
              </a:prstGeom>
              <a:noFill/>
              <a:ln w="9525">
                <a:noFill/>
                <a:miter lim="800000"/>
              </a:ln>
              <a:effectLst/>
            </p:spPr>
            <p:txBody>
              <a:bodyPr wrap="none">
                <a:spAutoFit/>
              </a:bodyPr>
              <a:lstStyle/>
              <a:p>
                <a:pPr algn="ctr">
                  <a:spcBef>
                    <a:spcPct val="50000"/>
                  </a:spcBef>
                </a:pPr>
                <a:r>
                  <a:rPr lang="en-US" altLang="zh-CN" sz="2800" dirty="0">
                    <a:solidFill>
                      <a:srgbClr val="FF3300"/>
                    </a:solidFill>
                    <a:effectLst>
                      <a:outerShdw blurRad="38100" dist="38100" dir="2700000" algn="tl">
                        <a:srgbClr val="DDDDDD"/>
                      </a:outerShdw>
                    </a:effectLst>
                    <a:latin typeface="Times New Roman" panose="02020603050405020304"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d</a:t>
                </a:r>
              </a:p>
            </p:txBody>
          </p:sp>
        </p:grpSp>
      </p:grpSp>
      <p:grpSp>
        <p:nvGrpSpPr>
          <p:cNvPr id="6" name="Group 17"/>
          <p:cNvGrpSpPr/>
          <p:nvPr/>
        </p:nvGrpSpPr>
        <p:grpSpPr bwMode="auto">
          <a:xfrm>
            <a:off x="838200" y="1524000"/>
            <a:ext cx="4010025" cy="2362200"/>
            <a:chOff x="528" y="960"/>
            <a:chExt cx="2526" cy="1488"/>
          </a:xfrm>
        </p:grpSpPr>
        <p:sp>
          <p:nvSpPr>
            <p:cNvPr id="122898" name="Text Box 18"/>
            <p:cNvSpPr txBox="1">
              <a:spLocks noChangeArrowheads="1"/>
            </p:cNvSpPr>
            <p:nvPr/>
          </p:nvSpPr>
          <p:spPr bwMode="auto">
            <a:xfrm>
              <a:off x="2488" y="1881"/>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22899" name="Rectangle 19"/>
            <p:cNvSpPr>
              <a:spLocks noChangeArrowheads="1"/>
            </p:cNvSpPr>
            <p:nvPr/>
          </p:nvSpPr>
          <p:spPr bwMode="auto">
            <a:xfrm>
              <a:off x="1737" y="960"/>
              <a:ext cx="567" cy="327"/>
            </a:xfrm>
            <a:prstGeom prst="rect">
              <a:avLst/>
            </a:prstGeom>
            <a:noFill/>
            <a:ln w="9525">
              <a:noFill/>
              <a:miter lim="800000"/>
            </a:ln>
          </p:spPr>
          <p:txBody>
            <a:bodyPr>
              <a:spAutoFit/>
            </a:bodyPr>
            <a:lstStyle/>
            <a:p>
              <a:r>
                <a:rPr lang="en-US" altLang="zh-CN" sz="2800">
                  <a:effectLst>
                    <a:outerShdw blurRad="38100" dist="38100" dir="2700000" algn="tl">
                      <a:srgbClr val="DDDDDD"/>
                    </a:outerShdw>
                  </a:effectLst>
                  <a:latin typeface="Times New Roman" panose="02020603050405020304" charset="0"/>
                </a:rPr>
                <a:t>R</a:t>
              </a:r>
              <a:r>
                <a:rPr lang="en-US" altLang="zh-CN" sz="2800" i="0" baseline="-25000">
                  <a:effectLst>
                    <a:outerShdw blurRad="38100" dist="38100" dir="2700000" algn="tl">
                      <a:srgbClr val="DDDDDD"/>
                    </a:outerShdw>
                  </a:effectLst>
                  <a:latin typeface="Times New Roman" panose="02020603050405020304" charset="0"/>
                </a:rPr>
                <a:t>F</a:t>
              </a:r>
              <a:endParaRPr lang="en-US" altLang="zh-CN" sz="2800" baseline="-25000">
                <a:effectLst>
                  <a:outerShdw blurRad="38100" dist="38100" dir="2700000" algn="tl">
                    <a:srgbClr val="DDDDDD"/>
                  </a:outerShdw>
                </a:effectLst>
                <a:latin typeface="Times New Roman" panose="02020603050405020304" charset="0"/>
              </a:endParaRPr>
            </a:p>
          </p:txBody>
        </p:sp>
        <p:sp>
          <p:nvSpPr>
            <p:cNvPr id="24595" name="Rectangle 20"/>
            <p:cNvSpPr>
              <a:spLocks noChangeArrowheads="1"/>
            </p:cNvSpPr>
            <p:nvPr/>
          </p:nvSpPr>
          <p:spPr bwMode="auto">
            <a:xfrm>
              <a:off x="1757" y="1286"/>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4596" name="Line 21"/>
            <p:cNvSpPr>
              <a:spLocks noChangeShapeType="1"/>
            </p:cNvSpPr>
            <p:nvPr/>
          </p:nvSpPr>
          <p:spPr bwMode="auto">
            <a:xfrm>
              <a:off x="2295" y="1325"/>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2902" name="Text Box 22"/>
            <p:cNvSpPr txBox="1">
              <a:spLocks noChangeArrowheads="1"/>
            </p:cNvSpPr>
            <p:nvPr/>
          </p:nvSpPr>
          <p:spPr bwMode="auto">
            <a:xfrm>
              <a:off x="528" y="1785"/>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24598" name="Rectangle 23"/>
            <p:cNvSpPr>
              <a:spLocks noChangeArrowheads="1"/>
            </p:cNvSpPr>
            <p:nvPr/>
          </p:nvSpPr>
          <p:spPr bwMode="auto">
            <a:xfrm>
              <a:off x="1134" y="1968"/>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2904" name="Text Box 24"/>
            <p:cNvSpPr txBox="1">
              <a:spLocks noChangeArrowheads="1"/>
            </p:cNvSpPr>
            <p:nvPr/>
          </p:nvSpPr>
          <p:spPr bwMode="auto">
            <a:xfrm>
              <a:off x="1104" y="2016"/>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endParaRPr lang="en-US" altLang="zh-CN" sz="2800" i="0">
                <a:effectLst>
                  <a:outerShdw blurRad="38100" dist="38100" dir="2700000" algn="tl">
                    <a:srgbClr val="DDDDDD"/>
                  </a:outerShdw>
                </a:effectLst>
              </a:endParaRPr>
            </a:p>
          </p:txBody>
        </p:sp>
        <p:sp>
          <p:nvSpPr>
            <p:cNvPr id="24600" name="Rectangle 25"/>
            <p:cNvSpPr>
              <a:spLocks noChangeArrowheads="1"/>
            </p:cNvSpPr>
            <p:nvPr/>
          </p:nvSpPr>
          <p:spPr bwMode="auto">
            <a:xfrm>
              <a:off x="1134" y="170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4601" name="Line 26"/>
            <p:cNvSpPr>
              <a:spLocks noChangeShapeType="1"/>
            </p:cNvSpPr>
            <p:nvPr/>
          </p:nvSpPr>
          <p:spPr bwMode="auto">
            <a:xfrm>
              <a:off x="1488" y="1325"/>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2907" name="Rectangle 27"/>
            <p:cNvSpPr>
              <a:spLocks noChangeArrowheads="1"/>
            </p:cNvSpPr>
            <p:nvPr/>
          </p:nvSpPr>
          <p:spPr bwMode="auto">
            <a:xfrm>
              <a:off x="1099" y="1392"/>
              <a:ext cx="341" cy="327"/>
            </a:xfrm>
            <a:prstGeom prst="rect">
              <a:avLst/>
            </a:prstGeom>
            <a:noFill/>
            <a:ln w="9525">
              <a:noFill/>
              <a:miter lim="800000"/>
            </a:ln>
          </p:spPr>
          <p:txBody>
            <a:bodyPr wrap="none">
              <a:spAutoFit/>
            </a:bodyPr>
            <a:lstStyle/>
            <a:p>
              <a:r>
                <a:rPr lang="en-US" altLang="zh-CN" sz="2800">
                  <a:effectLst>
                    <a:outerShdw blurRad="38100" dist="38100" dir="2700000" algn="tl">
                      <a:srgbClr val="DDDDDD"/>
                    </a:outerShdw>
                  </a:effectLst>
                  <a:latin typeface="Times New Roman" panose="02020603050405020304" charset="0"/>
                </a:rPr>
                <a:t>R</a:t>
              </a:r>
              <a:r>
                <a:rPr lang="en-US" altLang="zh-CN" sz="2800" i="0" baseline="-25000">
                  <a:effectLst>
                    <a:outerShdw blurRad="38100" dist="38100" dir="2700000" algn="tl">
                      <a:srgbClr val="DDDDDD"/>
                    </a:outerShdw>
                  </a:effectLst>
                  <a:latin typeface="Times New Roman" panose="02020603050405020304" charset="0"/>
                </a:rPr>
                <a:t>1</a:t>
              </a:r>
            </a:p>
          </p:txBody>
        </p:sp>
        <p:sp>
          <p:nvSpPr>
            <p:cNvPr id="24603" name="Line 28"/>
            <p:cNvSpPr>
              <a:spLocks noChangeShapeType="1"/>
            </p:cNvSpPr>
            <p:nvPr/>
          </p:nvSpPr>
          <p:spPr bwMode="auto">
            <a:xfrm>
              <a:off x="2026" y="132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04" name="Line 29"/>
            <p:cNvSpPr>
              <a:spLocks noChangeShapeType="1"/>
            </p:cNvSpPr>
            <p:nvPr/>
          </p:nvSpPr>
          <p:spPr bwMode="auto">
            <a:xfrm flipH="1">
              <a:off x="827" y="1747"/>
              <a:ext cx="30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05" name="Line 30"/>
            <p:cNvSpPr>
              <a:spLocks noChangeShapeType="1"/>
            </p:cNvSpPr>
            <p:nvPr/>
          </p:nvSpPr>
          <p:spPr bwMode="auto">
            <a:xfrm flipH="1">
              <a:off x="1057" y="2007"/>
              <a:ext cx="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4606" name="Group 31"/>
            <p:cNvGrpSpPr/>
            <p:nvPr/>
          </p:nvGrpSpPr>
          <p:grpSpPr bwMode="auto">
            <a:xfrm>
              <a:off x="980" y="2007"/>
              <a:ext cx="148" cy="153"/>
              <a:chOff x="720" y="2736"/>
              <a:chExt cx="185" cy="192"/>
            </a:xfrm>
          </p:grpSpPr>
          <p:sp>
            <p:nvSpPr>
              <p:cNvPr id="24634" name="Line 3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35" name="Line 3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4607" name="Line 34"/>
            <p:cNvSpPr>
              <a:spLocks noChangeShapeType="1"/>
            </p:cNvSpPr>
            <p:nvPr/>
          </p:nvSpPr>
          <p:spPr bwMode="auto">
            <a:xfrm>
              <a:off x="1488" y="132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4608" name="Group 35"/>
            <p:cNvGrpSpPr/>
            <p:nvPr/>
          </p:nvGrpSpPr>
          <p:grpSpPr bwMode="auto">
            <a:xfrm>
              <a:off x="720" y="2246"/>
              <a:ext cx="144" cy="106"/>
              <a:chOff x="432" y="2832"/>
              <a:chExt cx="185" cy="96"/>
            </a:xfrm>
          </p:grpSpPr>
          <p:sp>
            <p:nvSpPr>
              <p:cNvPr id="24632" name="Line 36"/>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33" name="Line 37"/>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22918" name="Rectangle 38"/>
            <p:cNvSpPr>
              <a:spLocks noChangeArrowheads="1"/>
            </p:cNvSpPr>
            <p:nvPr/>
          </p:nvSpPr>
          <p:spPr bwMode="auto">
            <a:xfrm>
              <a:off x="528" y="1584"/>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2919" name="Rectangle 39"/>
            <p:cNvSpPr>
              <a:spLocks noChangeArrowheads="1"/>
            </p:cNvSpPr>
            <p:nvPr/>
          </p:nvSpPr>
          <p:spPr bwMode="auto">
            <a:xfrm>
              <a:off x="2496" y="1689"/>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2920" name="Rectangle 40"/>
            <p:cNvSpPr>
              <a:spLocks noChangeArrowheads="1"/>
            </p:cNvSpPr>
            <p:nvPr/>
          </p:nvSpPr>
          <p:spPr bwMode="auto">
            <a:xfrm>
              <a:off x="544" y="2016"/>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2921" name="Rectangle 41"/>
            <p:cNvSpPr>
              <a:spLocks noChangeArrowheads="1"/>
            </p:cNvSpPr>
            <p:nvPr/>
          </p:nvSpPr>
          <p:spPr bwMode="auto">
            <a:xfrm>
              <a:off x="2448" y="2121"/>
              <a:ext cx="318"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grpSp>
          <p:nvGrpSpPr>
            <p:cNvPr id="24613" name="Group 42"/>
            <p:cNvGrpSpPr/>
            <p:nvPr/>
          </p:nvGrpSpPr>
          <p:grpSpPr bwMode="auto">
            <a:xfrm>
              <a:off x="1392" y="1344"/>
              <a:ext cx="1061" cy="823"/>
              <a:chOff x="1686" y="1600"/>
              <a:chExt cx="1061" cy="823"/>
            </a:xfrm>
          </p:grpSpPr>
          <p:sp>
            <p:nvSpPr>
              <p:cNvPr id="24622" name="Rectangle 43"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2924" name="Text Box 44"/>
              <p:cNvSpPr txBox="1">
                <a:spLocks noChangeArrowheads="1"/>
              </p:cNvSpPr>
              <p:nvPr/>
            </p:nvSpPr>
            <p:spPr bwMode="auto">
              <a:xfrm>
                <a:off x="1968" y="2096"/>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2925" name="Text Box 45"/>
              <p:cNvSpPr txBox="1">
                <a:spLocks noChangeArrowheads="1"/>
              </p:cNvSpPr>
              <p:nvPr/>
            </p:nvSpPr>
            <p:spPr bwMode="auto">
              <a:xfrm>
                <a:off x="2286" y="1955"/>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2926" name="Text Box 46"/>
              <p:cNvSpPr txBox="1">
                <a:spLocks noChangeArrowheads="1"/>
              </p:cNvSpPr>
              <p:nvPr/>
            </p:nvSpPr>
            <p:spPr bwMode="auto">
              <a:xfrm>
                <a:off x="2185" y="1737"/>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i="0">
                  <a:effectLst>
                    <a:outerShdw blurRad="38100" dist="38100" dir="2700000" algn="tl">
                      <a:srgbClr val="DDDDDD"/>
                    </a:outerShdw>
                  </a:effectLst>
                </a:endParaRPr>
              </a:p>
            </p:txBody>
          </p:sp>
          <p:sp>
            <p:nvSpPr>
              <p:cNvPr id="24626" name="Line 47"/>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27" name="Line 48"/>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28" name="Line 49"/>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24629" name="Line 50"/>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2931" name="Text Box 51"/>
              <p:cNvSpPr txBox="1">
                <a:spLocks noChangeArrowheads="1"/>
              </p:cNvSpPr>
              <p:nvPr/>
            </p:nvSpPr>
            <p:spPr bwMode="auto">
              <a:xfrm>
                <a:off x="1975" y="1824"/>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2932" name="Text Box 52"/>
              <p:cNvSpPr txBox="1">
                <a:spLocks noChangeArrowheads="1"/>
              </p:cNvSpPr>
              <p:nvPr/>
            </p:nvSpPr>
            <p:spPr bwMode="auto">
              <a:xfrm rot="5400000">
                <a:off x="2043" y="1749"/>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grpSp>
        <p:sp>
          <p:nvSpPr>
            <p:cNvPr id="24614" name="Oval 53"/>
            <p:cNvSpPr>
              <a:spLocks noChangeArrowheads="1"/>
            </p:cNvSpPr>
            <p:nvPr/>
          </p:nvSpPr>
          <p:spPr bwMode="auto">
            <a:xfrm>
              <a:off x="76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4615" name="Oval 54"/>
            <p:cNvSpPr>
              <a:spLocks noChangeArrowheads="1"/>
            </p:cNvSpPr>
            <p:nvPr/>
          </p:nvSpPr>
          <p:spPr bwMode="auto">
            <a:xfrm>
              <a:off x="768" y="219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24616" name="Group 55"/>
            <p:cNvGrpSpPr/>
            <p:nvPr/>
          </p:nvGrpSpPr>
          <p:grpSpPr bwMode="auto">
            <a:xfrm>
              <a:off x="2380" y="2220"/>
              <a:ext cx="127" cy="144"/>
              <a:chOff x="2448" y="2832"/>
              <a:chExt cx="185" cy="96"/>
            </a:xfrm>
          </p:grpSpPr>
          <p:sp>
            <p:nvSpPr>
              <p:cNvPr id="24620" name="Line 56"/>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4621" name="Line 57"/>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4617" name="Rectangle 58"/>
            <p:cNvSpPr>
              <a:spLocks noChangeArrowheads="1"/>
            </p:cNvSpPr>
            <p:nvPr/>
          </p:nvSpPr>
          <p:spPr bwMode="auto">
            <a:xfrm rot="-5400000">
              <a:off x="2323" y="205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4618" name="Line 59"/>
            <p:cNvSpPr>
              <a:spLocks noChangeShapeType="1"/>
            </p:cNvSpPr>
            <p:nvPr/>
          </p:nvSpPr>
          <p:spPr bwMode="auto">
            <a:xfrm>
              <a:off x="2452" y="1828"/>
              <a:ext cx="0" cy="15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22940" name="Rectangle 60"/>
            <p:cNvSpPr>
              <a:spLocks noChangeArrowheads="1"/>
            </p:cNvSpPr>
            <p:nvPr/>
          </p:nvSpPr>
          <p:spPr bwMode="auto">
            <a:xfrm>
              <a:off x="2121" y="2025"/>
              <a:ext cx="567" cy="327"/>
            </a:xfrm>
            <a:prstGeom prst="rect">
              <a:avLst/>
            </a:prstGeom>
            <a:noFill/>
            <a:ln w="9525">
              <a:noFill/>
              <a:miter lim="800000"/>
            </a:ln>
          </p:spPr>
          <p:txBody>
            <a:bodyPr>
              <a:spAutoFit/>
            </a:bodyPr>
            <a:lstStyle/>
            <a:p>
              <a:r>
                <a:rPr lang="en-US" altLang="zh-CN" sz="2800">
                  <a:effectLst>
                    <a:outerShdw blurRad="38100" dist="38100" dir="2700000" algn="tl">
                      <a:srgbClr val="DDDDDD"/>
                    </a:outerShdw>
                  </a:effectLst>
                  <a:latin typeface="Times New Roman" panose="02020603050405020304" charset="0"/>
                </a:rPr>
                <a:t>R</a:t>
              </a:r>
              <a:r>
                <a:rPr lang="en-US" altLang="zh-CN" sz="2800" i="0" baseline="-25000">
                  <a:effectLst>
                    <a:outerShdw blurRad="38100" dist="38100" dir="2700000" algn="tl">
                      <a:srgbClr val="DDDDDD"/>
                    </a:outerShdw>
                  </a:effectLst>
                  <a:latin typeface="Times New Roman" panose="02020603050405020304" charset="0"/>
                </a:rPr>
                <a:t>L</a:t>
              </a:r>
              <a:endParaRPr lang="en-US" altLang="zh-CN" sz="2800" baseline="-25000">
                <a:effectLst>
                  <a:outerShdw blurRad="38100" dist="38100" dir="2700000" algn="tl">
                    <a:srgbClr val="DDDDDD"/>
                  </a:outerShdw>
                </a:effectLst>
                <a:latin typeface="Times New Roman" panose="02020603050405020304" charset="0"/>
              </a:endParaRPr>
            </a:p>
          </p:txBody>
        </p:sp>
      </p:grpSp>
      <p:sp>
        <p:nvSpPr>
          <p:cNvPr id="122941" name="Oval 61"/>
          <p:cNvSpPr>
            <a:spLocks noChangeArrowheads="1"/>
          </p:cNvSpPr>
          <p:nvPr/>
        </p:nvSpPr>
        <p:spPr bwMode="auto">
          <a:xfrm flipV="1">
            <a:off x="3810000" y="2514600"/>
            <a:ext cx="304800" cy="304800"/>
          </a:xfrm>
          <a:prstGeom prst="ellipse">
            <a:avLst/>
          </a:prstGeom>
          <a:noFill/>
          <a:ln w="9525">
            <a:solidFill>
              <a:srgbClr val="FF3300"/>
            </a:solidFill>
            <a:round/>
          </a:ln>
          <a:effectLst/>
        </p:spPr>
        <p:txBody>
          <a:bodyPr rot="10800000" wrap="none" anchor="ctr"/>
          <a:lstStyle/>
          <a:p>
            <a:pPr algn="ctr">
              <a:lnSpc>
                <a:spcPct val="100000"/>
              </a:lnSpc>
              <a:spcBef>
                <a:spcPct val="50000"/>
              </a:spcBef>
              <a:defRPr/>
            </a:pPr>
            <a:r>
              <a:rPr lang="zh-CN" altLang="en-US" sz="3600" i="0" dirty="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rPr>
              <a:t>－</a:t>
            </a:r>
          </a:p>
        </p:txBody>
      </p:sp>
      <p:sp>
        <p:nvSpPr>
          <p:cNvPr id="122942" name="Rectangle 62"/>
          <p:cNvSpPr>
            <a:spLocks noChangeArrowheads="1"/>
          </p:cNvSpPr>
          <p:nvPr/>
        </p:nvSpPr>
        <p:spPr bwMode="auto">
          <a:xfrm>
            <a:off x="990600" y="2163763"/>
            <a:ext cx="496888" cy="579437"/>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22943" name="Text Box 63"/>
          <p:cNvSpPr txBox="1">
            <a:spLocks noChangeArrowheads="1"/>
          </p:cNvSpPr>
          <p:nvPr/>
        </p:nvSpPr>
        <p:spPr bwMode="auto">
          <a:xfrm>
            <a:off x="4800600" y="1600200"/>
            <a:ext cx="3597275"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设输入电压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为正，</a:t>
            </a:r>
          </a:p>
        </p:txBody>
      </p:sp>
      <p:sp>
        <p:nvSpPr>
          <p:cNvPr id="122944" name="Text Box 64"/>
          <p:cNvSpPr txBox="1">
            <a:spLocks noChangeArrowheads="1"/>
          </p:cNvSpPr>
          <p:nvPr/>
        </p:nvSpPr>
        <p:spPr bwMode="auto">
          <a:xfrm>
            <a:off x="4876800" y="2667000"/>
            <a:ext cx="3597275"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差值电流  </a:t>
            </a: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d</a:t>
            </a:r>
            <a:r>
              <a:rPr lang="en-US" altLang="zh-CN" sz="2800" i="0">
                <a:solidFill>
                  <a:srgbClr val="000099"/>
                </a:solidFill>
                <a:effectLst>
                  <a:outerShdw blurRad="38100" dist="38100" dir="2700000" algn="tl">
                    <a:srgbClr val="DDDDDD"/>
                  </a:outerShdw>
                </a:effectLst>
              </a:rPr>
              <a:t> = </a:t>
            </a: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1 </a:t>
            </a:r>
            <a:r>
              <a:rPr lang="en-US" altLang="zh-CN" sz="2800" i="0">
                <a:solidFill>
                  <a:srgbClr val="000099"/>
                </a:solidFill>
                <a:effectLst>
                  <a:outerShdw blurRad="38100" dist="38100" dir="2700000" algn="tl">
                    <a:srgbClr val="DDDDDD"/>
                  </a:outerShdw>
                </a:effectLst>
              </a:rPr>
              <a:t>–</a:t>
            </a:r>
            <a:r>
              <a:rPr lang="en-US" altLang="zh-CN" sz="2800" i="0" baseline="-25000">
                <a:solidFill>
                  <a:srgbClr val="000099"/>
                </a:solidFill>
                <a:effectLst>
                  <a:outerShdw blurRad="38100" dist="38100" dir="2700000" algn="tl">
                    <a:srgbClr val="DDDDDD"/>
                  </a:outerShdw>
                </a:effectLst>
              </a:rPr>
              <a:t> </a:t>
            </a: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f</a:t>
            </a:r>
          </a:p>
        </p:txBody>
      </p:sp>
      <p:sp>
        <p:nvSpPr>
          <p:cNvPr id="122945" name="Text Box 65"/>
          <p:cNvSpPr txBox="1">
            <a:spLocks noChangeArrowheads="1"/>
          </p:cNvSpPr>
          <p:nvPr/>
        </p:nvSpPr>
        <p:spPr bwMode="auto">
          <a:xfrm>
            <a:off x="4800600" y="2147888"/>
            <a:ext cx="38862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各电流的实际方向如图</a:t>
            </a:r>
          </a:p>
        </p:txBody>
      </p:sp>
      <p:sp>
        <p:nvSpPr>
          <p:cNvPr id="122946" name="Text Box 66"/>
          <p:cNvSpPr txBox="1">
            <a:spLocks noChangeArrowheads="1"/>
          </p:cNvSpPr>
          <p:nvPr/>
        </p:nvSpPr>
        <p:spPr bwMode="auto">
          <a:xfrm>
            <a:off x="4953000" y="3200400"/>
            <a:ext cx="39624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tx2"/>
                </a:solidFill>
                <a:effectLst>
                  <a:outerShdw blurRad="38100" dist="38100" dir="2700000" algn="tl">
                    <a:srgbClr val="DDDDDD"/>
                  </a:outerShdw>
                </a:effectLst>
              </a:rPr>
              <a:t>i</a:t>
            </a:r>
            <a:r>
              <a:rPr lang="en-US" altLang="zh-CN" sz="2800" i="0" baseline="-25000">
                <a:solidFill>
                  <a:schemeClr val="tx2"/>
                </a:solidFill>
                <a:effectLst>
                  <a:outerShdw blurRad="38100" dist="38100" dir="2700000" algn="tl">
                    <a:srgbClr val="DDDDDD"/>
                  </a:outerShdw>
                </a:effectLst>
              </a:rPr>
              <a:t>f  </a:t>
            </a:r>
            <a:r>
              <a:rPr lang="zh-CN" altLang="en-US" sz="2800" i="0">
                <a:solidFill>
                  <a:schemeClr val="tx2"/>
                </a:solidFill>
                <a:effectLst>
                  <a:outerShdw blurRad="38100" dist="38100" dir="2700000" algn="tl">
                    <a:srgbClr val="DDDDDD"/>
                  </a:outerShdw>
                </a:effectLst>
              </a:rPr>
              <a:t>削弱了净输入电流</a:t>
            </a:r>
            <a:r>
              <a:rPr lang="en-US" altLang="zh-CN" sz="2800" i="0">
                <a:solidFill>
                  <a:schemeClr val="tx2"/>
                </a:solidFill>
                <a:effectLst>
                  <a:outerShdw blurRad="38100" dist="38100" dir="2700000" algn="tl">
                    <a:srgbClr val="DDDDDD"/>
                  </a:outerShdw>
                </a:effectLst>
              </a:rPr>
              <a:t>(</a:t>
            </a:r>
            <a:r>
              <a:rPr lang="zh-CN" altLang="en-US" sz="2800" i="0">
                <a:solidFill>
                  <a:schemeClr val="tx2"/>
                </a:solidFill>
                <a:effectLst>
                  <a:outerShdw blurRad="38100" dist="38100" dir="2700000" algn="tl">
                    <a:srgbClr val="DDDDDD"/>
                  </a:outerShdw>
                </a:effectLst>
              </a:rPr>
              <a:t>差值电流</a:t>
            </a:r>
            <a:r>
              <a:rPr lang="en-US" altLang="zh-CN" sz="2800" i="0">
                <a:solidFill>
                  <a:schemeClr val="tx2"/>
                </a:solidFill>
                <a:effectLst>
                  <a:outerShdw blurRad="38100" dist="38100" dir="2700000" algn="tl">
                    <a:srgbClr val="DDDDDD"/>
                  </a:outerShdw>
                </a:effectLst>
              </a:rPr>
              <a:t>)</a:t>
            </a:r>
            <a:r>
              <a:rPr lang="en-US" altLang="zh-CN" sz="2800" i="0">
                <a:solidFill>
                  <a:srgbClr val="003399"/>
                </a:solidFill>
                <a:effectLst>
                  <a:outerShdw blurRad="38100" dist="38100" dir="2700000" algn="tl">
                    <a:srgbClr val="DDDDDD"/>
                  </a:outerShdw>
                </a:effectLst>
              </a:rPr>
              <a:t> </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负反馈</a:t>
            </a:r>
          </a:p>
        </p:txBody>
      </p:sp>
      <p:sp>
        <p:nvSpPr>
          <p:cNvPr id="122947" name="Text Box 67"/>
          <p:cNvSpPr txBox="1">
            <a:spLocks noChangeArrowheads="1"/>
          </p:cNvSpPr>
          <p:nvPr/>
        </p:nvSpPr>
        <p:spPr bwMode="auto">
          <a:xfrm>
            <a:off x="685800" y="4191000"/>
            <a:ext cx="1676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反馈电流</a:t>
            </a:r>
            <a:endParaRPr lang="zh-CN" altLang="en-US" sz="2800" i="0" baseline="-25000">
              <a:solidFill>
                <a:srgbClr val="000099"/>
              </a:solidFill>
              <a:effectLst>
                <a:outerShdw blurRad="38100" dist="38100" dir="2700000" algn="tl">
                  <a:srgbClr val="DDDDDD"/>
                </a:outerShdw>
              </a:effectLst>
            </a:endParaRPr>
          </a:p>
        </p:txBody>
      </p:sp>
      <p:graphicFrame>
        <p:nvGraphicFramePr>
          <p:cNvPr id="122948" name="Object 68"/>
          <p:cNvGraphicFramePr>
            <a:graphicFrameLocks noChangeAspect="1"/>
          </p:cNvGraphicFramePr>
          <p:nvPr/>
        </p:nvGraphicFramePr>
        <p:xfrm>
          <a:off x="2343150" y="3752850"/>
          <a:ext cx="1606550" cy="1321084"/>
        </p:xfrm>
        <a:graphic>
          <a:graphicData uri="http://schemas.openxmlformats.org/presentationml/2006/ole">
            <mc:AlternateContent xmlns:mc="http://schemas.openxmlformats.org/markup-compatibility/2006">
              <mc:Choice xmlns:v="urn:schemas-microsoft-com:vml" Requires="v">
                <p:oleObj spid="_x0000_s3076" name="公式" r:id="rId4" imgW="557530" imgH="466090" progId="Equation.3">
                  <p:embed/>
                </p:oleObj>
              </mc:Choice>
              <mc:Fallback>
                <p:oleObj name="公式" r:id="rId4" imgW="557530" imgH="466090" progId="Equation.3">
                  <p:embed/>
                  <p:pic>
                    <p:nvPicPr>
                      <p:cNvPr id="0" name=""/>
                      <p:cNvPicPr>
                        <a:picLocks noChangeAspect="1" noChangeArrowheads="1"/>
                      </p:cNvPicPr>
                      <p:nvPr/>
                    </p:nvPicPr>
                    <p:blipFill>
                      <a:blip r:embed="rId5"/>
                      <a:srcRect/>
                      <a:stretch>
                        <a:fillRect/>
                      </a:stretch>
                    </p:blipFill>
                    <p:spPr bwMode="auto">
                      <a:xfrm>
                        <a:off x="2343150" y="3752850"/>
                        <a:ext cx="1606550" cy="1321084"/>
                      </a:xfrm>
                      <a:prstGeom prst="rect">
                        <a:avLst/>
                      </a:prstGeom>
                      <a:noFill/>
                      <a:ln>
                        <a:noFill/>
                      </a:ln>
                      <a:effectLst/>
                    </p:spPr>
                  </p:pic>
                </p:oleObj>
              </mc:Fallback>
            </mc:AlternateContent>
          </a:graphicData>
        </a:graphic>
      </p:graphicFrame>
      <p:sp>
        <p:nvSpPr>
          <p:cNvPr id="122949" name="Text Box 69"/>
          <p:cNvSpPr txBox="1">
            <a:spLocks noChangeArrowheads="1"/>
          </p:cNvSpPr>
          <p:nvPr/>
        </p:nvSpPr>
        <p:spPr bwMode="auto">
          <a:xfrm>
            <a:off x="3886200" y="4205288"/>
            <a:ext cx="48006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取自输出电压</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电压反馈</a:t>
            </a:r>
          </a:p>
        </p:txBody>
      </p:sp>
      <p:sp>
        <p:nvSpPr>
          <p:cNvPr id="122950" name="Text Box 70"/>
          <p:cNvSpPr txBox="1">
            <a:spLocks noChangeArrowheads="1"/>
          </p:cNvSpPr>
          <p:nvPr/>
        </p:nvSpPr>
        <p:spPr bwMode="auto">
          <a:xfrm>
            <a:off x="609600" y="4972876"/>
            <a:ext cx="81534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dirty="0">
                <a:solidFill>
                  <a:srgbClr val="003399"/>
                </a:solidFill>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反馈信号与输入信号在输入端以电流的形式比较</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并联反馈</a:t>
            </a:r>
          </a:p>
        </p:txBody>
      </p:sp>
      <p:sp>
        <p:nvSpPr>
          <p:cNvPr id="122951" name="Text Box 71"/>
          <p:cNvSpPr txBox="1">
            <a:spLocks noChangeArrowheads="1"/>
          </p:cNvSpPr>
          <p:nvPr/>
        </p:nvSpPr>
        <p:spPr bwMode="auto">
          <a:xfrm>
            <a:off x="304800" y="5977764"/>
            <a:ext cx="62484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solidFill>
                  <a:srgbClr val="003399"/>
                </a:solidFill>
                <a:effectLst>
                  <a:outerShdw blurRad="38100" dist="38100" dir="2700000" algn="tl">
                    <a:srgbClr val="DDDDDD"/>
                  </a:outerShdw>
                </a:effectLst>
              </a:rPr>
              <a:t>   </a:t>
            </a:r>
            <a:r>
              <a:rPr lang="zh-CN" altLang="en-US" sz="2800" i="0" dirty="0">
                <a:solidFill>
                  <a:srgbClr val="CC0000"/>
                </a:solidFill>
                <a:effectLst>
                  <a:outerShdw blurRad="38100" dist="38100" dir="2700000" algn="tl">
                    <a:srgbClr val="DDDDDD"/>
                  </a:outerShdw>
                </a:effectLst>
              </a:rPr>
              <a:t>特点：</a:t>
            </a:r>
            <a:r>
              <a:rPr lang="zh-CN" altLang="en-US" sz="2800" i="0" dirty="0">
                <a:solidFill>
                  <a:schemeClr val="tx2"/>
                </a:solidFill>
                <a:effectLst>
                  <a:outerShdw blurRad="38100" dist="38100" dir="2700000" algn="tl">
                    <a:srgbClr val="DDDDDD"/>
                  </a:outerShdw>
                </a:effectLst>
              </a:rPr>
              <a:t>输入电阻低、输出电阻低</a:t>
            </a:r>
            <a:endParaRPr lang="zh-CN" altLang="en-US" sz="2800" i="0" baseline="-25000" dirty="0">
              <a:solidFill>
                <a:srgbClr val="003399"/>
              </a:solidFill>
              <a:effectLst>
                <a:outerShdw blurRad="38100" dist="38100" dir="2700000" algn="tl">
                  <a:srgbClr val="DDDDDD"/>
                </a:outerShdw>
              </a:effectLst>
            </a:endParaRPr>
          </a:p>
        </p:txBody>
      </p:sp>
    </p:spTree>
    <p:extLst>
      <p:ext uri="{BB962C8B-B14F-4D97-AF65-F5344CB8AC3E}">
        <p14:creationId xmlns:p14="http://schemas.microsoft.com/office/powerpoint/2010/main" val="15740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wipe(left)">
                                      <p:cBhvr>
                                        <p:cTn id="7" dur="500"/>
                                        <p:tgtEl>
                                          <p:spTgt spid="12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43"/>
                                        </p:tgtEl>
                                        <p:attrNameLst>
                                          <p:attrName>style.visibility</p:attrName>
                                        </p:attrNameLst>
                                      </p:cBhvr>
                                      <p:to>
                                        <p:strVal val="visible"/>
                                      </p:to>
                                    </p:set>
                                    <p:animEffect transition="in" filter="wipe(left)">
                                      <p:cBhvr>
                                        <p:cTn id="17" dur="500"/>
                                        <p:tgtEl>
                                          <p:spTgt spid="1229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2942"/>
                                        </p:tgtEl>
                                        <p:attrNameLst>
                                          <p:attrName>style.visibility</p:attrName>
                                        </p:attrNameLst>
                                      </p:cBhvr>
                                      <p:to>
                                        <p:strVal val="visible"/>
                                      </p:to>
                                    </p:set>
                                    <p:animEffect transition="in" filter="blinds(horizontal)">
                                      <p:cBhvr>
                                        <p:cTn id="22" dur="500"/>
                                        <p:tgtEl>
                                          <p:spTgt spid="12294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22941"/>
                                        </p:tgtEl>
                                        <p:attrNameLst>
                                          <p:attrName>style.visibility</p:attrName>
                                        </p:attrNameLst>
                                      </p:cBhvr>
                                      <p:to>
                                        <p:strVal val="visible"/>
                                      </p:to>
                                    </p:set>
                                    <p:animEffect transition="in" filter="box(out)">
                                      <p:cBhvr>
                                        <p:cTn id="27" dur="500"/>
                                        <p:tgtEl>
                                          <p:spTgt spid="1229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2945"/>
                                        </p:tgtEl>
                                        <p:attrNameLst>
                                          <p:attrName>style.visibility</p:attrName>
                                        </p:attrNameLst>
                                      </p:cBhvr>
                                      <p:to>
                                        <p:strVal val="visible"/>
                                      </p:to>
                                    </p:set>
                                    <p:animEffect transition="in" filter="wipe(left)">
                                      <p:cBhvr>
                                        <p:cTn id="32" dur="500"/>
                                        <p:tgtEl>
                                          <p:spTgt spid="1229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2944"/>
                                        </p:tgtEl>
                                        <p:attrNameLst>
                                          <p:attrName>style.visibility</p:attrName>
                                        </p:attrNameLst>
                                      </p:cBhvr>
                                      <p:to>
                                        <p:strVal val="visible"/>
                                      </p:to>
                                    </p:set>
                                    <p:animEffect transition="in" filter="wipe(left)">
                                      <p:cBhvr>
                                        <p:cTn id="42" dur="500"/>
                                        <p:tgtEl>
                                          <p:spTgt spid="1229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2946"/>
                                        </p:tgtEl>
                                        <p:attrNameLst>
                                          <p:attrName>style.visibility</p:attrName>
                                        </p:attrNameLst>
                                      </p:cBhvr>
                                      <p:to>
                                        <p:strVal val="visible"/>
                                      </p:to>
                                    </p:set>
                                    <p:animEffect transition="in" filter="wipe(left)">
                                      <p:cBhvr>
                                        <p:cTn id="47" dur="500"/>
                                        <p:tgtEl>
                                          <p:spTgt spid="1229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2947"/>
                                        </p:tgtEl>
                                        <p:attrNameLst>
                                          <p:attrName>style.visibility</p:attrName>
                                        </p:attrNameLst>
                                      </p:cBhvr>
                                      <p:to>
                                        <p:strVal val="visible"/>
                                      </p:to>
                                    </p:set>
                                    <p:animEffect transition="in" filter="wipe(left)">
                                      <p:cBhvr>
                                        <p:cTn id="52" dur="500"/>
                                        <p:tgtEl>
                                          <p:spTgt spid="1229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2948"/>
                                        </p:tgtEl>
                                        <p:attrNameLst>
                                          <p:attrName>style.visibility</p:attrName>
                                        </p:attrNameLst>
                                      </p:cBhvr>
                                      <p:to>
                                        <p:strVal val="visible"/>
                                      </p:to>
                                    </p:set>
                                    <p:animEffect transition="in" filter="wipe(left)">
                                      <p:cBhvr>
                                        <p:cTn id="57" dur="500"/>
                                        <p:tgtEl>
                                          <p:spTgt spid="1229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2949"/>
                                        </p:tgtEl>
                                        <p:attrNameLst>
                                          <p:attrName>style.visibility</p:attrName>
                                        </p:attrNameLst>
                                      </p:cBhvr>
                                      <p:to>
                                        <p:strVal val="visible"/>
                                      </p:to>
                                    </p:set>
                                    <p:animEffect transition="in" filter="wipe(left)">
                                      <p:cBhvr>
                                        <p:cTn id="62" dur="500"/>
                                        <p:tgtEl>
                                          <p:spTgt spid="1229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2950"/>
                                        </p:tgtEl>
                                        <p:attrNameLst>
                                          <p:attrName>style.visibility</p:attrName>
                                        </p:attrNameLst>
                                      </p:cBhvr>
                                      <p:to>
                                        <p:strVal val="visible"/>
                                      </p:to>
                                    </p:set>
                                    <p:animEffect transition="in" filter="wipe(left)">
                                      <p:cBhvr>
                                        <p:cTn id="67" dur="500"/>
                                        <p:tgtEl>
                                          <p:spTgt spid="1229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2951"/>
                                        </p:tgtEl>
                                        <p:attrNameLst>
                                          <p:attrName>style.visibility</p:attrName>
                                        </p:attrNameLst>
                                      </p:cBhvr>
                                      <p:to>
                                        <p:strVal val="visible"/>
                                      </p:to>
                                    </p:set>
                                    <p:animEffect transition="in" filter="wipe(left)">
                                      <p:cBhvr>
                                        <p:cTn id="72" dur="500"/>
                                        <p:tgtEl>
                                          <p:spTgt spid="12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autoUpdateAnimBg="0"/>
      <p:bldP spid="122941" grpId="0" animBg="1" autoUpdateAnimBg="0"/>
      <p:bldP spid="122942" grpId="0" autoUpdateAnimBg="0"/>
      <p:bldP spid="122943" grpId="0" autoUpdateAnimBg="0"/>
      <p:bldP spid="122944" grpId="0" autoUpdateAnimBg="0"/>
      <p:bldP spid="122945" grpId="0" autoUpdateAnimBg="0"/>
      <p:bldP spid="122946" grpId="0" autoUpdateAnimBg="0"/>
      <p:bldP spid="122947" grpId="0" autoUpdateAnimBg="0"/>
      <p:bldP spid="122949" grpId="0" autoUpdateAnimBg="0"/>
      <p:bldP spid="122950" grpId="0" autoUpdateAnimBg="0"/>
      <p:bldP spid="12295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ctrTitle"/>
          </p:nvPr>
        </p:nvSpPr>
        <p:spPr bwMode="auto">
          <a:xfrm>
            <a:off x="533400" y="381000"/>
            <a:ext cx="54102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.2.3.2</a:t>
            </a:r>
            <a:r>
              <a:rPr lang="en-US" altLang="zh-CN" sz="3200" b="1" dirty="0" smtClean="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sz="3200"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串联电压负反馈</a:t>
            </a:r>
          </a:p>
        </p:txBody>
      </p:sp>
      <p:grpSp>
        <p:nvGrpSpPr>
          <p:cNvPr id="2" name="Group 6"/>
          <p:cNvGrpSpPr/>
          <p:nvPr/>
        </p:nvGrpSpPr>
        <p:grpSpPr bwMode="auto">
          <a:xfrm>
            <a:off x="1238250" y="1385888"/>
            <a:ext cx="1374775" cy="1419225"/>
            <a:chOff x="780" y="873"/>
            <a:chExt cx="866" cy="894"/>
          </a:xfrm>
        </p:grpSpPr>
        <p:grpSp>
          <p:nvGrpSpPr>
            <p:cNvPr id="25660" name="Group 7"/>
            <p:cNvGrpSpPr/>
            <p:nvPr/>
          </p:nvGrpSpPr>
          <p:grpSpPr bwMode="auto">
            <a:xfrm>
              <a:off x="780" y="873"/>
              <a:ext cx="664" cy="414"/>
              <a:chOff x="1020" y="969"/>
              <a:chExt cx="664" cy="414"/>
            </a:xfrm>
          </p:grpSpPr>
          <p:sp>
            <p:nvSpPr>
              <p:cNvPr id="124936" name="Rectangle 8"/>
              <p:cNvSpPr>
                <a:spLocks noChangeArrowheads="1"/>
              </p:cNvSpPr>
              <p:nvPr/>
            </p:nvSpPr>
            <p:spPr bwMode="auto">
              <a:xfrm>
                <a:off x="1440" y="1056"/>
                <a:ext cx="244"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37" name="Rectangle 9"/>
              <p:cNvSpPr>
                <a:spLocks noChangeArrowheads="1"/>
              </p:cNvSpPr>
              <p:nvPr/>
            </p:nvSpPr>
            <p:spPr bwMode="auto">
              <a:xfrm>
                <a:off x="1020" y="1017"/>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38" name="Rectangle 10"/>
              <p:cNvSpPr>
                <a:spLocks noChangeArrowheads="1"/>
              </p:cNvSpPr>
              <p:nvPr/>
            </p:nvSpPr>
            <p:spPr bwMode="auto">
              <a:xfrm>
                <a:off x="1169" y="969"/>
                <a:ext cx="355" cy="330"/>
              </a:xfrm>
              <a:prstGeom prst="rect">
                <a:avLst/>
              </a:prstGeom>
              <a:noFill/>
              <a:ln w="9525">
                <a:noFill/>
                <a:miter lim="800000"/>
              </a:ln>
              <a:effectLst/>
            </p:spPr>
            <p:txBody>
              <a:bodyPr wrap="none">
                <a:spAutoFit/>
              </a:bodyPr>
              <a:lstStyle/>
              <a:p>
                <a:pPr algn="ctr">
                  <a:spcBef>
                    <a:spcPct val="50000"/>
                  </a:spcBef>
                </a:pP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f</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endParaRPr>
              </a:p>
            </p:txBody>
          </p:sp>
        </p:grpSp>
        <p:grpSp>
          <p:nvGrpSpPr>
            <p:cNvPr id="25661" name="Group 11"/>
            <p:cNvGrpSpPr/>
            <p:nvPr/>
          </p:nvGrpSpPr>
          <p:grpSpPr bwMode="auto">
            <a:xfrm>
              <a:off x="1271" y="1152"/>
              <a:ext cx="375" cy="615"/>
              <a:chOff x="1511" y="1248"/>
              <a:chExt cx="375" cy="615"/>
            </a:xfrm>
          </p:grpSpPr>
          <p:sp>
            <p:nvSpPr>
              <p:cNvPr id="124940" name="Rectangle 12"/>
              <p:cNvSpPr>
                <a:spLocks noChangeArrowheads="1"/>
              </p:cNvSpPr>
              <p:nvPr/>
            </p:nvSpPr>
            <p:spPr bwMode="auto">
              <a:xfrm>
                <a:off x="1628" y="1536"/>
                <a:ext cx="244"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41" name="Rectangle 13"/>
              <p:cNvSpPr>
                <a:spLocks noChangeArrowheads="1"/>
              </p:cNvSpPr>
              <p:nvPr/>
            </p:nvSpPr>
            <p:spPr bwMode="auto">
              <a:xfrm>
                <a:off x="1632" y="1248"/>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42" name="Rectangle 14"/>
              <p:cNvSpPr>
                <a:spLocks noChangeArrowheads="1"/>
              </p:cNvSpPr>
              <p:nvPr/>
            </p:nvSpPr>
            <p:spPr bwMode="auto">
              <a:xfrm>
                <a:off x="1511" y="1330"/>
                <a:ext cx="375" cy="330"/>
              </a:xfrm>
              <a:prstGeom prst="rect">
                <a:avLst/>
              </a:prstGeom>
              <a:noFill/>
              <a:ln w="9525">
                <a:noFill/>
                <a:miter lim="800000"/>
              </a:ln>
              <a:effectLst/>
            </p:spPr>
            <p:txBody>
              <a:bodyPr wrap="none">
                <a:spAutoFit/>
              </a:bodyPr>
              <a:lstStyle/>
              <a:p>
                <a:pPr algn="ctr">
                  <a:spcBef>
                    <a:spcPct val="50000"/>
                  </a:spcBef>
                </a:pP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d</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endParaRPr>
              </a:p>
            </p:txBody>
          </p:sp>
        </p:grpSp>
      </p:grpSp>
      <p:grpSp>
        <p:nvGrpSpPr>
          <p:cNvPr id="25604" name="Group 15"/>
          <p:cNvGrpSpPr/>
          <p:nvPr/>
        </p:nvGrpSpPr>
        <p:grpSpPr bwMode="auto">
          <a:xfrm>
            <a:off x="381000" y="762000"/>
            <a:ext cx="4476750" cy="2867025"/>
            <a:chOff x="480" y="576"/>
            <a:chExt cx="2820" cy="1806"/>
          </a:xfrm>
        </p:grpSpPr>
        <p:sp>
          <p:nvSpPr>
            <p:cNvPr id="124944" name="Text Box 16"/>
            <p:cNvSpPr txBox="1">
              <a:spLocks noChangeArrowheads="1"/>
            </p:cNvSpPr>
            <p:nvPr/>
          </p:nvSpPr>
          <p:spPr bwMode="auto">
            <a:xfrm>
              <a:off x="2840" y="1575"/>
              <a:ext cx="460"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24945" name="Rectangle 17"/>
            <p:cNvSpPr>
              <a:spLocks noChangeArrowheads="1"/>
            </p:cNvSpPr>
            <p:nvPr/>
          </p:nvSpPr>
          <p:spPr bwMode="auto">
            <a:xfrm>
              <a:off x="1930" y="576"/>
              <a:ext cx="679"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25618" name="Rectangle 18"/>
            <p:cNvSpPr>
              <a:spLocks noChangeArrowheads="1"/>
            </p:cNvSpPr>
            <p:nvPr/>
          </p:nvSpPr>
          <p:spPr bwMode="auto">
            <a:xfrm>
              <a:off x="1954" y="871"/>
              <a:ext cx="309" cy="97"/>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5619" name="Line 19"/>
            <p:cNvSpPr>
              <a:spLocks noChangeShapeType="1"/>
            </p:cNvSpPr>
            <p:nvPr/>
          </p:nvSpPr>
          <p:spPr bwMode="auto">
            <a:xfrm>
              <a:off x="2599" y="918"/>
              <a:ext cx="0" cy="63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4948" name="Text Box 20"/>
            <p:cNvSpPr txBox="1">
              <a:spLocks noChangeArrowheads="1"/>
            </p:cNvSpPr>
            <p:nvPr/>
          </p:nvSpPr>
          <p:spPr bwMode="auto">
            <a:xfrm>
              <a:off x="480" y="1690"/>
              <a:ext cx="368"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25621" name="Rectangle 21"/>
            <p:cNvSpPr>
              <a:spLocks noChangeArrowheads="1"/>
            </p:cNvSpPr>
            <p:nvPr/>
          </p:nvSpPr>
          <p:spPr bwMode="auto">
            <a:xfrm>
              <a:off x="1207" y="1690"/>
              <a:ext cx="309" cy="9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4950" name="Text Box 22"/>
            <p:cNvSpPr txBox="1">
              <a:spLocks noChangeArrowheads="1"/>
            </p:cNvSpPr>
            <p:nvPr/>
          </p:nvSpPr>
          <p:spPr bwMode="auto">
            <a:xfrm>
              <a:off x="1171" y="1748"/>
              <a:ext cx="42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2</a:t>
              </a:r>
              <a:endParaRPr lang="en-US" altLang="zh-CN" sz="2800" i="0" dirty="0">
                <a:effectLst>
                  <a:outerShdw blurRad="38100" dist="38100" dir="2700000" algn="tl">
                    <a:srgbClr val="DDDDDD"/>
                  </a:outerShdw>
                </a:effectLst>
              </a:endParaRPr>
            </a:p>
          </p:txBody>
        </p:sp>
        <p:sp>
          <p:nvSpPr>
            <p:cNvPr id="25623" name="Rectangle 23"/>
            <p:cNvSpPr>
              <a:spLocks noChangeArrowheads="1"/>
            </p:cNvSpPr>
            <p:nvPr/>
          </p:nvSpPr>
          <p:spPr bwMode="auto">
            <a:xfrm>
              <a:off x="1207" y="1315"/>
              <a:ext cx="309" cy="9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5624" name="Line 24"/>
            <p:cNvSpPr>
              <a:spLocks noChangeShapeType="1"/>
            </p:cNvSpPr>
            <p:nvPr/>
          </p:nvSpPr>
          <p:spPr bwMode="auto">
            <a:xfrm>
              <a:off x="1680" y="918"/>
              <a:ext cx="0" cy="46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4953" name="Rectangle 25"/>
            <p:cNvSpPr>
              <a:spLocks noChangeArrowheads="1"/>
            </p:cNvSpPr>
            <p:nvPr/>
          </p:nvSpPr>
          <p:spPr bwMode="auto">
            <a:xfrm>
              <a:off x="1200" y="1353"/>
              <a:ext cx="400" cy="330"/>
            </a:xfrm>
            <a:prstGeom prst="rect">
              <a:avLst/>
            </a:prstGeom>
            <a:noFill/>
            <a:ln w="9525">
              <a:noFill/>
              <a:miter lim="800000"/>
            </a:ln>
          </p:spPr>
          <p:txBody>
            <a:bodyPr wrap="none">
              <a:spAutoFit/>
            </a:bodyPr>
            <a:lstStyle/>
            <a:p>
              <a:r>
                <a:rPr lang="en-US" altLang="zh-CN" sz="2800" b="1" i="1" dirty="0" smtClean="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smtClean="0">
                  <a:effectLst>
                    <a:outerShdw blurRad="38100" dist="38100" dir="2700000" algn="tl">
                      <a:srgbClr val="DDDDDD"/>
                    </a:outerShdw>
                  </a:effectLst>
                  <a:latin typeface="Times New Roman" panose="02020603050405020304"/>
                  <a:cs typeface="Times New Roman" panose="02020603050405020304"/>
                </a:rPr>
                <a:t>1</a:t>
              </a:r>
              <a:endParaRPr lang="en-US" altLang="zh-CN" sz="2800" b="1" i="1" baseline="-25000" dirty="0">
                <a:effectLst>
                  <a:outerShdw blurRad="38100" dist="38100" dir="2700000" algn="tl">
                    <a:srgbClr val="DDDDDD"/>
                  </a:outerShdw>
                </a:effectLst>
                <a:latin typeface="Times New Roman" panose="02020603050405020304"/>
                <a:cs typeface="Times New Roman" panose="02020603050405020304"/>
              </a:endParaRPr>
            </a:p>
          </p:txBody>
        </p:sp>
        <p:sp>
          <p:nvSpPr>
            <p:cNvPr id="25626" name="Line 26"/>
            <p:cNvSpPr>
              <a:spLocks noChangeShapeType="1"/>
            </p:cNvSpPr>
            <p:nvPr/>
          </p:nvSpPr>
          <p:spPr bwMode="auto">
            <a:xfrm>
              <a:off x="2276" y="918"/>
              <a:ext cx="32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27" name="Line 27"/>
            <p:cNvSpPr>
              <a:spLocks noChangeShapeType="1"/>
            </p:cNvSpPr>
            <p:nvPr/>
          </p:nvSpPr>
          <p:spPr bwMode="auto">
            <a:xfrm flipH="1">
              <a:off x="940" y="1361"/>
              <a:ext cx="25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28" name="Line 28"/>
            <p:cNvSpPr>
              <a:spLocks noChangeShapeType="1"/>
            </p:cNvSpPr>
            <p:nvPr/>
          </p:nvSpPr>
          <p:spPr bwMode="auto">
            <a:xfrm flipH="1">
              <a:off x="864" y="1737"/>
              <a:ext cx="36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5629" name="Group 29"/>
            <p:cNvGrpSpPr/>
            <p:nvPr/>
          </p:nvGrpSpPr>
          <p:grpSpPr bwMode="auto">
            <a:xfrm>
              <a:off x="834" y="1352"/>
              <a:ext cx="178" cy="184"/>
              <a:chOff x="720" y="2736"/>
              <a:chExt cx="185" cy="192"/>
            </a:xfrm>
          </p:grpSpPr>
          <p:sp>
            <p:nvSpPr>
              <p:cNvPr id="25658" name="Line 3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59" name="Line 3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5630" name="Line 32"/>
            <p:cNvSpPr>
              <a:spLocks noChangeShapeType="1"/>
            </p:cNvSpPr>
            <p:nvPr/>
          </p:nvSpPr>
          <p:spPr bwMode="auto">
            <a:xfrm>
              <a:off x="1675" y="918"/>
              <a:ext cx="2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5631" name="Group 33"/>
            <p:cNvGrpSpPr/>
            <p:nvPr/>
          </p:nvGrpSpPr>
          <p:grpSpPr bwMode="auto">
            <a:xfrm>
              <a:off x="710" y="2255"/>
              <a:ext cx="173" cy="127"/>
              <a:chOff x="432" y="2832"/>
              <a:chExt cx="185" cy="96"/>
            </a:xfrm>
          </p:grpSpPr>
          <p:sp>
            <p:nvSpPr>
              <p:cNvPr id="25656" name="Line 34"/>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57" name="Line 35"/>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24964" name="Rectangle 36"/>
            <p:cNvSpPr>
              <a:spLocks noChangeArrowheads="1"/>
            </p:cNvSpPr>
            <p:nvPr/>
          </p:nvSpPr>
          <p:spPr bwMode="auto">
            <a:xfrm>
              <a:off x="504" y="1528"/>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65" name="Rectangle 37"/>
            <p:cNvSpPr>
              <a:spLocks noChangeArrowheads="1"/>
            </p:cNvSpPr>
            <p:nvPr/>
          </p:nvSpPr>
          <p:spPr bwMode="auto">
            <a:xfrm>
              <a:off x="522" y="1979"/>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grpSp>
          <p:nvGrpSpPr>
            <p:cNvPr id="25634" name="Group 38"/>
            <p:cNvGrpSpPr/>
            <p:nvPr/>
          </p:nvGrpSpPr>
          <p:grpSpPr bwMode="auto">
            <a:xfrm>
              <a:off x="1516" y="941"/>
              <a:ext cx="1272" cy="951"/>
              <a:chOff x="1516" y="941"/>
              <a:chExt cx="1272" cy="951"/>
            </a:xfrm>
          </p:grpSpPr>
          <p:sp>
            <p:nvSpPr>
              <p:cNvPr id="25646" name="Rectangle 39" descr="40%"/>
              <p:cNvSpPr>
                <a:spLocks noChangeArrowheads="1"/>
              </p:cNvSpPr>
              <p:nvPr/>
            </p:nvSpPr>
            <p:spPr bwMode="auto">
              <a:xfrm>
                <a:off x="1862" y="1149"/>
                <a:ext cx="621" cy="74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4968" name="Text Box 40"/>
              <p:cNvSpPr txBox="1">
                <a:spLocks noChangeArrowheads="1"/>
              </p:cNvSpPr>
              <p:nvPr/>
            </p:nvSpPr>
            <p:spPr bwMode="auto">
              <a:xfrm>
                <a:off x="1854" y="1535"/>
                <a:ext cx="267"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4969" name="Text Box 41"/>
              <p:cNvSpPr txBox="1">
                <a:spLocks noChangeArrowheads="1"/>
              </p:cNvSpPr>
              <p:nvPr/>
            </p:nvSpPr>
            <p:spPr bwMode="auto">
              <a:xfrm>
                <a:off x="2235" y="1367"/>
                <a:ext cx="48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4970" name="Text Box 42"/>
              <p:cNvSpPr txBox="1">
                <a:spLocks noChangeArrowheads="1"/>
              </p:cNvSpPr>
              <p:nvPr/>
            </p:nvSpPr>
            <p:spPr bwMode="auto">
              <a:xfrm>
                <a:off x="2114" y="1106"/>
                <a:ext cx="632"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i="0">
                  <a:effectLst>
                    <a:outerShdw blurRad="38100" dist="38100" dir="2700000" algn="tl">
                      <a:srgbClr val="DDDDDD"/>
                    </a:outerShdw>
                  </a:effectLst>
                </a:endParaRPr>
              </a:p>
            </p:txBody>
          </p:sp>
          <p:sp>
            <p:nvSpPr>
              <p:cNvPr id="25650" name="Line 43"/>
              <p:cNvSpPr>
                <a:spLocks noChangeShapeType="1"/>
              </p:cNvSpPr>
              <p:nvPr/>
            </p:nvSpPr>
            <p:spPr bwMode="auto">
              <a:xfrm>
                <a:off x="1516" y="1737"/>
                <a:ext cx="34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51" name="Line 44"/>
              <p:cNvSpPr>
                <a:spLocks noChangeShapeType="1"/>
              </p:cNvSpPr>
              <p:nvPr/>
            </p:nvSpPr>
            <p:spPr bwMode="auto">
              <a:xfrm>
                <a:off x="2483" y="1540"/>
                <a:ext cx="30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52" name="Line 45"/>
              <p:cNvSpPr>
                <a:spLocks noChangeShapeType="1"/>
              </p:cNvSpPr>
              <p:nvPr/>
            </p:nvSpPr>
            <p:spPr bwMode="auto">
              <a:xfrm>
                <a:off x="1627" y="941"/>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25653" name="Line 46"/>
              <p:cNvSpPr>
                <a:spLocks noChangeShapeType="1"/>
              </p:cNvSpPr>
              <p:nvPr/>
            </p:nvSpPr>
            <p:spPr bwMode="auto">
              <a:xfrm>
                <a:off x="1516" y="1377"/>
                <a:ext cx="34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4975" name="Text Box 47"/>
              <p:cNvSpPr txBox="1">
                <a:spLocks noChangeArrowheads="1"/>
              </p:cNvSpPr>
              <p:nvPr/>
            </p:nvSpPr>
            <p:spPr bwMode="auto">
              <a:xfrm>
                <a:off x="1862" y="1200"/>
                <a:ext cx="395"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p>
            </p:txBody>
          </p:sp>
          <p:sp>
            <p:nvSpPr>
              <p:cNvPr id="124976" name="Text Box 48"/>
              <p:cNvSpPr txBox="1">
                <a:spLocks noChangeArrowheads="1"/>
              </p:cNvSpPr>
              <p:nvPr/>
            </p:nvSpPr>
            <p:spPr bwMode="auto">
              <a:xfrm rot="5400000">
                <a:off x="1995" y="1148"/>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grpSp>
        <p:sp>
          <p:nvSpPr>
            <p:cNvPr id="25635" name="Oval 49"/>
            <p:cNvSpPr>
              <a:spLocks noChangeArrowheads="1"/>
            </p:cNvSpPr>
            <p:nvPr/>
          </p:nvSpPr>
          <p:spPr bwMode="auto">
            <a:xfrm>
              <a:off x="768" y="1690"/>
              <a:ext cx="75"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5636" name="Oval 50"/>
            <p:cNvSpPr>
              <a:spLocks noChangeArrowheads="1"/>
            </p:cNvSpPr>
            <p:nvPr/>
          </p:nvSpPr>
          <p:spPr bwMode="auto">
            <a:xfrm>
              <a:off x="768" y="2191"/>
              <a:ext cx="75"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25637" name="Group 51"/>
            <p:cNvGrpSpPr/>
            <p:nvPr/>
          </p:nvGrpSpPr>
          <p:grpSpPr bwMode="auto">
            <a:xfrm>
              <a:off x="2692" y="1376"/>
              <a:ext cx="463" cy="846"/>
              <a:chOff x="2476" y="1353"/>
              <a:chExt cx="386" cy="705"/>
            </a:xfrm>
          </p:grpSpPr>
          <p:sp>
            <p:nvSpPr>
              <p:cNvPr id="124980" name="Rectangle 52"/>
              <p:cNvSpPr>
                <a:spLocks noChangeArrowheads="1"/>
              </p:cNvSpPr>
              <p:nvPr/>
            </p:nvSpPr>
            <p:spPr bwMode="auto">
              <a:xfrm>
                <a:off x="2612" y="1353"/>
                <a:ext cx="203" cy="273"/>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4981" name="Rectangle 53"/>
              <p:cNvSpPr>
                <a:spLocks noChangeArrowheads="1"/>
              </p:cNvSpPr>
              <p:nvPr/>
            </p:nvSpPr>
            <p:spPr bwMode="auto">
              <a:xfrm>
                <a:off x="2544" y="1785"/>
                <a:ext cx="318" cy="273"/>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grpSp>
            <p:nvGrpSpPr>
              <p:cNvPr id="25641" name="Group 54"/>
              <p:cNvGrpSpPr/>
              <p:nvPr/>
            </p:nvGrpSpPr>
            <p:grpSpPr bwMode="auto">
              <a:xfrm>
                <a:off x="2476" y="1884"/>
                <a:ext cx="127" cy="144"/>
                <a:chOff x="2448" y="2832"/>
                <a:chExt cx="185" cy="96"/>
              </a:xfrm>
            </p:grpSpPr>
            <p:sp>
              <p:nvSpPr>
                <p:cNvPr id="25644" name="Line 55"/>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5645" name="Line 56"/>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5642" name="Rectangle 57"/>
              <p:cNvSpPr>
                <a:spLocks noChangeArrowheads="1"/>
              </p:cNvSpPr>
              <p:nvPr/>
            </p:nvSpPr>
            <p:spPr bwMode="auto">
              <a:xfrm rot="-5400000">
                <a:off x="2419" y="172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5643" name="Line 58"/>
              <p:cNvSpPr>
                <a:spLocks noChangeShapeType="1"/>
              </p:cNvSpPr>
              <p:nvPr/>
            </p:nvSpPr>
            <p:spPr bwMode="auto">
              <a:xfrm>
                <a:off x="2548" y="1492"/>
                <a:ext cx="0" cy="15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24987" name="Rectangle 59"/>
            <p:cNvSpPr>
              <a:spLocks noChangeArrowheads="1"/>
            </p:cNvSpPr>
            <p:nvPr/>
          </p:nvSpPr>
          <p:spPr bwMode="auto">
            <a:xfrm>
              <a:off x="2409" y="1728"/>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grpSp>
      <p:sp>
        <p:nvSpPr>
          <p:cNvPr id="124988" name="Text Box 60"/>
          <p:cNvSpPr txBox="1">
            <a:spLocks noChangeArrowheads="1"/>
          </p:cNvSpPr>
          <p:nvPr/>
        </p:nvSpPr>
        <p:spPr bwMode="auto">
          <a:xfrm>
            <a:off x="4800600" y="10810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设输入电压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 </a:t>
            </a:r>
            <a:r>
              <a:rPr lang="zh-CN" altLang="en-US" sz="2800" i="0">
                <a:effectLst>
                  <a:outerShdw blurRad="38100" dist="38100" dir="2700000" algn="tl">
                    <a:srgbClr val="DDDDDD"/>
                  </a:outerShdw>
                </a:effectLst>
              </a:rPr>
              <a:t>为正，</a:t>
            </a:r>
          </a:p>
        </p:txBody>
      </p:sp>
      <p:sp>
        <p:nvSpPr>
          <p:cNvPr id="124989" name="Text Box 61"/>
          <p:cNvSpPr txBox="1">
            <a:spLocks noChangeArrowheads="1"/>
          </p:cNvSpPr>
          <p:nvPr/>
        </p:nvSpPr>
        <p:spPr bwMode="auto">
          <a:xfrm>
            <a:off x="4876800" y="21478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差值电压  </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d</a:t>
            </a:r>
            <a:r>
              <a:rPr lang="en-US" altLang="zh-CN" sz="2800" i="0">
                <a:solidFill>
                  <a:srgbClr val="000099"/>
                </a:solidFill>
                <a:effectLst>
                  <a:outerShdw blurRad="38100" dist="38100" dir="2700000" algn="tl">
                    <a:srgbClr val="DDDDDD"/>
                  </a:outerShdw>
                </a:effectLst>
              </a:rPr>
              <a:t> =</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 </a:t>
            </a:r>
            <a:r>
              <a:rPr lang="en-US" altLang="zh-CN" sz="2800" i="0">
                <a:solidFill>
                  <a:srgbClr val="000099"/>
                </a:solidFill>
                <a:effectLst>
                  <a:outerShdw blurRad="38100" dist="38100" dir="2700000" algn="tl">
                    <a:srgbClr val="DDDDDD"/>
                  </a:outerShdw>
                </a:effectLst>
              </a:rPr>
              <a:t>–</a:t>
            </a:r>
            <a:r>
              <a:rPr lang="en-US" altLang="zh-CN" sz="2800" i="0" baseline="-25000">
                <a:solidFill>
                  <a:srgbClr val="000099"/>
                </a:solidFill>
                <a:effectLst>
                  <a:outerShdw blurRad="38100" dist="38100" dir="2700000" algn="tl">
                    <a:srgbClr val="DDDDDD"/>
                  </a:outerShdw>
                </a:effectLst>
              </a:rPr>
              <a:t> </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f</a:t>
            </a:r>
          </a:p>
        </p:txBody>
      </p:sp>
      <p:sp>
        <p:nvSpPr>
          <p:cNvPr id="124990" name="Text Box 62"/>
          <p:cNvSpPr txBox="1">
            <a:spLocks noChangeArrowheads="1"/>
          </p:cNvSpPr>
          <p:nvPr/>
        </p:nvSpPr>
        <p:spPr bwMode="auto">
          <a:xfrm>
            <a:off x="4800600" y="1628775"/>
            <a:ext cx="3886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各电压的实际方向如图</a:t>
            </a:r>
          </a:p>
        </p:txBody>
      </p:sp>
      <p:sp>
        <p:nvSpPr>
          <p:cNvPr id="124991" name="Text Box 63"/>
          <p:cNvSpPr txBox="1">
            <a:spLocks noChangeArrowheads="1"/>
          </p:cNvSpPr>
          <p:nvPr/>
        </p:nvSpPr>
        <p:spPr bwMode="auto">
          <a:xfrm>
            <a:off x="4953000" y="2681288"/>
            <a:ext cx="38862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a:effectLst>
                  <a:outerShdw blurRad="38100" dist="38100" dir="2700000" algn="tl">
                    <a:srgbClr val="DDDDDD"/>
                  </a:outerShdw>
                </a:effectLst>
              </a:rPr>
              <a:t>u</a:t>
            </a:r>
            <a:r>
              <a:rPr lang="en-US" altLang="zh-CN" sz="2800" i="0" baseline="-25000">
                <a:solidFill>
                  <a:schemeClr val="tx2"/>
                </a:solidFill>
                <a:effectLst>
                  <a:outerShdw blurRad="38100" dist="38100" dir="2700000" algn="tl">
                    <a:srgbClr val="DDDDDD"/>
                  </a:outerShdw>
                </a:effectLst>
              </a:rPr>
              <a:t>f  </a:t>
            </a:r>
            <a:r>
              <a:rPr lang="zh-CN" altLang="en-US" sz="2800" i="0">
                <a:solidFill>
                  <a:schemeClr val="tx2"/>
                </a:solidFill>
                <a:effectLst>
                  <a:outerShdw blurRad="38100" dist="38100" dir="2700000" algn="tl">
                    <a:srgbClr val="DDDDDD"/>
                  </a:outerShdw>
                </a:effectLst>
              </a:rPr>
              <a:t>削弱了净输入电压</a:t>
            </a:r>
            <a:r>
              <a:rPr lang="en-US" altLang="zh-CN" sz="2800" i="0">
                <a:solidFill>
                  <a:schemeClr val="tx2"/>
                </a:solidFill>
                <a:effectLst>
                  <a:outerShdw blurRad="38100" dist="38100" dir="2700000" algn="tl">
                    <a:srgbClr val="DDDDDD"/>
                  </a:outerShdw>
                </a:effectLst>
              </a:rPr>
              <a:t>(</a:t>
            </a:r>
            <a:r>
              <a:rPr lang="zh-CN" altLang="en-US" sz="2800" i="0">
                <a:solidFill>
                  <a:schemeClr val="tx2"/>
                </a:solidFill>
                <a:effectLst>
                  <a:outerShdw blurRad="38100" dist="38100" dir="2700000" algn="tl">
                    <a:srgbClr val="DDDDDD"/>
                  </a:outerShdw>
                </a:effectLst>
              </a:rPr>
              <a:t>差值电压</a:t>
            </a:r>
            <a:r>
              <a:rPr lang="en-US" altLang="zh-CN" sz="2800" i="0">
                <a:solidFill>
                  <a:schemeClr val="tx2"/>
                </a:solidFill>
                <a:effectLst>
                  <a:outerShdw blurRad="38100" dist="38100" dir="2700000" algn="tl">
                    <a:srgbClr val="DDDDDD"/>
                  </a:outerShdw>
                </a:effectLst>
              </a:rPr>
              <a:t>)</a:t>
            </a:r>
            <a:r>
              <a:rPr lang="en-US" altLang="zh-CN" sz="2800" i="0">
                <a:solidFill>
                  <a:srgbClr val="003399"/>
                </a:solidFill>
                <a:effectLst>
                  <a:outerShdw blurRad="38100" dist="38100" dir="2700000" algn="tl">
                    <a:srgbClr val="DDDDDD"/>
                  </a:outerShdw>
                </a:effectLst>
              </a:rPr>
              <a:t> </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负反馈</a:t>
            </a:r>
          </a:p>
        </p:txBody>
      </p:sp>
      <p:sp>
        <p:nvSpPr>
          <p:cNvPr id="124992" name="Text Box 64"/>
          <p:cNvSpPr txBox="1">
            <a:spLocks noChangeArrowheads="1"/>
          </p:cNvSpPr>
          <p:nvPr/>
        </p:nvSpPr>
        <p:spPr bwMode="auto">
          <a:xfrm>
            <a:off x="457200" y="3671888"/>
            <a:ext cx="16764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反馈电压</a:t>
            </a:r>
            <a:endParaRPr lang="zh-CN" altLang="en-US" sz="2800" i="0" baseline="-25000">
              <a:solidFill>
                <a:srgbClr val="000099"/>
              </a:solidFill>
              <a:effectLst>
                <a:outerShdw blurRad="38100" dist="38100" dir="2700000" algn="tl">
                  <a:srgbClr val="DDDDDD"/>
                </a:outerShdw>
              </a:effectLst>
            </a:endParaRPr>
          </a:p>
        </p:txBody>
      </p:sp>
      <p:graphicFrame>
        <p:nvGraphicFramePr>
          <p:cNvPr id="124993" name="Object 65"/>
          <p:cNvGraphicFramePr>
            <a:graphicFrameLocks noChangeAspect="1"/>
          </p:cNvGraphicFramePr>
          <p:nvPr/>
        </p:nvGraphicFramePr>
        <p:xfrm>
          <a:off x="2101850" y="3454400"/>
          <a:ext cx="2317750" cy="1041400"/>
        </p:xfrm>
        <a:graphic>
          <a:graphicData uri="http://schemas.openxmlformats.org/presentationml/2006/ole">
            <mc:AlternateContent xmlns:mc="http://schemas.openxmlformats.org/markup-compatibility/2006">
              <mc:Choice xmlns:v="urn:schemas-microsoft-com:vml" Requires="v">
                <p:oleObj spid="_x0000_s4100" name="公式" r:id="rId3" imgW="1143000" imgH="393700" progId="Equation.3">
                  <p:embed/>
                </p:oleObj>
              </mc:Choice>
              <mc:Fallback>
                <p:oleObj name="公式" r:id="rId3" imgW="11430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3454400"/>
                        <a:ext cx="2317750" cy="1041400"/>
                      </a:xfrm>
                      <a:prstGeom prst="rect">
                        <a:avLst/>
                      </a:prstGeom>
                      <a:noFill/>
                      <a:ln>
                        <a:noFill/>
                      </a:ln>
                      <a:effectLst/>
                    </p:spPr>
                  </p:pic>
                </p:oleObj>
              </mc:Fallback>
            </mc:AlternateContent>
          </a:graphicData>
        </a:graphic>
      </p:graphicFrame>
      <p:sp>
        <p:nvSpPr>
          <p:cNvPr id="124994" name="Text Box 66"/>
          <p:cNvSpPr txBox="1">
            <a:spLocks noChangeArrowheads="1"/>
          </p:cNvSpPr>
          <p:nvPr/>
        </p:nvSpPr>
        <p:spPr bwMode="auto">
          <a:xfrm>
            <a:off x="4343400" y="3748088"/>
            <a:ext cx="44958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取自输出电压</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电压反馈</a:t>
            </a:r>
          </a:p>
        </p:txBody>
      </p:sp>
      <p:sp>
        <p:nvSpPr>
          <p:cNvPr id="124995" name="Text Box 67"/>
          <p:cNvSpPr txBox="1">
            <a:spLocks noChangeArrowheads="1"/>
          </p:cNvSpPr>
          <p:nvPr/>
        </p:nvSpPr>
        <p:spPr bwMode="auto">
          <a:xfrm>
            <a:off x="381000" y="4464050"/>
            <a:ext cx="83058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dirty="0">
                <a:solidFill>
                  <a:schemeClr val="tx2"/>
                </a:solidFill>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反馈信号与输入信号在输入端以电压的形式比较</a:t>
            </a:r>
            <a:r>
              <a:rPr lang="zh-CN" altLang="en-US" sz="2800" i="0" dirty="0">
                <a:solidFill>
                  <a:srgbClr val="003399"/>
                </a:solidFill>
                <a:effectLst>
                  <a:outerShdw blurRad="38100" dist="38100" dir="2700000" algn="tl">
                    <a:srgbClr val="DDDDDD"/>
                  </a:outerShdw>
                </a:effectLst>
              </a:rPr>
              <a:t> </a:t>
            </a:r>
          </a:p>
          <a:p>
            <a:pPr eaLnBrk="1" hangingPunct="1">
              <a:lnSpc>
                <a:spcPct val="110000"/>
              </a:lnSpc>
            </a:pP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串联反馈</a:t>
            </a:r>
          </a:p>
        </p:txBody>
      </p:sp>
      <p:sp>
        <p:nvSpPr>
          <p:cNvPr id="124996" name="Text Box 68"/>
          <p:cNvSpPr txBox="1">
            <a:spLocks noChangeArrowheads="1"/>
          </p:cNvSpPr>
          <p:nvPr/>
        </p:nvSpPr>
        <p:spPr bwMode="auto">
          <a:xfrm>
            <a:off x="457200" y="5500688"/>
            <a:ext cx="79248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solidFill>
                  <a:srgbClr val="003399"/>
                </a:solidFill>
                <a:effectLst>
                  <a:outerShdw blurRad="38100" dist="38100" dir="2700000" algn="tl">
                    <a:srgbClr val="DDDDDD"/>
                  </a:outerShdw>
                </a:effectLst>
              </a:rPr>
              <a:t>   </a:t>
            </a:r>
            <a:r>
              <a:rPr lang="zh-CN" altLang="en-US" sz="2800" i="0" dirty="0">
                <a:solidFill>
                  <a:srgbClr val="CC0000"/>
                </a:solidFill>
                <a:effectLst>
                  <a:outerShdw blurRad="38100" dist="38100" dir="2700000" algn="tl">
                    <a:srgbClr val="DDDDDD"/>
                  </a:outerShdw>
                </a:effectLst>
              </a:rPr>
              <a:t>特点：</a:t>
            </a:r>
            <a:r>
              <a:rPr lang="zh-CN" altLang="en-US" sz="2800" i="0" dirty="0">
                <a:solidFill>
                  <a:schemeClr val="tx2"/>
                </a:solidFill>
                <a:effectLst>
                  <a:outerShdw blurRad="38100" dist="38100" dir="2700000" algn="tl">
                    <a:srgbClr val="DDDDDD"/>
                  </a:outerShdw>
                </a:effectLst>
              </a:rPr>
              <a:t>输入电阻高、输出电阻低</a:t>
            </a:r>
            <a:endParaRPr lang="zh-CN" altLang="en-US" sz="2800" i="0" baseline="-25000" dirty="0">
              <a:solidFill>
                <a:srgbClr val="003399"/>
              </a:solidFill>
              <a:effectLst>
                <a:outerShdw blurRad="38100" dist="38100" dir="2700000" algn="tl">
                  <a:srgbClr val="DDDDDD"/>
                </a:outerShdw>
              </a:effectLst>
            </a:endParaRPr>
          </a:p>
        </p:txBody>
      </p:sp>
      <p:sp>
        <p:nvSpPr>
          <p:cNvPr id="124997" name="Rectangle 69"/>
          <p:cNvSpPr>
            <a:spLocks noChangeArrowheads="1"/>
          </p:cNvSpPr>
          <p:nvPr/>
        </p:nvSpPr>
        <p:spPr bwMode="auto">
          <a:xfrm>
            <a:off x="685800" y="2544763"/>
            <a:ext cx="496888" cy="579437"/>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24998" name="Rectangle 70"/>
          <p:cNvSpPr>
            <a:spLocks noChangeArrowheads="1"/>
          </p:cNvSpPr>
          <p:nvPr/>
        </p:nvSpPr>
        <p:spPr bwMode="auto">
          <a:xfrm>
            <a:off x="3846513" y="1782763"/>
            <a:ext cx="496887" cy="579437"/>
          </a:xfrm>
          <a:prstGeom prst="rect">
            <a:avLst/>
          </a:prstGeom>
          <a:noFill/>
          <a:ln w="9525">
            <a:noFill/>
            <a:miter lim="800000"/>
          </a:ln>
          <a:effectLst/>
        </p:spPr>
        <p:txBody>
          <a:bodyPr wrap="none">
            <a:spAutoFit/>
          </a:bodyPr>
          <a:lstStyle/>
          <a:p>
            <a:r>
              <a:rPr lang="en-US" altLang="zh-CN" sz="3200" i="0">
                <a:solidFill>
                  <a:srgbClr val="FF0000"/>
                </a:solidFill>
                <a:effectLst>
                  <a:outerShdw blurRad="38100" dist="38100" dir="2700000" algn="tl">
                    <a:srgbClr val="DDDDDD"/>
                  </a:outerShdw>
                </a:effectLst>
                <a:latin typeface="Times New Roman" panose="02020603050405020304" charset="0"/>
                <a:sym typeface="Symbol" panose="05050102010706020507" charset="0"/>
              </a:rPr>
              <a:t></a:t>
            </a:r>
          </a:p>
        </p:txBody>
      </p:sp>
    </p:spTree>
    <p:extLst>
      <p:ext uri="{BB962C8B-B14F-4D97-AF65-F5344CB8AC3E}">
        <p14:creationId xmlns:p14="http://schemas.microsoft.com/office/powerpoint/2010/main" val="306811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88"/>
                                        </p:tgtEl>
                                        <p:attrNameLst>
                                          <p:attrName>style.visibility</p:attrName>
                                        </p:attrNameLst>
                                      </p:cBhvr>
                                      <p:to>
                                        <p:strVal val="visible"/>
                                      </p:to>
                                    </p:set>
                                    <p:animEffect transition="in" filter="wipe(left)">
                                      <p:cBhvr>
                                        <p:cTn id="7" dur="500"/>
                                        <p:tgtEl>
                                          <p:spTgt spid="1249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4997"/>
                                        </p:tgtEl>
                                        <p:attrNameLst>
                                          <p:attrName>style.visibility</p:attrName>
                                        </p:attrNameLst>
                                      </p:cBhvr>
                                      <p:to>
                                        <p:strVal val="visible"/>
                                      </p:to>
                                    </p:set>
                                    <p:animEffect transition="in" filter="blinds(horizontal)">
                                      <p:cBhvr>
                                        <p:cTn id="12" dur="500"/>
                                        <p:tgtEl>
                                          <p:spTgt spid="1249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4998"/>
                                        </p:tgtEl>
                                        <p:attrNameLst>
                                          <p:attrName>style.visibility</p:attrName>
                                        </p:attrNameLst>
                                      </p:cBhvr>
                                      <p:to>
                                        <p:strVal val="visible"/>
                                      </p:to>
                                    </p:set>
                                    <p:animEffect transition="in" filter="blinds(horizontal)">
                                      <p:cBhvr>
                                        <p:cTn id="17" dur="500"/>
                                        <p:tgtEl>
                                          <p:spTgt spid="1249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4990"/>
                                        </p:tgtEl>
                                        <p:attrNameLst>
                                          <p:attrName>style.visibility</p:attrName>
                                        </p:attrNameLst>
                                      </p:cBhvr>
                                      <p:to>
                                        <p:strVal val="visible"/>
                                      </p:to>
                                    </p:set>
                                    <p:animEffect transition="in" filter="wipe(left)">
                                      <p:cBhvr>
                                        <p:cTn id="22" dur="500"/>
                                        <p:tgtEl>
                                          <p:spTgt spid="12499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trips(up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wipe(left)">
                                      <p:cBhvr>
                                        <p:cTn id="32" dur="500"/>
                                        <p:tgtEl>
                                          <p:spTgt spid="1249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991"/>
                                        </p:tgtEl>
                                        <p:attrNameLst>
                                          <p:attrName>style.visibility</p:attrName>
                                        </p:attrNameLst>
                                      </p:cBhvr>
                                      <p:to>
                                        <p:strVal val="visible"/>
                                      </p:to>
                                    </p:set>
                                    <p:animEffect transition="in" filter="wipe(left)">
                                      <p:cBhvr>
                                        <p:cTn id="37" dur="500"/>
                                        <p:tgtEl>
                                          <p:spTgt spid="12499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4992"/>
                                        </p:tgtEl>
                                        <p:attrNameLst>
                                          <p:attrName>style.visibility</p:attrName>
                                        </p:attrNameLst>
                                      </p:cBhvr>
                                      <p:to>
                                        <p:strVal val="visible"/>
                                      </p:to>
                                    </p:set>
                                    <p:animEffect transition="in" filter="wipe(left)">
                                      <p:cBhvr>
                                        <p:cTn id="42" dur="500"/>
                                        <p:tgtEl>
                                          <p:spTgt spid="12499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4993"/>
                                        </p:tgtEl>
                                        <p:attrNameLst>
                                          <p:attrName>style.visibility</p:attrName>
                                        </p:attrNameLst>
                                      </p:cBhvr>
                                      <p:to>
                                        <p:strVal val="visible"/>
                                      </p:to>
                                    </p:set>
                                    <p:animEffect transition="in" filter="wipe(left)">
                                      <p:cBhvr>
                                        <p:cTn id="47" dur="500"/>
                                        <p:tgtEl>
                                          <p:spTgt spid="1249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4994"/>
                                        </p:tgtEl>
                                        <p:attrNameLst>
                                          <p:attrName>style.visibility</p:attrName>
                                        </p:attrNameLst>
                                      </p:cBhvr>
                                      <p:to>
                                        <p:strVal val="visible"/>
                                      </p:to>
                                    </p:set>
                                    <p:animEffect transition="in" filter="wipe(left)">
                                      <p:cBhvr>
                                        <p:cTn id="52" dur="500"/>
                                        <p:tgtEl>
                                          <p:spTgt spid="12499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4995"/>
                                        </p:tgtEl>
                                        <p:attrNameLst>
                                          <p:attrName>style.visibility</p:attrName>
                                        </p:attrNameLst>
                                      </p:cBhvr>
                                      <p:to>
                                        <p:strVal val="visible"/>
                                      </p:to>
                                    </p:set>
                                    <p:animEffect transition="in" filter="wipe(left)">
                                      <p:cBhvr>
                                        <p:cTn id="57" dur="500"/>
                                        <p:tgtEl>
                                          <p:spTgt spid="12499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4996"/>
                                        </p:tgtEl>
                                        <p:attrNameLst>
                                          <p:attrName>style.visibility</p:attrName>
                                        </p:attrNameLst>
                                      </p:cBhvr>
                                      <p:to>
                                        <p:strVal val="visible"/>
                                      </p:to>
                                    </p:set>
                                    <p:animEffect transition="in" filter="wipe(left)">
                                      <p:cBhvr>
                                        <p:cTn id="62" dur="500"/>
                                        <p:tgtEl>
                                          <p:spTgt spid="12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88" grpId="0" autoUpdateAnimBg="0"/>
      <p:bldP spid="124989" grpId="0" autoUpdateAnimBg="0"/>
      <p:bldP spid="124990" grpId="0" autoUpdateAnimBg="0"/>
      <p:bldP spid="124991" grpId="0" autoUpdateAnimBg="0"/>
      <p:bldP spid="124992" grpId="0" autoUpdateAnimBg="0"/>
      <p:bldP spid="124994" grpId="0" autoUpdateAnimBg="0"/>
      <p:bldP spid="124995" grpId="0" autoUpdateAnimBg="0"/>
      <p:bldP spid="124996" grpId="0" autoUpdateAnimBg="0"/>
      <p:bldP spid="124997" grpId="0" autoUpdateAnimBg="0"/>
      <p:bldP spid="12499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ctrTitle"/>
          </p:nvPr>
        </p:nvSpPr>
        <p:spPr bwMode="auto">
          <a:xfrm>
            <a:off x="533400" y="304800"/>
            <a:ext cx="54102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.2.3.3</a:t>
            </a:r>
            <a:r>
              <a:rPr lang="en-US" altLang="zh-CN" sz="3200" b="1" dirty="0" smtClean="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sz="3200"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串联电流负反馈</a:t>
            </a:r>
          </a:p>
        </p:txBody>
      </p:sp>
      <p:grpSp>
        <p:nvGrpSpPr>
          <p:cNvPr id="26627" name="Group 6"/>
          <p:cNvGrpSpPr/>
          <p:nvPr/>
        </p:nvGrpSpPr>
        <p:grpSpPr bwMode="auto">
          <a:xfrm>
            <a:off x="685800" y="1033463"/>
            <a:ext cx="3733800" cy="2624137"/>
            <a:chOff x="432" y="651"/>
            <a:chExt cx="2352" cy="1653"/>
          </a:xfrm>
        </p:grpSpPr>
        <p:sp>
          <p:nvSpPr>
            <p:cNvPr id="125959" name="Text Box 7"/>
            <p:cNvSpPr txBox="1">
              <a:spLocks noChangeArrowheads="1"/>
            </p:cNvSpPr>
            <p:nvPr/>
          </p:nvSpPr>
          <p:spPr bwMode="auto">
            <a:xfrm>
              <a:off x="2400" y="1113"/>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26651" name="Line 8"/>
            <p:cNvSpPr>
              <a:spLocks noChangeShapeType="1"/>
            </p:cNvSpPr>
            <p:nvPr/>
          </p:nvSpPr>
          <p:spPr bwMode="auto">
            <a:xfrm>
              <a:off x="2688" y="651"/>
              <a:ext cx="0" cy="110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5961" name="Text Box 9"/>
            <p:cNvSpPr txBox="1">
              <a:spLocks noChangeArrowheads="1"/>
            </p:cNvSpPr>
            <p:nvPr/>
          </p:nvSpPr>
          <p:spPr bwMode="auto">
            <a:xfrm>
              <a:off x="432" y="1305"/>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26653" name="Rectangle 10"/>
            <p:cNvSpPr>
              <a:spLocks noChangeArrowheads="1"/>
            </p:cNvSpPr>
            <p:nvPr/>
          </p:nvSpPr>
          <p:spPr bwMode="auto">
            <a:xfrm>
              <a:off x="912" y="129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5963" name="Text Box 11"/>
            <p:cNvSpPr txBox="1">
              <a:spLocks noChangeArrowheads="1"/>
            </p:cNvSpPr>
            <p:nvPr/>
          </p:nvSpPr>
          <p:spPr bwMode="auto">
            <a:xfrm>
              <a:off x="895" y="1344"/>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endParaRPr lang="en-US" altLang="zh-CN" sz="2800" i="0">
                <a:effectLst>
                  <a:outerShdw blurRad="38100" dist="38100" dir="2700000" algn="tl">
                    <a:srgbClr val="DDDDDD"/>
                  </a:outerShdw>
                </a:effectLst>
              </a:endParaRPr>
            </a:p>
          </p:txBody>
        </p:sp>
        <p:sp>
          <p:nvSpPr>
            <p:cNvPr id="26655" name="Line 12"/>
            <p:cNvSpPr>
              <a:spLocks noChangeShapeType="1"/>
            </p:cNvSpPr>
            <p:nvPr/>
          </p:nvSpPr>
          <p:spPr bwMode="auto">
            <a:xfrm>
              <a:off x="1392" y="653"/>
              <a:ext cx="0" cy="37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5965" name="Rectangle 13"/>
            <p:cNvSpPr>
              <a:spLocks noChangeArrowheads="1"/>
            </p:cNvSpPr>
            <p:nvPr/>
          </p:nvSpPr>
          <p:spPr bwMode="auto">
            <a:xfrm>
              <a:off x="2013" y="1344"/>
              <a:ext cx="411"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sp>
          <p:nvSpPr>
            <p:cNvPr id="26657" name="Line 14"/>
            <p:cNvSpPr>
              <a:spLocks noChangeShapeType="1"/>
            </p:cNvSpPr>
            <p:nvPr/>
          </p:nvSpPr>
          <p:spPr bwMode="auto">
            <a:xfrm>
              <a:off x="2352" y="1728"/>
              <a:ext cx="3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58" name="Line 15"/>
            <p:cNvSpPr>
              <a:spLocks noChangeShapeType="1"/>
            </p:cNvSpPr>
            <p:nvPr/>
          </p:nvSpPr>
          <p:spPr bwMode="auto">
            <a:xfrm rot="16200000" flipH="1">
              <a:off x="2266" y="1250"/>
              <a:ext cx="1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59" name="Line 16"/>
            <p:cNvSpPr>
              <a:spLocks noChangeShapeType="1"/>
            </p:cNvSpPr>
            <p:nvPr/>
          </p:nvSpPr>
          <p:spPr bwMode="auto">
            <a:xfrm flipH="1">
              <a:off x="752" y="1335"/>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60" name="Line 17"/>
            <p:cNvSpPr>
              <a:spLocks noChangeShapeType="1"/>
            </p:cNvSpPr>
            <p:nvPr/>
          </p:nvSpPr>
          <p:spPr bwMode="auto">
            <a:xfrm>
              <a:off x="1392" y="653"/>
              <a:ext cx="131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6661" name="Group 18"/>
            <p:cNvGrpSpPr/>
            <p:nvPr/>
          </p:nvGrpSpPr>
          <p:grpSpPr bwMode="auto">
            <a:xfrm>
              <a:off x="624" y="1766"/>
              <a:ext cx="144" cy="106"/>
              <a:chOff x="432" y="2832"/>
              <a:chExt cx="185" cy="96"/>
            </a:xfrm>
          </p:grpSpPr>
          <p:sp>
            <p:nvSpPr>
              <p:cNvPr id="26685" name="Line 19"/>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86" name="Line 20"/>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25973" name="Rectangle 21"/>
            <p:cNvSpPr>
              <a:spLocks noChangeArrowheads="1"/>
            </p:cNvSpPr>
            <p:nvPr/>
          </p:nvSpPr>
          <p:spPr bwMode="auto">
            <a:xfrm>
              <a:off x="432" y="1161"/>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5974" name="Rectangle 22"/>
            <p:cNvSpPr>
              <a:spLocks noChangeArrowheads="1"/>
            </p:cNvSpPr>
            <p:nvPr/>
          </p:nvSpPr>
          <p:spPr bwMode="auto">
            <a:xfrm>
              <a:off x="448" y="1536"/>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26664" name="Rectangle 23" descr="40%"/>
            <p:cNvSpPr>
              <a:spLocks noChangeArrowheads="1"/>
            </p:cNvSpPr>
            <p:nvPr/>
          </p:nvSpPr>
          <p:spPr bwMode="auto">
            <a:xfrm>
              <a:off x="1543" y="84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5976" name="Text Box 24"/>
            <p:cNvSpPr txBox="1">
              <a:spLocks noChangeArrowheads="1"/>
            </p:cNvSpPr>
            <p:nvPr/>
          </p:nvSpPr>
          <p:spPr bwMode="auto">
            <a:xfrm>
              <a:off x="1536" y="1168"/>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5977" name="Text Box 25"/>
            <p:cNvSpPr txBox="1">
              <a:spLocks noChangeArrowheads="1"/>
            </p:cNvSpPr>
            <p:nvPr/>
          </p:nvSpPr>
          <p:spPr bwMode="auto">
            <a:xfrm>
              <a:off x="1824" y="1027"/>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5978" name="Text Box 26"/>
            <p:cNvSpPr txBox="1">
              <a:spLocks noChangeArrowheads="1"/>
            </p:cNvSpPr>
            <p:nvPr/>
          </p:nvSpPr>
          <p:spPr bwMode="auto">
            <a:xfrm>
              <a:off x="1795" y="809"/>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26668" name="Line 27"/>
            <p:cNvSpPr>
              <a:spLocks noChangeShapeType="1"/>
            </p:cNvSpPr>
            <p:nvPr/>
          </p:nvSpPr>
          <p:spPr bwMode="auto">
            <a:xfrm>
              <a:off x="1175" y="1335"/>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69" name="Line 28"/>
            <p:cNvSpPr>
              <a:spLocks noChangeShapeType="1"/>
            </p:cNvSpPr>
            <p:nvPr/>
          </p:nvSpPr>
          <p:spPr bwMode="auto">
            <a:xfrm>
              <a:off x="2079" y="1171"/>
              <a:ext cx="28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70" name="Line 29"/>
            <p:cNvSpPr>
              <a:spLocks noChangeShapeType="1"/>
            </p:cNvSpPr>
            <p:nvPr/>
          </p:nvSpPr>
          <p:spPr bwMode="auto">
            <a:xfrm>
              <a:off x="1389" y="67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26671" name="Line 30"/>
            <p:cNvSpPr>
              <a:spLocks noChangeShapeType="1"/>
            </p:cNvSpPr>
            <p:nvPr/>
          </p:nvSpPr>
          <p:spPr bwMode="auto">
            <a:xfrm>
              <a:off x="1385" y="1008"/>
              <a:ext cx="1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5983" name="Text Box 31"/>
            <p:cNvSpPr txBox="1">
              <a:spLocks noChangeArrowheads="1"/>
            </p:cNvSpPr>
            <p:nvPr/>
          </p:nvSpPr>
          <p:spPr bwMode="auto">
            <a:xfrm>
              <a:off x="1543" y="864"/>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5984" name="Text Box 32"/>
            <p:cNvSpPr txBox="1">
              <a:spLocks noChangeArrowheads="1"/>
            </p:cNvSpPr>
            <p:nvPr/>
          </p:nvSpPr>
          <p:spPr bwMode="auto">
            <a:xfrm rot="5400000">
              <a:off x="1611" y="821"/>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26674" name="Oval 33"/>
            <p:cNvSpPr>
              <a:spLocks noChangeArrowheads="1"/>
            </p:cNvSpPr>
            <p:nvPr/>
          </p:nvSpPr>
          <p:spPr bwMode="auto">
            <a:xfrm>
              <a:off x="672" y="129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6675" name="Oval 34"/>
            <p:cNvSpPr>
              <a:spLocks noChangeArrowheads="1"/>
            </p:cNvSpPr>
            <p:nvPr/>
          </p:nvSpPr>
          <p:spPr bwMode="auto">
            <a:xfrm>
              <a:off x="672"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26676" name="Group 35"/>
            <p:cNvGrpSpPr/>
            <p:nvPr/>
          </p:nvGrpSpPr>
          <p:grpSpPr bwMode="auto">
            <a:xfrm>
              <a:off x="2279" y="2160"/>
              <a:ext cx="127" cy="144"/>
              <a:chOff x="2448" y="2832"/>
              <a:chExt cx="185" cy="96"/>
            </a:xfrm>
          </p:grpSpPr>
          <p:sp>
            <p:nvSpPr>
              <p:cNvPr id="26683" name="Line 36"/>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6684" name="Line 37"/>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6677" name="Rectangle 38"/>
            <p:cNvSpPr>
              <a:spLocks noChangeArrowheads="1"/>
            </p:cNvSpPr>
            <p:nvPr/>
          </p:nvSpPr>
          <p:spPr bwMode="auto">
            <a:xfrm rot="-5400000">
              <a:off x="2222" y="19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6678" name="Line 39"/>
            <p:cNvSpPr>
              <a:spLocks noChangeShapeType="1"/>
            </p:cNvSpPr>
            <p:nvPr/>
          </p:nvSpPr>
          <p:spPr bwMode="auto">
            <a:xfrm>
              <a:off x="2351" y="1605"/>
              <a:ext cx="0" cy="317"/>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6679" name="Rectangle 40"/>
            <p:cNvSpPr>
              <a:spLocks noChangeArrowheads="1"/>
            </p:cNvSpPr>
            <p:nvPr/>
          </p:nvSpPr>
          <p:spPr bwMode="auto">
            <a:xfrm rot="5400000">
              <a:off x="2226" y="1433"/>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6680" name="Line 41"/>
            <p:cNvSpPr>
              <a:spLocks noChangeShapeType="1"/>
            </p:cNvSpPr>
            <p:nvPr/>
          </p:nvSpPr>
          <p:spPr bwMode="auto">
            <a:xfrm>
              <a:off x="2112" y="1104"/>
              <a:ext cx="288"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25994" name="Text Box 42"/>
            <p:cNvSpPr txBox="1">
              <a:spLocks noChangeArrowheads="1"/>
            </p:cNvSpPr>
            <p:nvPr/>
          </p:nvSpPr>
          <p:spPr bwMode="auto">
            <a:xfrm>
              <a:off x="2112" y="768"/>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25995" name="Text Box 43"/>
            <p:cNvSpPr txBox="1">
              <a:spLocks noChangeArrowheads="1"/>
            </p:cNvSpPr>
            <p:nvPr/>
          </p:nvSpPr>
          <p:spPr bwMode="auto">
            <a:xfrm>
              <a:off x="2047" y="1881"/>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endParaRPr lang="en-US" altLang="zh-CN" sz="2800" i="0">
                <a:effectLst>
                  <a:outerShdw blurRad="38100" dist="38100" dir="2700000" algn="tl">
                    <a:srgbClr val="DDDDDD"/>
                  </a:outerShdw>
                </a:effectLst>
              </a:endParaRPr>
            </a:p>
          </p:txBody>
        </p:sp>
      </p:grpSp>
      <p:grpSp>
        <p:nvGrpSpPr>
          <p:cNvPr id="5" name="Group 44"/>
          <p:cNvGrpSpPr/>
          <p:nvPr/>
        </p:nvGrpSpPr>
        <p:grpSpPr bwMode="auto">
          <a:xfrm>
            <a:off x="1828800" y="1371600"/>
            <a:ext cx="2544763" cy="2362200"/>
            <a:chOff x="1152" y="864"/>
            <a:chExt cx="1603" cy="1488"/>
          </a:xfrm>
        </p:grpSpPr>
        <p:grpSp>
          <p:nvGrpSpPr>
            <p:cNvPr id="26641" name="Group 45"/>
            <p:cNvGrpSpPr/>
            <p:nvPr/>
          </p:nvGrpSpPr>
          <p:grpSpPr bwMode="auto">
            <a:xfrm>
              <a:off x="2400" y="1680"/>
              <a:ext cx="355" cy="672"/>
              <a:chOff x="2400" y="1680"/>
              <a:chExt cx="355" cy="672"/>
            </a:xfrm>
          </p:grpSpPr>
          <p:sp>
            <p:nvSpPr>
              <p:cNvPr id="125998" name="Rectangle 46"/>
              <p:cNvSpPr>
                <a:spLocks noChangeArrowheads="1"/>
              </p:cNvSpPr>
              <p:nvPr/>
            </p:nvSpPr>
            <p:spPr bwMode="auto">
              <a:xfrm>
                <a:off x="2448" y="1680"/>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5999" name="Rectangle 47"/>
              <p:cNvSpPr>
                <a:spLocks noChangeArrowheads="1"/>
              </p:cNvSpPr>
              <p:nvPr/>
            </p:nvSpPr>
            <p:spPr bwMode="auto">
              <a:xfrm>
                <a:off x="2400" y="2025"/>
                <a:ext cx="318"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6000" name="Text Box 48"/>
              <p:cNvSpPr txBox="1">
                <a:spLocks noChangeArrowheads="1"/>
              </p:cNvSpPr>
              <p:nvPr/>
            </p:nvSpPr>
            <p:spPr bwMode="auto">
              <a:xfrm>
                <a:off x="2448" y="1833"/>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f</a:t>
                </a:r>
              </a:p>
            </p:txBody>
          </p:sp>
        </p:grpSp>
        <p:grpSp>
          <p:nvGrpSpPr>
            <p:cNvPr id="26642" name="Group 49"/>
            <p:cNvGrpSpPr/>
            <p:nvPr/>
          </p:nvGrpSpPr>
          <p:grpSpPr bwMode="auto">
            <a:xfrm>
              <a:off x="1152" y="864"/>
              <a:ext cx="576" cy="550"/>
              <a:chOff x="1152" y="864"/>
              <a:chExt cx="576" cy="550"/>
            </a:xfrm>
          </p:grpSpPr>
          <p:grpSp>
            <p:nvGrpSpPr>
              <p:cNvPr id="26643" name="Group 50"/>
              <p:cNvGrpSpPr/>
              <p:nvPr/>
            </p:nvGrpSpPr>
            <p:grpSpPr bwMode="auto">
              <a:xfrm>
                <a:off x="1194" y="864"/>
                <a:ext cx="239" cy="550"/>
                <a:chOff x="1194" y="864"/>
                <a:chExt cx="239" cy="550"/>
              </a:xfrm>
            </p:grpSpPr>
            <p:sp>
              <p:nvSpPr>
                <p:cNvPr id="126003" name="Rectangle 51"/>
                <p:cNvSpPr>
                  <a:spLocks noChangeArrowheads="1"/>
                </p:cNvSpPr>
                <p:nvPr/>
              </p:nvSpPr>
              <p:spPr bwMode="auto">
                <a:xfrm>
                  <a:off x="1221" y="864"/>
                  <a:ext cx="212" cy="288"/>
                </a:xfrm>
                <a:prstGeom prst="rect">
                  <a:avLst/>
                </a:prstGeom>
                <a:noFill/>
                <a:ln w="9525">
                  <a:noFill/>
                  <a:miter lim="800000"/>
                </a:ln>
                <a:effectLst/>
              </p:spPr>
              <p:txBody>
                <a:bodyPr wrap="none">
                  <a:spAutoFit/>
                </a:bodyPr>
                <a:lstStyle/>
                <a:p>
                  <a:pPr algn="ctr">
                    <a:spcBef>
                      <a:spcPct val="50000"/>
                    </a:spcBef>
                  </a:pPr>
                  <a:r>
                    <a:rPr lang="en-US" altLang="zh-CN" sz="2400" i="0">
                      <a:solidFill>
                        <a:srgbClr val="FF3300"/>
                      </a:solidFill>
                      <a:effectLst>
                        <a:outerShdw blurRad="38100" dist="38100" dir="2700000" algn="tl">
                          <a:srgbClr val="DDDDDD"/>
                        </a:outerShdw>
                      </a:effectLst>
                      <a:latin typeface="Times New Roman" panose="02020603050405020304" charset="0"/>
                    </a:rPr>
                    <a:t>–</a:t>
                  </a:r>
                </a:p>
              </p:txBody>
            </p:sp>
            <p:sp>
              <p:nvSpPr>
                <p:cNvPr id="126004" name="Rectangle 52"/>
                <p:cNvSpPr>
                  <a:spLocks noChangeArrowheads="1"/>
                </p:cNvSpPr>
                <p:nvPr/>
              </p:nvSpPr>
              <p:spPr bwMode="auto">
                <a:xfrm>
                  <a:off x="1194" y="1126"/>
                  <a:ext cx="225" cy="288"/>
                </a:xfrm>
                <a:prstGeom prst="rect">
                  <a:avLst/>
                </a:prstGeom>
                <a:noFill/>
                <a:ln w="9525">
                  <a:noFill/>
                  <a:miter lim="800000"/>
                </a:ln>
                <a:effectLst/>
              </p:spPr>
              <p:txBody>
                <a:bodyPr wrap="none">
                  <a:spAutoFit/>
                </a:bodyPr>
                <a:lstStyle/>
                <a:p>
                  <a:pPr algn="ctr">
                    <a:spcBef>
                      <a:spcPct val="50000"/>
                    </a:spcBef>
                  </a:pPr>
                  <a:r>
                    <a:rPr lang="en-US" altLang="zh-CN" sz="2400" i="0">
                      <a:solidFill>
                        <a:srgbClr val="FF3300"/>
                      </a:solidFill>
                      <a:effectLst>
                        <a:outerShdw blurRad="38100" dist="38100" dir="2700000" algn="tl">
                          <a:srgbClr val="DDDDDD"/>
                        </a:outerShdw>
                      </a:effectLst>
                      <a:latin typeface="Times New Roman" panose="02020603050405020304" charset="0"/>
                    </a:rPr>
                    <a:t>+</a:t>
                  </a:r>
                </a:p>
              </p:txBody>
            </p:sp>
          </p:grpSp>
          <p:sp>
            <p:nvSpPr>
              <p:cNvPr id="126005" name="Text Box 53"/>
              <p:cNvSpPr txBox="1">
                <a:spLocks noChangeArrowheads="1"/>
              </p:cNvSpPr>
              <p:nvPr/>
            </p:nvSpPr>
            <p:spPr bwMode="auto">
              <a:xfrm>
                <a:off x="1152" y="960"/>
                <a:ext cx="57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d</a:t>
                </a:r>
                <a:endParaRPr lang="en-US" altLang="zh-CN" sz="2800" i="0">
                  <a:solidFill>
                    <a:srgbClr val="000099"/>
                  </a:solidFill>
                  <a:effectLst>
                    <a:outerShdw blurRad="38100" dist="38100" dir="2700000" algn="tl">
                      <a:srgbClr val="DDDDDD"/>
                    </a:outerShdw>
                  </a:effectLst>
                </a:endParaRPr>
              </a:p>
            </p:txBody>
          </p:sp>
        </p:grpSp>
      </p:grpSp>
      <p:sp>
        <p:nvSpPr>
          <p:cNvPr id="126006" name="Text Box 54"/>
          <p:cNvSpPr txBox="1">
            <a:spLocks noChangeArrowheads="1"/>
          </p:cNvSpPr>
          <p:nvPr/>
        </p:nvSpPr>
        <p:spPr bwMode="auto">
          <a:xfrm>
            <a:off x="4800600" y="10810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设输入电压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为正，</a:t>
            </a:r>
          </a:p>
        </p:txBody>
      </p:sp>
      <p:sp>
        <p:nvSpPr>
          <p:cNvPr id="126007" name="Text Box 55"/>
          <p:cNvSpPr txBox="1">
            <a:spLocks noChangeArrowheads="1"/>
          </p:cNvSpPr>
          <p:nvPr/>
        </p:nvSpPr>
        <p:spPr bwMode="auto">
          <a:xfrm>
            <a:off x="4876800" y="21478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3399"/>
                </a:solidFill>
                <a:effectLst>
                  <a:outerShdw blurRad="38100" dist="38100" dir="2700000" algn="tl">
                    <a:srgbClr val="DDDDDD"/>
                  </a:outerShdw>
                </a:effectLst>
              </a:rPr>
              <a:t>差值电压  </a:t>
            </a:r>
            <a:r>
              <a:rPr lang="en-US" altLang="zh-CN" sz="2800">
                <a:solidFill>
                  <a:srgbClr val="003399"/>
                </a:solidFill>
                <a:effectLst>
                  <a:outerShdw blurRad="38100" dist="38100" dir="2700000" algn="tl">
                    <a:srgbClr val="DDDDDD"/>
                  </a:outerShdw>
                </a:effectLst>
              </a:rPr>
              <a:t>u</a:t>
            </a:r>
            <a:r>
              <a:rPr lang="en-US" altLang="zh-CN" sz="2800" i="0" baseline="-25000">
                <a:solidFill>
                  <a:srgbClr val="003399"/>
                </a:solidFill>
                <a:effectLst>
                  <a:outerShdw blurRad="38100" dist="38100" dir="2700000" algn="tl">
                    <a:srgbClr val="DDDDDD"/>
                  </a:outerShdw>
                </a:effectLst>
              </a:rPr>
              <a:t>d</a:t>
            </a:r>
            <a:r>
              <a:rPr lang="en-US" altLang="zh-CN" sz="2800" i="0">
                <a:solidFill>
                  <a:srgbClr val="003399"/>
                </a:solidFill>
                <a:effectLst>
                  <a:outerShdw blurRad="38100" dist="38100" dir="2700000" algn="tl">
                    <a:srgbClr val="DDDDDD"/>
                  </a:outerShdw>
                </a:effectLst>
              </a:rPr>
              <a:t> =</a:t>
            </a:r>
            <a:r>
              <a:rPr lang="en-US" altLang="zh-CN" sz="2800">
                <a:solidFill>
                  <a:srgbClr val="003399"/>
                </a:solidFill>
                <a:effectLst>
                  <a:outerShdw blurRad="38100" dist="38100" dir="2700000" algn="tl">
                    <a:srgbClr val="DDDDDD"/>
                  </a:outerShdw>
                </a:effectLst>
              </a:rPr>
              <a:t>u</a:t>
            </a:r>
            <a:r>
              <a:rPr lang="en-US" altLang="zh-CN" sz="2800" i="0" baseline="-25000">
                <a:solidFill>
                  <a:srgbClr val="003399"/>
                </a:solidFill>
                <a:effectLst>
                  <a:outerShdw blurRad="38100" dist="38100" dir="2700000" algn="tl">
                    <a:srgbClr val="DDDDDD"/>
                  </a:outerShdw>
                </a:effectLst>
              </a:rPr>
              <a:t>i </a:t>
            </a:r>
            <a:r>
              <a:rPr lang="en-US" altLang="zh-CN" sz="2800" i="0">
                <a:solidFill>
                  <a:srgbClr val="003399"/>
                </a:solidFill>
                <a:effectLst>
                  <a:outerShdw blurRad="38100" dist="38100" dir="2700000" algn="tl">
                    <a:srgbClr val="DDDDDD"/>
                  </a:outerShdw>
                </a:effectLst>
              </a:rPr>
              <a:t>–</a:t>
            </a:r>
            <a:r>
              <a:rPr lang="en-US" altLang="zh-CN" sz="2800" i="0" baseline="-25000">
                <a:solidFill>
                  <a:srgbClr val="003399"/>
                </a:solidFill>
                <a:effectLst>
                  <a:outerShdw blurRad="38100" dist="38100" dir="2700000" algn="tl">
                    <a:srgbClr val="DDDDDD"/>
                  </a:outerShdw>
                </a:effectLst>
              </a:rPr>
              <a:t> </a:t>
            </a:r>
            <a:r>
              <a:rPr lang="en-US" altLang="zh-CN" sz="2800">
                <a:solidFill>
                  <a:srgbClr val="003399"/>
                </a:solidFill>
                <a:effectLst>
                  <a:outerShdw blurRad="38100" dist="38100" dir="2700000" algn="tl">
                    <a:srgbClr val="DDDDDD"/>
                  </a:outerShdw>
                </a:effectLst>
              </a:rPr>
              <a:t>u</a:t>
            </a:r>
            <a:r>
              <a:rPr lang="en-US" altLang="zh-CN" sz="2800" i="0" baseline="-25000">
                <a:solidFill>
                  <a:srgbClr val="003399"/>
                </a:solidFill>
                <a:effectLst>
                  <a:outerShdw blurRad="38100" dist="38100" dir="2700000" algn="tl">
                    <a:srgbClr val="DDDDDD"/>
                  </a:outerShdw>
                </a:effectLst>
              </a:rPr>
              <a:t>f</a:t>
            </a:r>
          </a:p>
        </p:txBody>
      </p:sp>
      <p:sp>
        <p:nvSpPr>
          <p:cNvPr id="126008" name="Text Box 56"/>
          <p:cNvSpPr txBox="1">
            <a:spLocks noChangeArrowheads="1"/>
          </p:cNvSpPr>
          <p:nvPr/>
        </p:nvSpPr>
        <p:spPr bwMode="auto">
          <a:xfrm>
            <a:off x="4800600" y="1628775"/>
            <a:ext cx="3886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各电压的实际方向如图</a:t>
            </a:r>
          </a:p>
        </p:txBody>
      </p:sp>
      <p:sp>
        <p:nvSpPr>
          <p:cNvPr id="126009" name="Text Box 57"/>
          <p:cNvSpPr txBox="1">
            <a:spLocks noChangeArrowheads="1"/>
          </p:cNvSpPr>
          <p:nvPr/>
        </p:nvSpPr>
        <p:spPr bwMode="auto">
          <a:xfrm>
            <a:off x="4953000" y="2681288"/>
            <a:ext cx="38862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err="1">
                <a:effectLst>
                  <a:outerShdw blurRad="38100" dist="38100" dir="2700000" algn="tl">
                    <a:srgbClr val="DDDDDD"/>
                  </a:outerShdw>
                </a:effectLst>
              </a:rPr>
              <a:t>u</a:t>
            </a:r>
            <a:r>
              <a:rPr lang="en-US" altLang="zh-CN" sz="2800" i="0" baseline="-25000" dirty="0" err="1">
                <a:solidFill>
                  <a:schemeClr val="tx2"/>
                </a:solidFill>
                <a:effectLst>
                  <a:outerShdw blurRad="38100" dist="38100" dir="2700000" algn="tl">
                    <a:srgbClr val="DDDDDD"/>
                  </a:outerShdw>
                </a:effectLst>
              </a:rPr>
              <a:t>f</a:t>
            </a:r>
            <a:r>
              <a:rPr lang="en-US" altLang="zh-CN" sz="2800" i="0" baseline="-25000" dirty="0">
                <a:solidFill>
                  <a:schemeClr val="tx2"/>
                </a:solidFill>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削弱了净输入电压</a:t>
            </a:r>
            <a:r>
              <a:rPr lang="en-US" altLang="zh-CN" sz="2800" i="0" dirty="0">
                <a:solidFill>
                  <a:schemeClr val="tx2"/>
                </a:solidFill>
                <a:effectLst>
                  <a:outerShdw blurRad="38100" dist="38100" dir="2700000" algn="tl">
                    <a:srgbClr val="DDDDDD"/>
                  </a:outerShdw>
                </a:effectLst>
              </a:rPr>
              <a:t>(</a:t>
            </a:r>
            <a:r>
              <a:rPr lang="zh-CN" altLang="en-US" sz="2800" i="0" dirty="0">
                <a:solidFill>
                  <a:schemeClr val="tx2"/>
                </a:solidFill>
                <a:effectLst>
                  <a:outerShdw blurRad="38100" dist="38100" dir="2700000" algn="tl">
                    <a:srgbClr val="DDDDDD"/>
                  </a:outerShdw>
                </a:effectLst>
              </a:rPr>
              <a:t>差值电压</a:t>
            </a:r>
            <a:r>
              <a:rPr lang="en-US" altLang="zh-CN" sz="2800" i="0" dirty="0">
                <a:solidFill>
                  <a:schemeClr val="tx2"/>
                </a:solidFill>
                <a:effectLst>
                  <a:outerShdw blurRad="38100" dist="38100" dir="2700000" algn="tl">
                    <a:srgbClr val="DDDDDD"/>
                  </a:outerShdw>
                </a:effectLst>
              </a:rPr>
              <a:t>)</a:t>
            </a:r>
            <a:r>
              <a:rPr lang="en-US" altLang="zh-CN" sz="2800" i="0" dirty="0">
                <a:solidFill>
                  <a:srgbClr val="003399"/>
                </a:solidFill>
                <a:effectLst>
                  <a:outerShdw blurRad="38100" dist="38100" dir="2700000" algn="tl">
                    <a:srgbClr val="DDDDDD"/>
                  </a:outerShdw>
                </a:effectLst>
              </a:rPr>
              <a:t>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负反馈</a:t>
            </a:r>
          </a:p>
        </p:txBody>
      </p:sp>
      <p:sp>
        <p:nvSpPr>
          <p:cNvPr id="126010" name="Text Box 58"/>
          <p:cNvSpPr txBox="1">
            <a:spLocks noChangeArrowheads="1"/>
          </p:cNvSpPr>
          <p:nvPr/>
        </p:nvSpPr>
        <p:spPr bwMode="auto">
          <a:xfrm>
            <a:off x="685800" y="3595688"/>
            <a:ext cx="16764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3399"/>
                </a:solidFill>
                <a:effectLst>
                  <a:outerShdw blurRad="38100" dist="38100" dir="2700000" algn="tl">
                    <a:srgbClr val="DDDDDD"/>
                  </a:outerShdw>
                </a:effectLst>
              </a:rPr>
              <a:t>反馈电压</a:t>
            </a:r>
            <a:endParaRPr lang="zh-CN" altLang="en-US" sz="2800" i="0" baseline="-25000">
              <a:solidFill>
                <a:srgbClr val="003399"/>
              </a:solidFill>
              <a:effectLst>
                <a:outerShdw blurRad="38100" dist="38100" dir="2700000" algn="tl">
                  <a:srgbClr val="DDDDDD"/>
                </a:outerShdw>
              </a:effectLst>
            </a:endParaRPr>
          </a:p>
        </p:txBody>
      </p:sp>
      <p:sp>
        <p:nvSpPr>
          <p:cNvPr id="126011" name="Text Box 59"/>
          <p:cNvSpPr txBox="1">
            <a:spLocks noChangeArrowheads="1"/>
          </p:cNvSpPr>
          <p:nvPr/>
        </p:nvSpPr>
        <p:spPr bwMode="auto">
          <a:xfrm>
            <a:off x="3733800" y="3657600"/>
            <a:ext cx="4648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003399"/>
                </a:solidFill>
                <a:effectLst>
                  <a:outerShdw blurRad="38100" dist="38100" dir="2700000" algn="tl">
                    <a:srgbClr val="DDDDDD"/>
                  </a:outerShdw>
                </a:effectLst>
              </a:rPr>
              <a:t>取自输出电流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电流反馈</a:t>
            </a:r>
          </a:p>
        </p:txBody>
      </p:sp>
      <p:sp>
        <p:nvSpPr>
          <p:cNvPr id="126012" name="Text Box 60"/>
          <p:cNvSpPr txBox="1">
            <a:spLocks noChangeArrowheads="1"/>
          </p:cNvSpPr>
          <p:nvPr/>
        </p:nvSpPr>
        <p:spPr bwMode="auto">
          <a:xfrm>
            <a:off x="609600" y="4129088"/>
            <a:ext cx="8229600" cy="96678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en-US" altLang="zh-CN" sz="2800" i="0" dirty="0">
                <a:solidFill>
                  <a:srgbClr val="003399"/>
                </a:solidFill>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反馈信号与输入信号在输入端以电压的形式比较</a:t>
            </a:r>
          </a:p>
          <a:p>
            <a:pPr eaLnBrk="1" hangingPunct="1">
              <a:spcBef>
                <a:spcPct val="5000"/>
              </a:spcBef>
            </a:pPr>
            <a:r>
              <a:rPr lang="zh-CN" altLang="en-US" sz="2800" i="0" dirty="0">
                <a:solidFill>
                  <a:srgbClr val="003399"/>
                </a:solidFill>
                <a:effectLst>
                  <a:outerShdw blurRad="38100" dist="38100" dir="2700000" algn="tl">
                    <a:srgbClr val="DDDDDD"/>
                  </a:outerShdw>
                </a:effectLst>
              </a:rPr>
              <a:t>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串联反馈</a:t>
            </a:r>
          </a:p>
        </p:txBody>
      </p:sp>
      <p:sp>
        <p:nvSpPr>
          <p:cNvPr id="126013" name="Rectangle 61"/>
          <p:cNvSpPr>
            <a:spLocks noChangeArrowheads="1"/>
          </p:cNvSpPr>
          <p:nvPr/>
        </p:nvSpPr>
        <p:spPr bwMode="auto">
          <a:xfrm>
            <a:off x="874713" y="1524000"/>
            <a:ext cx="496887" cy="579438"/>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26014" name="Rectangle 62"/>
          <p:cNvSpPr>
            <a:spLocks noChangeArrowheads="1"/>
          </p:cNvSpPr>
          <p:nvPr/>
        </p:nvSpPr>
        <p:spPr bwMode="auto">
          <a:xfrm>
            <a:off x="3733800" y="1447800"/>
            <a:ext cx="496888" cy="579438"/>
          </a:xfrm>
          <a:prstGeom prst="rect">
            <a:avLst/>
          </a:prstGeom>
          <a:noFill/>
          <a:ln w="9525">
            <a:noFill/>
            <a:miter lim="800000"/>
          </a:ln>
          <a:effectLst/>
        </p:spPr>
        <p:txBody>
          <a:bodyPr wrap="none">
            <a:spAutoFit/>
          </a:bodyPr>
          <a:lstStyle/>
          <a:p>
            <a:r>
              <a:rPr lang="en-US" altLang="zh-CN" sz="3200" i="0">
                <a:solidFill>
                  <a:srgbClr val="FF0000"/>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26015" name="Text Box 63"/>
          <p:cNvSpPr txBox="1">
            <a:spLocks noChangeArrowheads="1"/>
          </p:cNvSpPr>
          <p:nvPr/>
        </p:nvSpPr>
        <p:spPr bwMode="auto">
          <a:xfrm>
            <a:off x="2286000" y="3595688"/>
            <a:ext cx="17526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f</a:t>
            </a:r>
            <a:r>
              <a:rPr lang="en-US" altLang="zh-CN" sz="2800" i="0">
                <a:effectLst>
                  <a:outerShdw blurRad="38100" dist="38100" dir="2700000" algn="tl">
                    <a:srgbClr val="DDDDDD"/>
                  </a:outerShdw>
                </a:effectLst>
              </a:rPr>
              <a:t> =</a:t>
            </a:r>
            <a:r>
              <a:rPr lang="en-US" altLang="zh-CN" sz="2800">
                <a:effectLst>
                  <a:outerShdw blurRad="38100" dist="38100" dir="2700000" algn="tl">
                    <a:srgbClr val="DDDDDD"/>
                  </a:outerShdw>
                </a:effectLst>
              </a:rPr>
              <a:t>Ri</a:t>
            </a:r>
            <a:r>
              <a:rPr lang="en-US" altLang="zh-CN" sz="2800" i="0" baseline="-25000">
                <a:effectLst>
                  <a:outerShdw blurRad="38100" dist="38100" dir="2700000" algn="tl">
                    <a:srgbClr val="DDDDDD"/>
                  </a:outerShdw>
                </a:effectLst>
              </a:rPr>
              <a:t>o </a:t>
            </a:r>
          </a:p>
        </p:txBody>
      </p:sp>
      <p:graphicFrame>
        <p:nvGraphicFramePr>
          <p:cNvPr id="126016" name="Object 64"/>
          <p:cNvGraphicFramePr>
            <a:graphicFrameLocks noChangeAspect="1"/>
          </p:cNvGraphicFramePr>
          <p:nvPr/>
        </p:nvGraphicFramePr>
        <p:xfrm>
          <a:off x="3508375" y="4495800"/>
          <a:ext cx="1940131" cy="968375"/>
        </p:xfrm>
        <a:graphic>
          <a:graphicData uri="http://schemas.openxmlformats.org/presentationml/2006/ole">
            <mc:AlternateContent xmlns:mc="http://schemas.openxmlformats.org/markup-compatibility/2006">
              <mc:Choice xmlns:v="urn:schemas-microsoft-com:vml" Requires="v">
                <p:oleObj spid="_x0000_s5124" name="公式" r:id="rId3" imgW="977900" imgH="419100" progId="Equation.3">
                  <p:embed/>
                </p:oleObj>
              </mc:Choice>
              <mc:Fallback>
                <p:oleObj name="公式" r:id="rId3" imgW="9779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5" y="4495800"/>
                        <a:ext cx="1940131" cy="968375"/>
                      </a:xfrm>
                      <a:prstGeom prst="rect">
                        <a:avLst/>
                      </a:prstGeom>
                      <a:noFill/>
                      <a:ln>
                        <a:noFill/>
                      </a:ln>
                      <a:effectLst/>
                    </p:spPr>
                  </p:pic>
                </p:oleObj>
              </mc:Fallback>
            </mc:AlternateContent>
          </a:graphicData>
        </a:graphic>
      </p:graphicFrame>
      <p:sp>
        <p:nvSpPr>
          <p:cNvPr id="126017" name="Text Box 65"/>
          <p:cNvSpPr txBox="1">
            <a:spLocks noChangeArrowheads="1"/>
          </p:cNvSpPr>
          <p:nvPr/>
        </p:nvSpPr>
        <p:spPr bwMode="auto">
          <a:xfrm>
            <a:off x="762000" y="5383213"/>
            <a:ext cx="8077200" cy="96678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zh-CN" altLang="en-US" sz="2800" i="0" dirty="0">
                <a:solidFill>
                  <a:srgbClr val="CC0000"/>
                </a:solidFill>
                <a:effectLst>
                  <a:outerShdw blurRad="38100" dist="38100" dir="2700000" algn="tl">
                    <a:srgbClr val="DDDDDD"/>
                  </a:outerShdw>
                </a:effectLst>
              </a:rPr>
              <a:t>特点：</a:t>
            </a:r>
            <a:r>
              <a:rPr lang="zh-CN" altLang="en-US" sz="2800" i="0" dirty="0">
                <a:solidFill>
                  <a:schemeClr val="tx2"/>
                </a:solidFill>
                <a:effectLst>
                  <a:outerShdw blurRad="38100" dist="38100" dir="2700000" algn="tl">
                    <a:srgbClr val="DDDDDD"/>
                  </a:outerShdw>
                </a:effectLst>
              </a:rPr>
              <a:t>输出电流 </a:t>
            </a:r>
            <a:r>
              <a:rPr lang="en-US" altLang="zh-CN" sz="2800" dirty="0" err="1">
                <a:effectLst>
                  <a:outerShdw blurRad="38100" dist="38100" dir="2700000" algn="tl">
                    <a:srgbClr val="DDDDDD"/>
                  </a:outerShdw>
                </a:effectLst>
              </a:rPr>
              <a:t>i</a:t>
            </a:r>
            <a:r>
              <a:rPr lang="en-US" altLang="zh-CN" sz="2800" i="0" baseline="-25000" dirty="0" err="1">
                <a:effectLst>
                  <a:outerShdw blurRad="38100" dist="38100" dir="2700000" algn="tl">
                    <a:srgbClr val="DDDDDD"/>
                  </a:outerShdw>
                </a:effectLst>
              </a:rPr>
              <a:t>o</a:t>
            </a:r>
            <a:r>
              <a:rPr lang="en-US" altLang="zh-CN" sz="2800" i="0" baseline="-25000" dirty="0">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与负载电阻</a:t>
            </a: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L</a:t>
            </a:r>
            <a:r>
              <a:rPr lang="zh-CN" altLang="en-US" sz="2800" i="0" dirty="0">
                <a:solidFill>
                  <a:schemeClr val="tx2"/>
                </a:solidFill>
                <a:effectLst>
                  <a:outerShdw blurRad="38100" dist="38100" dir="2700000" algn="tl">
                    <a:srgbClr val="DDDDDD"/>
                  </a:outerShdw>
                </a:effectLst>
              </a:rPr>
              <a:t>无关</a:t>
            </a:r>
          </a:p>
          <a:p>
            <a:pPr eaLnBrk="1" hangingPunct="1">
              <a:spcBef>
                <a:spcPct val="5000"/>
              </a:spcBef>
            </a:pPr>
            <a:r>
              <a:rPr lang="zh-CN" altLang="en-US" sz="2800" i="0" dirty="0">
                <a:solidFill>
                  <a:srgbClr val="CC0000"/>
                </a:solidFill>
                <a:effectLst>
                  <a:outerShdw blurRad="38100" dist="38100" dir="2700000" algn="tl">
                    <a:srgbClr val="DDDDDD"/>
                  </a:outerShdw>
                </a:effectLst>
              </a:rPr>
              <a:t>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同相输入恒流源电路或电压</a:t>
            </a:r>
            <a:r>
              <a:rPr lang="en-US" altLang="zh-CN" sz="2800" i="0" dirty="0">
                <a:solidFill>
                  <a:srgbClr val="CC0000"/>
                </a:solidFill>
                <a:effectLst>
                  <a:outerShdw blurRad="38100" dist="38100" dir="2700000" algn="tl">
                    <a:srgbClr val="DDDDDD"/>
                  </a:outerShdw>
                </a:effectLst>
              </a:rPr>
              <a:t>-</a:t>
            </a:r>
            <a:r>
              <a:rPr lang="zh-CN" altLang="en-US" sz="2800" i="0" dirty="0">
                <a:solidFill>
                  <a:srgbClr val="CC0000"/>
                </a:solidFill>
                <a:effectLst>
                  <a:outerShdw blurRad="38100" dist="38100" dir="2700000" algn="tl">
                    <a:srgbClr val="DDDDDD"/>
                  </a:outerShdw>
                </a:effectLst>
              </a:rPr>
              <a:t>电流变换电路</a:t>
            </a:r>
          </a:p>
        </p:txBody>
      </p:sp>
    </p:spTree>
    <p:extLst>
      <p:ext uri="{BB962C8B-B14F-4D97-AF65-F5344CB8AC3E}">
        <p14:creationId xmlns:p14="http://schemas.microsoft.com/office/powerpoint/2010/main" val="304774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006"/>
                                        </p:tgtEl>
                                        <p:attrNameLst>
                                          <p:attrName>style.visibility</p:attrName>
                                        </p:attrNameLst>
                                      </p:cBhvr>
                                      <p:to>
                                        <p:strVal val="visible"/>
                                      </p:to>
                                    </p:set>
                                    <p:animEffect transition="in" filter="wipe(left)">
                                      <p:cBhvr>
                                        <p:cTn id="7" dur="500"/>
                                        <p:tgtEl>
                                          <p:spTgt spid="1260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6013"/>
                                        </p:tgtEl>
                                        <p:attrNameLst>
                                          <p:attrName>style.visibility</p:attrName>
                                        </p:attrNameLst>
                                      </p:cBhvr>
                                      <p:to>
                                        <p:strVal val="visible"/>
                                      </p:to>
                                    </p:set>
                                    <p:animEffect transition="in" filter="blinds(horizontal)">
                                      <p:cBhvr>
                                        <p:cTn id="12" dur="500"/>
                                        <p:tgtEl>
                                          <p:spTgt spid="1260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6014"/>
                                        </p:tgtEl>
                                        <p:attrNameLst>
                                          <p:attrName>style.visibility</p:attrName>
                                        </p:attrNameLst>
                                      </p:cBhvr>
                                      <p:to>
                                        <p:strVal val="visible"/>
                                      </p:to>
                                    </p:set>
                                    <p:animEffect transition="in" filter="blinds(horizontal)">
                                      <p:cBhvr>
                                        <p:cTn id="17" dur="500"/>
                                        <p:tgtEl>
                                          <p:spTgt spid="1260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008"/>
                                        </p:tgtEl>
                                        <p:attrNameLst>
                                          <p:attrName>style.visibility</p:attrName>
                                        </p:attrNameLst>
                                      </p:cBhvr>
                                      <p:to>
                                        <p:strVal val="visible"/>
                                      </p:to>
                                    </p:set>
                                    <p:animEffect transition="in" filter="wipe(left)">
                                      <p:cBhvr>
                                        <p:cTn id="22" dur="500"/>
                                        <p:tgtEl>
                                          <p:spTgt spid="1260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6007"/>
                                        </p:tgtEl>
                                        <p:attrNameLst>
                                          <p:attrName>style.visibility</p:attrName>
                                        </p:attrNameLst>
                                      </p:cBhvr>
                                      <p:to>
                                        <p:strVal val="visible"/>
                                      </p:to>
                                    </p:set>
                                    <p:animEffect transition="in" filter="wipe(left)">
                                      <p:cBhvr>
                                        <p:cTn id="32" dur="500"/>
                                        <p:tgtEl>
                                          <p:spTgt spid="1260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6009"/>
                                        </p:tgtEl>
                                        <p:attrNameLst>
                                          <p:attrName>style.visibility</p:attrName>
                                        </p:attrNameLst>
                                      </p:cBhvr>
                                      <p:to>
                                        <p:strVal val="visible"/>
                                      </p:to>
                                    </p:set>
                                    <p:animEffect transition="in" filter="wipe(left)">
                                      <p:cBhvr>
                                        <p:cTn id="37" dur="500"/>
                                        <p:tgtEl>
                                          <p:spTgt spid="1260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6010"/>
                                        </p:tgtEl>
                                        <p:attrNameLst>
                                          <p:attrName>style.visibility</p:attrName>
                                        </p:attrNameLst>
                                      </p:cBhvr>
                                      <p:to>
                                        <p:strVal val="visible"/>
                                      </p:to>
                                    </p:set>
                                    <p:animEffect transition="in" filter="wipe(left)">
                                      <p:cBhvr>
                                        <p:cTn id="42" dur="500"/>
                                        <p:tgtEl>
                                          <p:spTgt spid="1260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6015"/>
                                        </p:tgtEl>
                                        <p:attrNameLst>
                                          <p:attrName>style.visibility</p:attrName>
                                        </p:attrNameLst>
                                      </p:cBhvr>
                                      <p:to>
                                        <p:strVal val="visible"/>
                                      </p:to>
                                    </p:set>
                                    <p:animEffect transition="in" filter="wipe(left)">
                                      <p:cBhvr>
                                        <p:cTn id="47" dur="500"/>
                                        <p:tgtEl>
                                          <p:spTgt spid="1260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6011"/>
                                        </p:tgtEl>
                                        <p:attrNameLst>
                                          <p:attrName>style.visibility</p:attrName>
                                        </p:attrNameLst>
                                      </p:cBhvr>
                                      <p:to>
                                        <p:strVal val="visible"/>
                                      </p:to>
                                    </p:set>
                                    <p:animEffect transition="in" filter="wipe(left)">
                                      <p:cBhvr>
                                        <p:cTn id="52" dur="500"/>
                                        <p:tgtEl>
                                          <p:spTgt spid="1260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6012"/>
                                        </p:tgtEl>
                                        <p:attrNameLst>
                                          <p:attrName>style.visibility</p:attrName>
                                        </p:attrNameLst>
                                      </p:cBhvr>
                                      <p:to>
                                        <p:strVal val="visible"/>
                                      </p:to>
                                    </p:set>
                                    <p:animEffect transition="in" filter="wipe(left)">
                                      <p:cBhvr>
                                        <p:cTn id="57" dur="500"/>
                                        <p:tgtEl>
                                          <p:spTgt spid="1260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6016"/>
                                        </p:tgtEl>
                                        <p:attrNameLst>
                                          <p:attrName>style.visibility</p:attrName>
                                        </p:attrNameLst>
                                      </p:cBhvr>
                                      <p:to>
                                        <p:strVal val="visible"/>
                                      </p:to>
                                    </p:set>
                                    <p:animEffect transition="in" filter="wipe(left)">
                                      <p:cBhvr>
                                        <p:cTn id="62" dur="500"/>
                                        <p:tgtEl>
                                          <p:spTgt spid="1260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6017">
                                            <p:txEl>
                                              <p:pRg st="0" end="0"/>
                                            </p:txEl>
                                          </p:spTgt>
                                        </p:tgtEl>
                                        <p:attrNameLst>
                                          <p:attrName>style.visibility</p:attrName>
                                        </p:attrNameLst>
                                      </p:cBhvr>
                                      <p:to>
                                        <p:strVal val="visible"/>
                                      </p:to>
                                    </p:set>
                                    <p:animEffect transition="in" filter="wipe(left)">
                                      <p:cBhvr>
                                        <p:cTn id="67" dur="500"/>
                                        <p:tgtEl>
                                          <p:spTgt spid="12601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6017">
                                            <p:txEl>
                                              <p:pRg st="1" end="1"/>
                                            </p:txEl>
                                          </p:spTgt>
                                        </p:tgtEl>
                                        <p:attrNameLst>
                                          <p:attrName>style.visibility</p:attrName>
                                        </p:attrNameLst>
                                      </p:cBhvr>
                                      <p:to>
                                        <p:strVal val="visible"/>
                                      </p:to>
                                    </p:set>
                                    <p:animEffect transition="in" filter="wipe(left)">
                                      <p:cBhvr>
                                        <p:cTn id="72" dur="500"/>
                                        <p:tgtEl>
                                          <p:spTgt spid="1260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06" grpId="0" autoUpdateAnimBg="0"/>
      <p:bldP spid="126007" grpId="0" autoUpdateAnimBg="0"/>
      <p:bldP spid="126008" grpId="0" autoUpdateAnimBg="0"/>
      <p:bldP spid="126009" grpId="0" autoUpdateAnimBg="0"/>
      <p:bldP spid="126010" grpId="0" autoUpdateAnimBg="0"/>
      <p:bldP spid="126011" grpId="0" autoUpdateAnimBg="0"/>
      <p:bldP spid="126012" grpId="0" autoUpdateAnimBg="0"/>
      <p:bldP spid="126013" grpId="0" autoUpdateAnimBg="0"/>
      <p:bldP spid="126014" grpId="0" autoUpdateAnimBg="0"/>
      <p:bldP spid="126015" grpId="0" autoUpdateAnimBg="0"/>
      <p:bldP spid="12601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ctrTitle"/>
          </p:nvPr>
        </p:nvSpPr>
        <p:spPr bwMode="auto">
          <a:xfrm>
            <a:off x="533400" y="304800"/>
            <a:ext cx="54102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.2.3.4</a:t>
            </a:r>
            <a:r>
              <a:rPr lang="en-US" altLang="zh-CN" sz="3200" b="1" dirty="0" smtClean="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sz="3200"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并联电流负反馈</a:t>
            </a:r>
          </a:p>
        </p:txBody>
      </p:sp>
      <p:grpSp>
        <p:nvGrpSpPr>
          <p:cNvPr id="27651" name="Group 71"/>
          <p:cNvGrpSpPr/>
          <p:nvPr/>
        </p:nvGrpSpPr>
        <p:grpSpPr bwMode="auto">
          <a:xfrm>
            <a:off x="655638" y="762000"/>
            <a:ext cx="3854450" cy="2995613"/>
            <a:chOff x="413" y="576"/>
            <a:chExt cx="2428" cy="1887"/>
          </a:xfrm>
        </p:grpSpPr>
        <p:sp>
          <p:nvSpPr>
            <p:cNvPr id="126983" name="Rectangle 7"/>
            <p:cNvSpPr>
              <a:spLocks noChangeArrowheads="1"/>
            </p:cNvSpPr>
            <p:nvPr/>
          </p:nvSpPr>
          <p:spPr bwMode="auto">
            <a:xfrm>
              <a:off x="1785" y="576"/>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27673" name="Rectangle 8"/>
            <p:cNvSpPr>
              <a:spLocks noChangeArrowheads="1"/>
            </p:cNvSpPr>
            <p:nvPr/>
          </p:nvSpPr>
          <p:spPr bwMode="auto">
            <a:xfrm>
              <a:off x="1824" y="91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7674" name="Rectangle 9"/>
            <p:cNvSpPr>
              <a:spLocks noChangeArrowheads="1"/>
            </p:cNvSpPr>
            <p:nvPr/>
          </p:nvSpPr>
          <p:spPr bwMode="auto">
            <a:xfrm>
              <a:off x="1056"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6986" name="Rectangle 10"/>
            <p:cNvSpPr>
              <a:spLocks noChangeArrowheads="1"/>
            </p:cNvSpPr>
            <p:nvPr/>
          </p:nvSpPr>
          <p:spPr bwMode="auto">
            <a:xfrm>
              <a:off x="1008" y="1017"/>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1</a:t>
              </a:r>
            </a:p>
          </p:txBody>
        </p:sp>
        <p:sp>
          <p:nvSpPr>
            <p:cNvPr id="27676" name="Line 11"/>
            <p:cNvSpPr>
              <a:spLocks noChangeShapeType="1"/>
            </p:cNvSpPr>
            <p:nvPr/>
          </p:nvSpPr>
          <p:spPr bwMode="auto">
            <a:xfrm>
              <a:off x="2093" y="951"/>
              <a:ext cx="74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77" name="Line 12"/>
            <p:cNvSpPr>
              <a:spLocks noChangeShapeType="1"/>
            </p:cNvSpPr>
            <p:nvPr/>
          </p:nvSpPr>
          <p:spPr bwMode="auto">
            <a:xfrm flipH="1">
              <a:off x="720" y="1392"/>
              <a:ext cx="35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7678" name="Group 13"/>
            <p:cNvGrpSpPr/>
            <p:nvPr/>
          </p:nvGrpSpPr>
          <p:grpSpPr bwMode="auto">
            <a:xfrm>
              <a:off x="824" y="1621"/>
              <a:ext cx="148" cy="153"/>
              <a:chOff x="720" y="2736"/>
              <a:chExt cx="185" cy="192"/>
            </a:xfrm>
          </p:grpSpPr>
          <p:sp>
            <p:nvSpPr>
              <p:cNvPr id="27714" name="Line 1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715" name="Line 1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7679" name="Line 16"/>
            <p:cNvSpPr>
              <a:spLocks noChangeShapeType="1"/>
            </p:cNvSpPr>
            <p:nvPr/>
          </p:nvSpPr>
          <p:spPr bwMode="auto">
            <a:xfrm>
              <a:off x="1488" y="941"/>
              <a:ext cx="33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80" name="Line 17"/>
            <p:cNvSpPr>
              <a:spLocks noChangeShapeType="1"/>
            </p:cNvSpPr>
            <p:nvPr/>
          </p:nvSpPr>
          <p:spPr bwMode="auto">
            <a:xfrm>
              <a:off x="2832" y="939"/>
              <a:ext cx="0" cy="107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6994" name="Text Box 18"/>
            <p:cNvSpPr txBox="1">
              <a:spLocks noChangeArrowheads="1"/>
            </p:cNvSpPr>
            <p:nvPr/>
          </p:nvSpPr>
          <p:spPr bwMode="auto">
            <a:xfrm>
              <a:off x="413" y="1593"/>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27682" name="Rectangle 19"/>
            <p:cNvSpPr>
              <a:spLocks noChangeArrowheads="1"/>
            </p:cNvSpPr>
            <p:nvPr/>
          </p:nvSpPr>
          <p:spPr bwMode="auto">
            <a:xfrm>
              <a:off x="1056" y="158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6996" name="Text Box 20"/>
            <p:cNvSpPr txBox="1">
              <a:spLocks noChangeArrowheads="1"/>
            </p:cNvSpPr>
            <p:nvPr/>
          </p:nvSpPr>
          <p:spPr bwMode="auto">
            <a:xfrm>
              <a:off x="1039" y="1632"/>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endParaRPr lang="en-US" altLang="zh-CN" sz="2800" i="0">
                <a:effectLst>
                  <a:outerShdw blurRad="38100" dist="38100" dir="2700000" algn="tl">
                    <a:srgbClr val="DDDDDD"/>
                  </a:outerShdw>
                </a:effectLst>
              </a:endParaRPr>
            </a:p>
          </p:txBody>
        </p:sp>
        <p:sp>
          <p:nvSpPr>
            <p:cNvPr id="27684" name="Line 21"/>
            <p:cNvSpPr>
              <a:spLocks noChangeShapeType="1"/>
            </p:cNvSpPr>
            <p:nvPr/>
          </p:nvSpPr>
          <p:spPr bwMode="auto">
            <a:xfrm>
              <a:off x="1488" y="94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6998" name="Rectangle 22"/>
            <p:cNvSpPr>
              <a:spLocks noChangeArrowheads="1"/>
            </p:cNvSpPr>
            <p:nvPr/>
          </p:nvSpPr>
          <p:spPr bwMode="auto">
            <a:xfrm>
              <a:off x="2157" y="1632"/>
              <a:ext cx="411"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sp>
          <p:nvSpPr>
            <p:cNvPr id="27686" name="Line 23"/>
            <p:cNvSpPr>
              <a:spLocks noChangeShapeType="1"/>
            </p:cNvSpPr>
            <p:nvPr/>
          </p:nvSpPr>
          <p:spPr bwMode="auto">
            <a:xfrm>
              <a:off x="2496" y="2016"/>
              <a:ext cx="3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87" name="Line 24"/>
            <p:cNvSpPr>
              <a:spLocks noChangeShapeType="1"/>
            </p:cNvSpPr>
            <p:nvPr/>
          </p:nvSpPr>
          <p:spPr bwMode="auto">
            <a:xfrm rot="16200000" flipH="1">
              <a:off x="2410" y="1538"/>
              <a:ext cx="1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88" name="Line 25"/>
            <p:cNvSpPr>
              <a:spLocks noChangeShapeType="1"/>
            </p:cNvSpPr>
            <p:nvPr/>
          </p:nvSpPr>
          <p:spPr bwMode="auto">
            <a:xfrm flipH="1">
              <a:off x="896" y="1623"/>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7689" name="Group 26"/>
            <p:cNvGrpSpPr/>
            <p:nvPr/>
          </p:nvGrpSpPr>
          <p:grpSpPr bwMode="auto">
            <a:xfrm>
              <a:off x="624" y="2246"/>
              <a:ext cx="144" cy="106"/>
              <a:chOff x="432" y="2832"/>
              <a:chExt cx="185" cy="96"/>
            </a:xfrm>
          </p:grpSpPr>
          <p:sp>
            <p:nvSpPr>
              <p:cNvPr id="27712" name="Line 27"/>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713" name="Line 28"/>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27005" name="Rectangle 29"/>
            <p:cNvSpPr>
              <a:spLocks noChangeArrowheads="1"/>
            </p:cNvSpPr>
            <p:nvPr/>
          </p:nvSpPr>
          <p:spPr bwMode="auto">
            <a:xfrm>
              <a:off x="432" y="1200"/>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27006" name="Rectangle 30"/>
            <p:cNvSpPr>
              <a:spLocks noChangeArrowheads="1"/>
            </p:cNvSpPr>
            <p:nvPr/>
          </p:nvSpPr>
          <p:spPr bwMode="auto">
            <a:xfrm>
              <a:off x="432" y="2064"/>
              <a:ext cx="228"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27692" name="Rectangle 31" descr="40%"/>
            <p:cNvSpPr>
              <a:spLocks noChangeArrowheads="1"/>
            </p:cNvSpPr>
            <p:nvPr/>
          </p:nvSpPr>
          <p:spPr bwMode="auto">
            <a:xfrm>
              <a:off x="1687" y="113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27008" name="Text Box 32"/>
            <p:cNvSpPr txBox="1">
              <a:spLocks noChangeArrowheads="1"/>
            </p:cNvSpPr>
            <p:nvPr/>
          </p:nvSpPr>
          <p:spPr bwMode="auto">
            <a:xfrm>
              <a:off x="1680" y="1456"/>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7009" name="Text Box 33"/>
            <p:cNvSpPr txBox="1">
              <a:spLocks noChangeArrowheads="1"/>
            </p:cNvSpPr>
            <p:nvPr/>
          </p:nvSpPr>
          <p:spPr bwMode="auto">
            <a:xfrm>
              <a:off x="1968" y="1315"/>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7010" name="Text Box 34"/>
            <p:cNvSpPr txBox="1">
              <a:spLocks noChangeArrowheads="1"/>
            </p:cNvSpPr>
            <p:nvPr/>
          </p:nvSpPr>
          <p:spPr bwMode="auto">
            <a:xfrm>
              <a:off x="1920" y="1097"/>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27696" name="Line 35"/>
            <p:cNvSpPr>
              <a:spLocks noChangeShapeType="1"/>
            </p:cNvSpPr>
            <p:nvPr/>
          </p:nvSpPr>
          <p:spPr bwMode="auto">
            <a:xfrm>
              <a:off x="1319" y="1623"/>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97" name="Line 36"/>
            <p:cNvSpPr>
              <a:spLocks noChangeShapeType="1"/>
            </p:cNvSpPr>
            <p:nvPr/>
          </p:nvSpPr>
          <p:spPr bwMode="auto">
            <a:xfrm>
              <a:off x="2223" y="1459"/>
              <a:ext cx="28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698" name="Line 37"/>
            <p:cNvSpPr>
              <a:spLocks noChangeShapeType="1"/>
            </p:cNvSpPr>
            <p:nvPr/>
          </p:nvSpPr>
          <p:spPr bwMode="auto">
            <a:xfrm>
              <a:off x="1325" y="1376"/>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27014" name="Text Box 38"/>
            <p:cNvSpPr txBox="1">
              <a:spLocks noChangeArrowheads="1"/>
            </p:cNvSpPr>
            <p:nvPr/>
          </p:nvSpPr>
          <p:spPr bwMode="auto">
            <a:xfrm>
              <a:off x="1687" y="1184"/>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27015" name="Text Box 39"/>
            <p:cNvSpPr txBox="1">
              <a:spLocks noChangeArrowheads="1"/>
            </p:cNvSpPr>
            <p:nvPr/>
          </p:nvSpPr>
          <p:spPr bwMode="auto">
            <a:xfrm rot="5400000">
              <a:off x="1803" y="1109"/>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27701" name="Oval 40"/>
            <p:cNvSpPr>
              <a:spLocks noChangeArrowheads="1"/>
            </p:cNvSpPr>
            <p:nvPr/>
          </p:nvSpPr>
          <p:spPr bwMode="auto">
            <a:xfrm>
              <a:off x="672" y="1358"/>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7702" name="Oval 41"/>
            <p:cNvSpPr>
              <a:spLocks noChangeArrowheads="1"/>
            </p:cNvSpPr>
            <p:nvPr/>
          </p:nvSpPr>
          <p:spPr bwMode="auto">
            <a:xfrm>
              <a:off x="672" y="219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27703" name="Group 42"/>
            <p:cNvGrpSpPr/>
            <p:nvPr/>
          </p:nvGrpSpPr>
          <p:grpSpPr bwMode="auto">
            <a:xfrm>
              <a:off x="2423" y="2363"/>
              <a:ext cx="127" cy="100"/>
              <a:chOff x="2448" y="2832"/>
              <a:chExt cx="185" cy="96"/>
            </a:xfrm>
          </p:grpSpPr>
          <p:sp>
            <p:nvSpPr>
              <p:cNvPr id="27710" name="Line 43"/>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7711" name="Line 44"/>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7704" name="Rectangle 45"/>
            <p:cNvSpPr>
              <a:spLocks noChangeArrowheads="1"/>
            </p:cNvSpPr>
            <p:nvPr/>
          </p:nvSpPr>
          <p:spPr bwMode="auto">
            <a:xfrm rot="-5400000">
              <a:off x="2366" y="220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7705" name="Line 46"/>
            <p:cNvSpPr>
              <a:spLocks noChangeShapeType="1"/>
            </p:cNvSpPr>
            <p:nvPr/>
          </p:nvSpPr>
          <p:spPr bwMode="auto">
            <a:xfrm>
              <a:off x="2495" y="1893"/>
              <a:ext cx="0" cy="227"/>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7706" name="Rectangle 47"/>
            <p:cNvSpPr>
              <a:spLocks noChangeArrowheads="1"/>
            </p:cNvSpPr>
            <p:nvPr/>
          </p:nvSpPr>
          <p:spPr bwMode="auto">
            <a:xfrm rot="5400000">
              <a:off x="2370" y="172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7707" name="Line 48"/>
            <p:cNvSpPr>
              <a:spLocks noChangeShapeType="1"/>
            </p:cNvSpPr>
            <p:nvPr/>
          </p:nvSpPr>
          <p:spPr bwMode="auto">
            <a:xfrm>
              <a:off x="2256" y="1392"/>
              <a:ext cx="288"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27025" name="Text Box 49"/>
            <p:cNvSpPr txBox="1">
              <a:spLocks noChangeArrowheads="1"/>
            </p:cNvSpPr>
            <p:nvPr/>
          </p:nvSpPr>
          <p:spPr bwMode="auto">
            <a:xfrm>
              <a:off x="2256" y="1056"/>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27026" name="Text Box 50"/>
            <p:cNvSpPr txBox="1">
              <a:spLocks noChangeArrowheads="1"/>
            </p:cNvSpPr>
            <p:nvPr/>
          </p:nvSpPr>
          <p:spPr bwMode="auto">
            <a:xfrm>
              <a:off x="2191" y="2073"/>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endParaRPr lang="en-US" altLang="zh-CN" sz="2800" i="0">
                <a:effectLst>
                  <a:outerShdw blurRad="38100" dist="38100" dir="2700000" algn="tl">
                    <a:srgbClr val="DDDDDD"/>
                  </a:outerShdw>
                </a:effectLst>
              </a:endParaRPr>
            </a:p>
          </p:txBody>
        </p:sp>
      </p:grpSp>
      <p:grpSp>
        <p:nvGrpSpPr>
          <p:cNvPr id="6" name="Group 51"/>
          <p:cNvGrpSpPr/>
          <p:nvPr/>
        </p:nvGrpSpPr>
        <p:grpSpPr bwMode="auto">
          <a:xfrm>
            <a:off x="1219200" y="685800"/>
            <a:ext cx="1752600" cy="1246188"/>
            <a:chOff x="768" y="384"/>
            <a:chExt cx="1104" cy="785"/>
          </a:xfrm>
        </p:grpSpPr>
        <p:grpSp>
          <p:nvGrpSpPr>
            <p:cNvPr id="27663" name="Group 52"/>
            <p:cNvGrpSpPr/>
            <p:nvPr/>
          </p:nvGrpSpPr>
          <p:grpSpPr bwMode="auto">
            <a:xfrm>
              <a:off x="768" y="816"/>
              <a:ext cx="384" cy="353"/>
              <a:chOff x="768" y="960"/>
              <a:chExt cx="384" cy="353"/>
            </a:xfrm>
          </p:grpSpPr>
          <p:sp>
            <p:nvSpPr>
              <p:cNvPr id="27670" name="Line 53"/>
              <p:cNvSpPr>
                <a:spLocks noChangeShapeType="1"/>
              </p:cNvSpPr>
              <p:nvPr/>
            </p:nvSpPr>
            <p:spPr bwMode="auto">
              <a:xfrm>
                <a:off x="768" y="1313"/>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27030" name="Text Box 54"/>
              <p:cNvSpPr txBox="1">
                <a:spLocks noChangeArrowheads="1"/>
              </p:cNvSpPr>
              <p:nvPr/>
            </p:nvSpPr>
            <p:spPr bwMode="auto">
              <a:xfrm>
                <a:off x="768" y="960"/>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1</a:t>
                </a:r>
                <a:endParaRPr lang="en-US" altLang="zh-CN" sz="2800" i="0">
                  <a:solidFill>
                    <a:srgbClr val="000099"/>
                  </a:solidFill>
                  <a:effectLst>
                    <a:outerShdw blurRad="38100" dist="38100" dir="2700000" algn="tl">
                      <a:srgbClr val="DDDDDD"/>
                    </a:outerShdw>
                  </a:effectLst>
                </a:endParaRPr>
              </a:p>
            </p:txBody>
          </p:sp>
        </p:grpSp>
        <p:grpSp>
          <p:nvGrpSpPr>
            <p:cNvPr id="27664" name="Group 55"/>
            <p:cNvGrpSpPr/>
            <p:nvPr/>
          </p:nvGrpSpPr>
          <p:grpSpPr bwMode="auto">
            <a:xfrm>
              <a:off x="1488" y="384"/>
              <a:ext cx="384" cy="350"/>
              <a:chOff x="1488" y="528"/>
              <a:chExt cx="384" cy="350"/>
            </a:xfrm>
          </p:grpSpPr>
          <p:sp>
            <p:nvSpPr>
              <p:cNvPr id="27668" name="Line 56"/>
              <p:cNvSpPr>
                <a:spLocks noChangeShapeType="1"/>
              </p:cNvSpPr>
              <p:nvPr/>
            </p:nvSpPr>
            <p:spPr bwMode="auto">
              <a:xfrm>
                <a:off x="1536" y="878"/>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27033" name="Text Box 57"/>
              <p:cNvSpPr txBox="1">
                <a:spLocks noChangeArrowheads="1"/>
              </p:cNvSpPr>
              <p:nvPr/>
            </p:nvSpPr>
            <p:spPr bwMode="auto">
              <a:xfrm>
                <a:off x="1488" y="528"/>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f</a:t>
                </a:r>
                <a:endParaRPr lang="en-US" altLang="zh-CN" sz="2800" i="0">
                  <a:solidFill>
                    <a:srgbClr val="000099"/>
                  </a:solidFill>
                  <a:effectLst>
                    <a:outerShdw blurRad="38100" dist="38100" dir="2700000" algn="tl">
                      <a:srgbClr val="DDDDDD"/>
                    </a:outerShdw>
                  </a:effectLst>
                </a:endParaRPr>
              </a:p>
            </p:txBody>
          </p:sp>
        </p:grpSp>
        <p:grpSp>
          <p:nvGrpSpPr>
            <p:cNvPr id="27665" name="Group 58"/>
            <p:cNvGrpSpPr/>
            <p:nvPr/>
          </p:nvGrpSpPr>
          <p:grpSpPr bwMode="auto">
            <a:xfrm>
              <a:off x="1462" y="816"/>
              <a:ext cx="384" cy="336"/>
              <a:chOff x="1488" y="951"/>
              <a:chExt cx="384" cy="336"/>
            </a:xfrm>
          </p:grpSpPr>
          <p:sp>
            <p:nvSpPr>
              <p:cNvPr id="27666" name="Line 59"/>
              <p:cNvSpPr>
                <a:spLocks noChangeShapeType="1"/>
              </p:cNvSpPr>
              <p:nvPr/>
            </p:nvSpPr>
            <p:spPr bwMode="auto">
              <a:xfrm>
                <a:off x="1536" y="1287"/>
                <a:ext cx="144" cy="0"/>
              </a:xfrm>
              <a:prstGeom prst="line">
                <a:avLst/>
              </a:prstGeom>
              <a:noFill/>
              <a:ln w="38100">
                <a:solidFill>
                  <a:srgbClr val="FF0000"/>
                </a:solidFill>
                <a:round/>
                <a:tailEnd type="triangle" w="sm" len="med"/>
              </a:ln>
            </p:spPr>
            <p:txBody>
              <a:bodyPr wrap="none" anchor="ctr"/>
              <a:lstStyle/>
              <a:p>
                <a:endParaRPr lang="zh-CN" altLang="en-US">
                  <a:latin typeface="Times New Roman" panose="02020603050405020304" charset="0"/>
                </a:endParaRPr>
              </a:p>
            </p:txBody>
          </p:sp>
          <p:sp>
            <p:nvSpPr>
              <p:cNvPr id="127036" name="Text Box 60"/>
              <p:cNvSpPr txBox="1">
                <a:spLocks noChangeArrowheads="1"/>
              </p:cNvSpPr>
              <p:nvPr/>
            </p:nvSpPr>
            <p:spPr bwMode="auto">
              <a:xfrm>
                <a:off x="1488" y="951"/>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d</a:t>
                </a:r>
                <a:endParaRPr lang="en-US" altLang="zh-CN" sz="2800" i="0">
                  <a:solidFill>
                    <a:srgbClr val="000099"/>
                  </a:solidFill>
                  <a:effectLst>
                    <a:outerShdw blurRad="38100" dist="38100" dir="2700000" algn="tl">
                      <a:srgbClr val="DDDDDD"/>
                    </a:outerShdw>
                  </a:effectLst>
                </a:endParaRPr>
              </a:p>
            </p:txBody>
          </p:sp>
        </p:grpSp>
      </p:grpSp>
      <p:sp>
        <p:nvSpPr>
          <p:cNvPr id="127037" name="Text Box 61"/>
          <p:cNvSpPr txBox="1">
            <a:spLocks noChangeArrowheads="1"/>
          </p:cNvSpPr>
          <p:nvPr/>
        </p:nvSpPr>
        <p:spPr bwMode="auto">
          <a:xfrm>
            <a:off x="4800600" y="11572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设输入电压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为正，</a:t>
            </a:r>
          </a:p>
        </p:txBody>
      </p:sp>
      <p:sp>
        <p:nvSpPr>
          <p:cNvPr id="127038" name="Text Box 62"/>
          <p:cNvSpPr txBox="1">
            <a:spLocks noChangeArrowheads="1"/>
          </p:cNvSpPr>
          <p:nvPr/>
        </p:nvSpPr>
        <p:spPr bwMode="auto">
          <a:xfrm>
            <a:off x="4876800" y="2224088"/>
            <a:ext cx="3597275"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CC0000"/>
                </a:solidFill>
                <a:effectLst>
                  <a:outerShdw blurRad="38100" dist="38100" dir="2700000" algn="tl">
                    <a:srgbClr val="DDDDDD"/>
                  </a:outerShdw>
                </a:effectLst>
              </a:rPr>
              <a:t>差值电流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d</a:t>
            </a:r>
            <a:r>
              <a:rPr lang="en-US" altLang="zh-CN" sz="2800" i="0" dirty="0">
                <a:solidFill>
                  <a:srgbClr val="CC0000"/>
                </a:solidFill>
                <a:effectLst>
                  <a:outerShdw blurRad="38100" dist="38100" dir="2700000" algn="tl">
                    <a:srgbClr val="DDDDDD"/>
                  </a:outerShdw>
                </a:effectLst>
              </a:rPr>
              <a:t> =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1 </a:t>
            </a:r>
            <a:r>
              <a:rPr lang="en-US" altLang="zh-CN" sz="2800" i="0" dirty="0">
                <a:solidFill>
                  <a:srgbClr val="CC0000"/>
                </a:solidFill>
                <a:effectLst>
                  <a:outerShdw blurRad="38100" dist="38100" dir="2700000" algn="tl">
                    <a:srgbClr val="DDDDDD"/>
                  </a:outerShdw>
                </a:effectLst>
              </a:rPr>
              <a:t>–</a:t>
            </a:r>
            <a:r>
              <a:rPr lang="en-US" altLang="zh-CN" sz="2800" i="0" baseline="-25000" dirty="0">
                <a:solidFill>
                  <a:srgbClr val="CC0000"/>
                </a:solidFill>
                <a:effectLst>
                  <a:outerShdw blurRad="38100" dist="38100" dir="2700000" algn="tl">
                    <a:srgbClr val="DDDDDD"/>
                  </a:outerShdw>
                </a:effectLst>
              </a:rPr>
              <a:t>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f</a:t>
            </a:r>
          </a:p>
        </p:txBody>
      </p:sp>
      <p:sp>
        <p:nvSpPr>
          <p:cNvPr id="127039" name="Text Box 63"/>
          <p:cNvSpPr txBox="1">
            <a:spLocks noChangeArrowheads="1"/>
          </p:cNvSpPr>
          <p:nvPr/>
        </p:nvSpPr>
        <p:spPr bwMode="auto">
          <a:xfrm>
            <a:off x="4800600" y="1704975"/>
            <a:ext cx="3886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各电流的实际方向如图</a:t>
            </a:r>
          </a:p>
        </p:txBody>
      </p:sp>
      <p:sp>
        <p:nvSpPr>
          <p:cNvPr id="127040" name="Text Box 64"/>
          <p:cNvSpPr txBox="1">
            <a:spLocks noChangeArrowheads="1"/>
          </p:cNvSpPr>
          <p:nvPr/>
        </p:nvSpPr>
        <p:spPr bwMode="auto">
          <a:xfrm>
            <a:off x="4953000" y="2778125"/>
            <a:ext cx="38100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a:solidFill>
                  <a:schemeClr val="tx2"/>
                </a:solidFill>
                <a:effectLst>
                  <a:outerShdw blurRad="38100" dist="38100" dir="2700000" algn="tl">
                    <a:srgbClr val="DDDDDD"/>
                  </a:outerShdw>
                </a:effectLst>
              </a:rPr>
              <a:t>i</a:t>
            </a:r>
            <a:r>
              <a:rPr lang="en-US" altLang="zh-CN" sz="2800" i="0" baseline="-25000">
                <a:solidFill>
                  <a:schemeClr val="tx2"/>
                </a:solidFill>
                <a:effectLst>
                  <a:outerShdw blurRad="38100" dist="38100" dir="2700000" algn="tl">
                    <a:srgbClr val="DDDDDD"/>
                  </a:outerShdw>
                </a:effectLst>
              </a:rPr>
              <a:t>f  </a:t>
            </a:r>
            <a:r>
              <a:rPr lang="zh-CN" altLang="en-US" sz="2800" i="0">
                <a:solidFill>
                  <a:schemeClr val="tx2"/>
                </a:solidFill>
                <a:effectLst>
                  <a:outerShdw blurRad="38100" dist="38100" dir="2700000" algn="tl">
                    <a:srgbClr val="DDDDDD"/>
                  </a:outerShdw>
                </a:effectLst>
              </a:rPr>
              <a:t>削弱了净输入电流</a:t>
            </a:r>
            <a:r>
              <a:rPr lang="en-US" altLang="zh-CN" sz="2800" i="0">
                <a:solidFill>
                  <a:schemeClr val="tx2"/>
                </a:solidFill>
                <a:effectLst>
                  <a:outerShdw blurRad="38100" dist="38100" dir="2700000" algn="tl">
                    <a:srgbClr val="DDDDDD"/>
                  </a:outerShdw>
                </a:effectLst>
              </a:rPr>
              <a:t>(</a:t>
            </a:r>
            <a:r>
              <a:rPr lang="zh-CN" altLang="en-US" sz="2800" i="0">
                <a:solidFill>
                  <a:schemeClr val="tx2"/>
                </a:solidFill>
                <a:effectLst>
                  <a:outerShdw blurRad="38100" dist="38100" dir="2700000" algn="tl">
                    <a:srgbClr val="DDDDDD"/>
                  </a:outerShdw>
                </a:effectLst>
              </a:rPr>
              <a:t>差值电流</a:t>
            </a:r>
            <a:r>
              <a:rPr lang="en-US" altLang="zh-CN" sz="2800" i="0">
                <a:solidFill>
                  <a:schemeClr val="tx2"/>
                </a:solidFill>
                <a:effectLst>
                  <a:outerShdw blurRad="38100" dist="38100" dir="2700000" algn="tl">
                    <a:srgbClr val="DDDDDD"/>
                  </a:outerShdw>
                </a:effectLst>
              </a:rPr>
              <a:t>) </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负反馈</a:t>
            </a:r>
          </a:p>
        </p:txBody>
      </p:sp>
      <p:sp>
        <p:nvSpPr>
          <p:cNvPr id="127041" name="Text Box 65"/>
          <p:cNvSpPr txBox="1">
            <a:spLocks noChangeArrowheads="1"/>
          </p:cNvSpPr>
          <p:nvPr/>
        </p:nvSpPr>
        <p:spPr bwMode="auto">
          <a:xfrm>
            <a:off x="457200" y="3963988"/>
            <a:ext cx="16764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反馈电流</a:t>
            </a:r>
            <a:endParaRPr lang="zh-CN" altLang="en-US" sz="2800" i="0" baseline="-25000">
              <a:solidFill>
                <a:srgbClr val="000099"/>
              </a:solidFill>
              <a:effectLst>
                <a:outerShdw blurRad="38100" dist="38100" dir="2700000" algn="tl">
                  <a:srgbClr val="DDDDDD"/>
                </a:outerShdw>
              </a:effectLst>
            </a:endParaRPr>
          </a:p>
        </p:txBody>
      </p:sp>
      <p:graphicFrame>
        <p:nvGraphicFramePr>
          <p:cNvPr id="127042" name="Object 66"/>
          <p:cNvGraphicFramePr>
            <a:graphicFrameLocks noChangeAspect="1"/>
          </p:cNvGraphicFramePr>
          <p:nvPr/>
        </p:nvGraphicFramePr>
        <p:xfrm>
          <a:off x="2057400" y="3810000"/>
          <a:ext cx="2317750" cy="1054100"/>
        </p:xfrm>
        <a:graphic>
          <a:graphicData uri="http://schemas.openxmlformats.org/presentationml/2006/ole">
            <mc:AlternateContent xmlns:mc="http://schemas.openxmlformats.org/markup-compatibility/2006">
              <mc:Choice xmlns:v="urn:schemas-microsoft-com:vml" Requires="v">
                <p:oleObj spid="_x0000_s6148" name="公式" r:id="rId3" imgW="1130300" imgH="393700" progId="Equation.3">
                  <p:embed/>
                </p:oleObj>
              </mc:Choice>
              <mc:Fallback>
                <p:oleObj name="公式" r:id="rId3" imgW="11303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0"/>
                        <a:ext cx="2317750" cy="1054100"/>
                      </a:xfrm>
                      <a:prstGeom prst="rect">
                        <a:avLst/>
                      </a:prstGeom>
                      <a:noFill/>
                      <a:ln>
                        <a:noFill/>
                      </a:ln>
                      <a:effectLst/>
                    </p:spPr>
                  </p:pic>
                </p:oleObj>
              </mc:Fallback>
            </mc:AlternateContent>
          </a:graphicData>
        </a:graphic>
      </p:graphicFrame>
      <p:sp>
        <p:nvSpPr>
          <p:cNvPr id="127043" name="Text Box 67"/>
          <p:cNvSpPr txBox="1">
            <a:spLocks noChangeArrowheads="1"/>
          </p:cNvSpPr>
          <p:nvPr/>
        </p:nvSpPr>
        <p:spPr bwMode="auto">
          <a:xfrm>
            <a:off x="4419600" y="4025900"/>
            <a:ext cx="44958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3399"/>
                </a:solidFill>
                <a:effectLst>
                  <a:outerShdw blurRad="38100" dist="38100" dir="2700000" algn="tl">
                    <a:srgbClr val="DDDDDD"/>
                  </a:outerShdw>
                </a:effectLst>
              </a:rPr>
              <a:t>取</a:t>
            </a:r>
            <a:r>
              <a:rPr lang="zh-CN" altLang="en-US" sz="2800" i="0">
                <a:solidFill>
                  <a:srgbClr val="000099"/>
                </a:solidFill>
                <a:effectLst>
                  <a:outerShdw blurRad="38100" dist="38100" dir="2700000" algn="tl">
                    <a:srgbClr val="DDDDDD"/>
                  </a:outerShdw>
                </a:effectLst>
              </a:rPr>
              <a:t>自输出电流</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电流反馈</a:t>
            </a:r>
          </a:p>
        </p:txBody>
      </p:sp>
      <p:sp>
        <p:nvSpPr>
          <p:cNvPr id="127044" name="Text Box 68"/>
          <p:cNvSpPr txBox="1">
            <a:spLocks noChangeArrowheads="1"/>
          </p:cNvSpPr>
          <p:nvPr/>
        </p:nvSpPr>
        <p:spPr bwMode="auto">
          <a:xfrm>
            <a:off x="381000" y="4835525"/>
            <a:ext cx="82296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dirty="0">
                <a:solidFill>
                  <a:srgbClr val="003399"/>
                </a:solidFill>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反馈信号与输入信号在输入端以电流的形式比较</a:t>
            </a:r>
          </a:p>
          <a:p>
            <a:pPr eaLnBrk="1" hangingPunct="1">
              <a:lnSpc>
                <a:spcPct val="110000"/>
              </a:lnSpc>
            </a:pPr>
            <a:r>
              <a:rPr lang="zh-CN" altLang="en-US" sz="2800" i="0" dirty="0">
                <a:solidFill>
                  <a:srgbClr val="003399"/>
                </a:solidFill>
                <a:effectLst>
                  <a:outerShdw blurRad="38100" dist="38100" dir="2700000" algn="tl">
                    <a:srgbClr val="DDDDDD"/>
                  </a:outerShdw>
                </a:effectLst>
              </a:rPr>
              <a:t>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并联反馈</a:t>
            </a:r>
          </a:p>
        </p:txBody>
      </p:sp>
      <p:sp>
        <p:nvSpPr>
          <p:cNvPr id="127045" name="Oval 69"/>
          <p:cNvSpPr>
            <a:spLocks noChangeArrowheads="1"/>
          </p:cNvSpPr>
          <p:nvPr/>
        </p:nvSpPr>
        <p:spPr bwMode="auto">
          <a:xfrm flipV="1">
            <a:off x="4114800" y="1935163"/>
            <a:ext cx="304800" cy="304800"/>
          </a:xfrm>
          <a:prstGeom prst="ellipse">
            <a:avLst/>
          </a:prstGeom>
          <a:noFill/>
          <a:ln w="9525">
            <a:solidFill>
              <a:srgbClr val="FF3300"/>
            </a:solidFill>
            <a:round/>
          </a:ln>
          <a:effectLst/>
        </p:spPr>
        <p:txBody>
          <a:bodyPr rot="10800000" wrap="none" anchor="ctr"/>
          <a:lstStyle/>
          <a:p>
            <a:pPr algn="ctr">
              <a:lnSpc>
                <a:spcPct val="100000"/>
              </a:lnSpc>
              <a:spcBef>
                <a:spcPct val="50000"/>
              </a:spcBef>
              <a:defRPr/>
            </a:pPr>
            <a:r>
              <a:rPr lang="zh-CN" altLang="en-US" sz="3600" i="0" dirty="0" smtClean="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rPr>
              <a:t>－</a:t>
            </a:r>
            <a:endParaRPr lang="zh-CN" altLang="en-US" sz="3600" i="0" dirty="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endParaRPr>
          </a:p>
        </p:txBody>
      </p:sp>
      <p:sp>
        <p:nvSpPr>
          <p:cNvPr id="127046" name="Rectangle 70"/>
          <p:cNvSpPr>
            <a:spLocks noChangeArrowheads="1"/>
          </p:cNvSpPr>
          <p:nvPr/>
        </p:nvSpPr>
        <p:spPr bwMode="auto">
          <a:xfrm>
            <a:off x="838200" y="1477963"/>
            <a:ext cx="496888" cy="579437"/>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Tree>
    <p:extLst>
      <p:ext uri="{BB962C8B-B14F-4D97-AF65-F5344CB8AC3E}">
        <p14:creationId xmlns:p14="http://schemas.microsoft.com/office/powerpoint/2010/main" val="24471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037"/>
                                        </p:tgtEl>
                                        <p:attrNameLst>
                                          <p:attrName>style.visibility</p:attrName>
                                        </p:attrNameLst>
                                      </p:cBhvr>
                                      <p:to>
                                        <p:strVal val="visible"/>
                                      </p:to>
                                    </p:set>
                                    <p:animEffect transition="in" filter="wipe(left)">
                                      <p:cBhvr>
                                        <p:cTn id="7" dur="500"/>
                                        <p:tgtEl>
                                          <p:spTgt spid="1270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7046"/>
                                        </p:tgtEl>
                                        <p:attrNameLst>
                                          <p:attrName>style.visibility</p:attrName>
                                        </p:attrNameLst>
                                      </p:cBhvr>
                                      <p:to>
                                        <p:strVal val="visible"/>
                                      </p:to>
                                    </p:set>
                                    <p:animEffect transition="in" filter="blinds(horizontal)">
                                      <p:cBhvr>
                                        <p:cTn id="12" dur="500"/>
                                        <p:tgtEl>
                                          <p:spTgt spid="12704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7045"/>
                                        </p:tgtEl>
                                        <p:attrNameLst>
                                          <p:attrName>style.visibility</p:attrName>
                                        </p:attrNameLst>
                                      </p:cBhvr>
                                      <p:to>
                                        <p:strVal val="visible"/>
                                      </p:to>
                                    </p:set>
                                    <p:animEffect transition="in" filter="box(out)">
                                      <p:cBhvr>
                                        <p:cTn id="17" dur="500"/>
                                        <p:tgtEl>
                                          <p:spTgt spid="1270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7039"/>
                                        </p:tgtEl>
                                        <p:attrNameLst>
                                          <p:attrName>style.visibility</p:attrName>
                                        </p:attrNameLst>
                                      </p:cBhvr>
                                      <p:to>
                                        <p:strVal val="visible"/>
                                      </p:to>
                                    </p:set>
                                    <p:animEffect transition="in" filter="wipe(left)">
                                      <p:cBhvr>
                                        <p:cTn id="22" dur="500"/>
                                        <p:tgtEl>
                                          <p:spTgt spid="1270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7038"/>
                                        </p:tgtEl>
                                        <p:attrNameLst>
                                          <p:attrName>style.visibility</p:attrName>
                                        </p:attrNameLst>
                                      </p:cBhvr>
                                      <p:to>
                                        <p:strVal val="visible"/>
                                      </p:to>
                                    </p:set>
                                    <p:animEffect transition="in" filter="wipe(left)">
                                      <p:cBhvr>
                                        <p:cTn id="32" dur="500"/>
                                        <p:tgtEl>
                                          <p:spTgt spid="1270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7040"/>
                                        </p:tgtEl>
                                        <p:attrNameLst>
                                          <p:attrName>style.visibility</p:attrName>
                                        </p:attrNameLst>
                                      </p:cBhvr>
                                      <p:to>
                                        <p:strVal val="visible"/>
                                      </p:to>
                                    </p:set>
                                    <p:animEffect transition="in" filter="wipe(left)">
                                      <p:cBhvr>
                                        <p:cTn id="37" dur="500"/>
                                        <p:tgtEl>
                                          <p:spTgt spid="1270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7041"/>
                                        </p:tgtEl>
                                        <p:attrNameLst>
                                          <p:attrName>style.visibility</p:attrName>
                                        </p:attrNameLst>
                                      </p:cBhvr>
                                      <p:to>
                                        <p:strVal val="visible"/>
                                      </p:to>
                                    </p:set>
                                    <p:animEffect transition="in" filter="wipe(left)">
                                      <p:cBhvr>
                                        <p:cTn id="42" dur="500"/>
                                        <p:tgtEl>
                                          <p:spTgt spid="1270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7042"/>
                                        </p:tgtEl>
                                        <p:attrNameLst>
                                          <p:attrName>style.visibility</p:attrName>
                                        </p:attrNameLst>
                                      </p:cBhvr>
                                      <p:to>
                                        <p:strVal val="visible"/>
                                      </p:to>
                                    </p:set>
                                    <p:animEffect transition="in" filter="wipe(left)">
                                      <p:cBhvr>
                                        <p:cTn id="47" dur="500"/>
                                        <p:tgtEl>
                                          <p:spTgt spid="1270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7043"/>
                                        </p:tgtEl>
                                        <p:attrNameLst>
                                          <p:attrName>style.visibility</p:attrName>
                                        </p:attrNameLst>
                                      </p:cBhvr>
                                      <p:to>
                                        <p:strVal val="visible"/>
                                      </p:to>
                                    </p:set>
                                    <p:animEffect transition="in" filter="wipe(left)">
                                      <p:cBhvr>
                                        <p:cTn id="52" dur="500"/>
                                        <p:tgtEl>
                                          <p:spTgt spid="1270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7044"/>
                                        </p:tgtEl>
                                        <p:attrNameLst>
                                          <p:attrName>style.visibility</p:attrName>
                                        </p:attrNameLst>
                                      </p:cBhvr>
                                      <p:to>
                                        <p:strVal val="visible"/>
                                      </p:to>
                                    </p:set>
                                    <p:animEffect transition="in" filter="wipe(left)">
                                      <p:cBhvr>
                                        <p:cTn id="57" dur="500"/>
                                        <p:tgtEl>
                                          <p:spTgt spid="12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37" grpId="0" autoUpdateAnimBg="0"/>
      <p:bldP spid="127038" grpId="0" autoUpdateAnimBg="0"/>
      <p:bldP spid="127039" grpId="0" autoUpdateAnimBg="0"/>
      <p:bldP spid="127040" grpId="0" autoUpdateAnimBg="0"/>
      <p:bldP spid="127041" grpId="0" autoUpdateAnimBg="0"/>
      <p:bldP spid="127043" grpId="0" autoUpdateAnimBg="0"/>
      <p:bldP spid="127044" grpId="0" autoUpdateAnimBg="0"/>
      <p:bldP spid="127045" grpId="0" animBg="1" autoUpdateAnimBg="0"/>
      <p:bldP spid="12704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bwMode="auto">
          <a:xfrm>
            <a:off x="533400" y="304800"/>
            <a:ext cx="54102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200" b="1">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16.2.3.4</a:t>
            </a:r>
            <a:r>
              <a:rPr lang="en-US" altLang="zh-CN" sz="3200" b="1">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sz="3200" b="1">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并联电流负反馈</a:t>
            </a:r>
          </a:p>
        </p:txBody>
      </p:sp>
      <p:grpSp>
        <p:nvGrpSpPr>
          <p:cNvPr id="28675" name="Group 3"/>
          <p:cNvGrpSpPr/>
          <p:nvPr/>
        </p:nvGrpSpPr>
        <p:grpSpPr bwMode="auto">
          <a:xfrm>
            <a:off x="655638" y="914400"/>
            <a:ext cx="3854450" cy="2995613"/>
            <a:chOff x="413" y="576"/>
            <a:chExt cx="2428" cy="1887"/>
          </a:xfrm>
        </p:grpSpPr>
        <p:sp>
          <p:nvSpPr>
            <p:cNvPr id="135172" name="Rectangle 4"/>
            <p:cNvSpPr>
              <a:spLocks noChangeArrowheads="1"/>
            </p:cNvSpPr>
            <p:nvPr/>
          </p:nvSpPr>
          <p:spPr bwMode="auto">
            <a:xfrm>
              <a:off x="1785" y="576"/>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28699" name="Rectangle 5"/>
            <p:cNvSpPr>
              <a:spLocks noChangeArrowheads="1"/>
            </p:cNvSpPr>
            <p:nvPr/>
          </p:nvSpPr>
          <p:spPr bwMode="auto">
            <a:xfrm>
              <a:off x="1824" y="91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8700" name="Rectangle 6"/>
            <p:cNvSpPr>
              <a:spLocks noChangeArrowheads="1"/>
            </p:cNvSpPr>
            <p:nvPr/>
          </p:nvSpPr>
          <p:spPr bwMode="auto">
            <a:xfrm>
              <a:off x="1056"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5175" name="Rectangle 7"/>
            <p:cNvSpPr>
              <a:spLocks noChangeArrowheads="1"/>
            </p:cNvSpPr>
            <p:nvPr/>
          </p:nvSpPr>
          <p:spPr bwMode="auto">
            <a:xfrm>
              <a:off x="1008" y="1017"/>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1</a:t>
              </a:r>
            </a:p>
          </p:txBody>
        </p:sp>
        <p:sp>
          <p:nvSpPr>
            <p:cNvPr id="28702" name="Line 8"/>
            <p:cNvSpPr>
              <a:spLocks noChangeShapeType="1"/>
            </p:cNvSpPr>
            <p:nvPr/>
          </p:nvSpPr>
          <p:spPr bwMode="auto">
            <a:xfrm>
              <a:off x="2093" y="951"/>
              <a:ext cx="74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03" name="Line 9"/>
            <p:cNvSpPr>
              <a:spLocks noChangeShapeType="1"/>
            </p:cNvSpPr>
            <p:nvPr/>
          </p:nvSpPr>
          <p:spPr bwMode="auto">
            <a:xfrm flipH="1">
              <a:off x="720" y="1392"/>
              <a:ext cx="35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8704" name="Group 10"/>
            <p:cNvGrpSpPr/>
            <p:nvPr/>
          </p:nvGrpSpPr>
          <p:grpSpPr bwMode="auto">
            <a:xfrm>
              <a:off x="824" y="1621"/>
              <a:ext cx="148" cy="153"/>
              <a:chOff x="720" y="2736"/>
              <a:chExt cx="185" cy="192"/>
            </a:xfrm>
          </p:grpSpPr>
          <p:sp>
            <p:nvSpPr>
              <p:cNvPr id="28740" name="Line 11"/>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41" name="Line 12"/>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8705" name="Line 13"/>
            <p:cNvSpPr>
              <a:spLocks noChangeShapeType="1"/>
            </p:cNvSpPr>
            <p:nvPr/>
          </p:nvSpPr>
          <p:spPr bwMode="auto">
            <a:xfrm>
              <a:off x="1488" y="941"/>
              <a:ext cx="33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06" name="Line 14"/>
            <p:cNvSpPr>
              <a:spLocks noChangeShapeType="1"/>
            </p:cNvSpPr>
            <p:nvPr/>
          </p:nvSpPr>
          <p:spPr bwMode="auto">
            <a:xfrm>
              <a:off x="2832" y="939"/>
              <a:ext cx="0" cy="107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5183" name="Text Box 15"/>
            <p:cNvSpPr txBox="1">
              <a:spLocks noChangeArrowheads="1"/>
            </p:cNvSpPr>
            <p:nvPr/>
          </p:nvSpPr>
          <p:spPr bwMode="auto">
            <a:xfrm>
              <a:off x="413" y="1593"/>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28708" name="Rectangle 16"/>
            <p:cNvSpPr>
              <a:spLocks noChangeArrowheads="1"/>
            </p:cNvSpPr>
            <p:nvPr/>
          </p:nvSpPr>
          <p:spPr bwMode="auto">
            <a:xfrm>
              <a:off x="1056" y="158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5185" name="Text Box 17"/>
            <p:cNvSpPr txBox="1">
              <a:spLocks noChangeArrowheads="1"/>
            </p:cNvSpPr>
            <p:nvPr/>
          </p:nvSpPr>
          <p:spPr bwMode="auto">
            <a:xfrm>
              <a:off x="1039" y="1632"/>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endParaRPr lang="en-US" altLang="zh-CN" sz="2800" i="0">
                <a:effectLst>
                  <a:outerShdw blurRad="38100" dist="38100" dir="2700000" algn="tl">
                    <a:srgbClr val="DDDDDD"/>
                  </a:outerShdw>
                </a:effectLst>
              </a:endParaRPr>
            </a:p>
          </p:txBody>
        </p:sp>
        <p:sp>
          <p:nvSpPr>
            <p:cNvPr id="28710" name="Line 18"/>
            <p:cNvSpPr>
              <a:spLocks noChangeShapeType="1"/>
            </p:cNvSpPr>
            <p:nvPr/>
          </p:nvSpPr>
          <p:spPr bwMode="auto">
            <a:xfrm>
              <a:off x="1488" y="94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5187" name="Rectangle 19"/>
            <p:cNvSpPr>
              <a:spLocks noChangeArrowheads="1"/>
            </p:cNvSpPr>
            <p:nvPr/>
          </p:nvSpPr>
          <p:spPr bwMode="auto">
            <a:xfrm>
              <a:off x="2157" y="1632"/>
              <a:ext cx="411"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sp>
          <p:nvSpPr>
            <p:cNvPr id="28712" name="Line 20"/>
            <p:cNvSpPr>
              <a:spLocks noChangeShapeType="1"/>
            </p:cNvSpPr>
            <p:nvPr/>
          </p:nvSpPr>
          <p:spPr bwMode="auto">
            <a:xfrm>
              <a:off x="2496" y="2016"/>
              <a:ext cx="3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13" name="Line 21"/>
            <p:cNvSpPr>
              <a:spLocks noChangeShapeType="1"/>
            </p:cNvSpPr>
            <p:nvPr/>
          </p:nvSpPr>
          <p:spPr bwMode="auto">
            <a:xfrm rot="16200000" flipH="1">
              <a:off x="2410" y="1538"/>
              <a:ext cx="1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14" name="Line 22"/>
            <p:cNvSpPr>
              <a:spLocks noChangeShapeType="1"/>
            </p:cNvSpPr>
            <p:nvPr/>
          </p:nvSpPr>
          <p:spPr bwMode="auto">
            <a:xfrm flipH="1">
              <a:off x="896" y="1623"/>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28715" name="Group 23"/>
            <p:cNvGrpSpPr/>
            <p:nvPr/>
          </p:nvGrpSpPr>
          <p:grpSpPr bwMode="auto">
            <a:xfrm>
              <a:off x="624" y="2246"/>
              <a:ext cx="144" cy="106"/>
              <a:chOff x="432" y="2832"/>
              <a:chExt cx="185" cy="96"/>
            </a:xfrm>
          </p:grpSpPr>
          <p:sp>
            <p:nvSpPr>
              <p:cNvPr id="28738" name="Line 24"/>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39" name="Line 25"/>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35194" name="Rectangle 26"/>
            <p:cNvSpPr>
              <a:spLocks noChangeArrowheads="1"/>
            </p:cNvSpPr>
            <p:nvPr/>
          </p:nvSpPr>
          <p:spPr bwMode="auto">
            <a:xfrm>
              <a:off x="432" y="1200"/>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35195" name="Rectangle 27"/>
            <p:cNvSpPr>
              <a:spLocks noChangeArrowheads="1"/>
            </p:cNvSpPr>
            <p:nvPr/>
          </p:nvSpPr>
          <p:spPr bwMode="auto">
            <a:xfrm>
              <a:off x="432" y="2064"/>
              <a:ext cx="228"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28718" name="Rectangle 28" descr="40%"/>
            <p:cNvSpPr>
              <a:spLocks noChangeArrowheads="1"/>
            </p:cNvSpPr>
            <p:nvPr/>
          </p:nvSpPr>
          <p:spPr bwMode="auto">
            <a:xfrm>
              <a:off x="1687" y="113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5197" name="Text Box 29"/>
            <p:cNvSpPr txBox="1">
              <a:spLocks noChangeArrowheads="1"/>
            </p:cNvSpPr>
            <p:nvPr/>
          </p:nvSpPr>
          <p:spPr bwMode="auto">
            <a:xfrm>
              <a:off x="1680" y="1456"/>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5198" name="Text Box 30"/>
            <p:cNvSpPr txBox="1">
              <a:spLocks noChangeArrowheads="1"/>
            </p:cNvSpPr>
            <p:nvPr/>
          </p:nvSpPr>
          <p:spPr bwMode="auto">
            <a:xfrm>
              <a:off x="1968" y="1315"/>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5199" name="Text Box 31"/>
            <p:cNvSpPr txBox="1">
              <a:spLocks noChangeArrowheads="1"/>
            </p:cNvSpPr>
            <p:nvPr/>
          </p:nvSpPr>
          <p:spPr bwMode="auto">
            <a:xfrm>
              <a:off x="1920" y="1097"/>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28722" name="Line 32"/>
            <p:cNvSpPr>
              <a:spLocks noChangeShapeType="1"/>
            </p:cNvSpPr>
            <p:nvPr/>
          </p:nvSpPr>
          <p:spPr bwMode="auto">
            <a:xfrm>
              <a:off x="1319" y="1623"/>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23" name="Line 33"/>
            <p:cNvSpPr>
              <a:spLocks noChangeShapeType="1"/>
            </p:cNvSpPr>
            <p:nvPr/>
          </p:nvSpPr>
          <p:spPr bwMode="auto">
            <a:xfrm>
              <a:off x="2223" y="1459"/>
              <a:ext cx="28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24" name="Line 34"/>
            <p:cNvSpPr>
              <a:spLocks noChangeShapeType="1"/>
            </p:cNvSpPr>
            <p:nvPr/>
          </p:nvSpPr>
          <p:spPr bwMode="auto">
            <a:xfrm>
              <a:off x="1325" y="1376"/>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5203" name="Text Box 35"/>
            <p:cNvSpPr txBox="1">
              <a:spLocks noChangeArrowheads="1"/>
            </p:cNvSpPr>
            <p:nvPr/>
          </p:nvSpPr>
          <p:spPr bwMode="auto">
            <a:xfrm>
              <a:off x="1687" y="1184"/>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5204" name="Text Box 36"/>
            <p:cNvSpPr txBox="1">
              <a:spLocks noChangeArrowheads="1"/>
            </p:cNvSpPr>
            <p:nvPr/>
          </p:nvSpPr>
          <p:spPr bwMode="auto">
            <a:xfrm rot="5400000">
              <a:off x="1803" y="1109"/>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28727" name="Oval 37"/>
            <p:cNvSpPr>
              <a:spLocks noChangeArrowheads="1"/>
            </p:cNvSpPr>
            <p:nvPr/>
          </p:nvSpPr>
          <p:spPr bwMode="auto">
            <a:xfrm>
              <a:off x="672" y="1358"/>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8728" name="Oval 38"/>
            <p:cNvSpPr>
              <a:spLocks noChangeArrowheads="1"/>
            </p:cNvSpPr>
            <p:nvPr/>
          </p:nvSpPr>
          <p:spPr bwMode="auto">
            <a:xfrm>
              <a:off x="672" y="219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28729" name="Group 39"/>
            <p:cNvGrpSpPr/>
            <p:nvPr/>
          </p:nvGrpSpPr>
          <p:grpSpPr bwMode="auto">
            <a:xfrm>
              <a:off x="2423" y="2363"/>
              <a:ext cx="127" cy="100"/>
              <a:chOff x="2448" y="2832"/>
              <a:chExt cx="185" cy="96"/>
            </a:xfrm>
          </p:grpSpPr>
          <p:sp>
            <p:nvSpPr>
              <p:cNvPr id="28736" name="Line 40"/>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28737" name="Line 41"/>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28730" name="Rectangle 42"/>
            <p:cNvSpPr>
              <a:spLocks noChangeArrowheads="1"/>
            </p:cNvSpPr>
            <p:nvPr/>
          </p:nvSpPr>
          <p:spPr bwMode="auto">
            <a:xfrm rot="-5400000">
              <a:off x="2366" y="220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8731" name="Line 43"/>
            <p:cNvSpPr>
              <a:spLocks noChangeShapeType="1"/>
            </p:cNvSpPr>
            <p:nvPr/>
          </p:nvSpPr>
          <p:spPr bwMode="auto">
            <a:xfrm>
              <a:off x="2495" y="1893"/>
              <a:ext cx="0" cy="227"/>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28732" name="Rectangle 44"/>
            <p:cNvSpPr>
              <a:spLocks noChangeArrowheads="1"/>
            </p:cNvSpPr>
            <p:nvPr/>
          </p:nvSpPr>
          <p:spPr bwMode="auto">
            <a:xfrm rot="5400000">
              <a:off x="2370" y="172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28733" name="Line 45"/>
            <p:cNvSpPr>
              <a:spLocks noChangeShapeType="1"/>
            </p:cNvSpPr>
            <p:nvPr/>
          </p:nvSpPr>
          <p:spPr bwMode="auto">
            <a:xfrm>
              <a:off x="2256" y="1392"/>
              <a:ext cx="288"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35214" name="Text Box 46"/>
            <p:cNvSpPr txBox="1">
              <a:spLocks noChangeArrowheads="1"/>
            </p:cNvSpPr>
            <p:nvPr/>
          </p:nvSpPr>
          <p:spPr bwMode="auto">
            <a:xfrm>
              <a:off x="2256" y="1056"/>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35215" name="Text Box 47"/>
            <p:cNvSpPr txBox="1">
              <a:spLocks noChangeArrowheads="1"/>
            </p:cNvSpPr>
            <p:nvPr/>
          </p:nvSpPr>
          <p:spPr bwMode="auto">
            <a:xfrm>
              <a:off x="2191" y="2073"/>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endParaRPr lang="en-US" altLang="zh-CN" sz="2800" i="0">
                <a:effectLst>
                  <a:outerShdw blurRad="38100" dist="38100" dir="2700000" algn="tl">
                    <a:srgbClr val="DDDDDD"/>
                  </a:outerShdw>
                </a:effectLst>
              </a:endParaRPr>
            </a:p>
          </p:txBody>
        </p:sp>
      </p:grpSp>
      <p:grpSp>
        <p:nvGrpSpPr>
          <p:cNvPr id="28676" name="Group 48"/>
          <p:cNvGrpSpPr/>
          <p:nvPr/>
        </p:nvGrpSpPr>
        <p:grpSpPr bwMode="auto">
          <a:xfrm>
            <a:off x="1219200" y="838200"/>
            <a:ext cx="1752600" cy="1246188"/>
            <a:chOff x="768" y="384"/>
            <a:chExt cx="1104" cy="785"/>
          </a:xfrm>
        </p:grpSpPr>
        <p:grpSp>
          <p:nvGrpSpPr>
            <p:cNvPr id="28689" name="Group 49"/>
            <p:cNvGrpSpPr/>
            <p:nvPr/>
          </p:nvGrpSpPr>
          <p:grpSpPr bwMode="auto">
            <a:xfrm>
              <a:off x="768" y="816"/>
              <a:ext cx="384" cy="353"/>
              <a:chOff x="768" y="960"/>
              <a:chExt cx="384" cy="353"/>
            </a:xfrm>
          </p:grpSpPr>
          <p:sp>
            <p:nvSpPr>
              <p:cNvPr id="28696" name="Line 50"/>
              <p:cNvSpPr>
                <a:spLocks noChangeShapeType="1"/>
              </p:cNvSpPr>
              <p:nvPr/>
            </p:nvSpPr>
            <p:spPr bwMode="auto">
              <a:xfrm>
                <a:off x="768" y="1313"/>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35219" name="Text Box 51"/>
              <p:cNvSpPr txBox="1">
                <a:spLocks noChangeArrowheads="1"/>
              </p:cNvSpPr>
              <p:nvPr/>
            </p:nvSpPr>
            <p:spPr bwMode="auto">
              <a:xfrm>
                <a:off x="768" y="960"/>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1</a:t>
                </a:r>
                <a:endParaRPr lang="en-US" altLang="zh-CN" sz="2800" i="0">
                  <a:solidFill>
                    <a:srgbClr val="000099"/>
                  </a:solidFill>
                  <a:effectLst>
                    <a:outerShdw blurRad="38100" dist="38100" dir="2700000" algn="tl">
                      <a:srgbClr val="DDDDDD"/>
                    </a:outerShdw>
                  </a:effectLst>
                </a:endParaRPr>
              </a:p>
            </p:txBody>
          </p:sp>
        </p:grpSp>
        <p:grpSp>
          <p:nvGrpSpPr>
            <p:cNvPr id="28690" name="Group 52"/>
            <p:cNvGrpSpPr/>
            <p:nvPr/>
          </p:nvGrpSpPr>
          <p:grpSpPr bwMode="auto">
            <a:xfrm>
              <a:off x="1488" y="384"/>
              <a:ext cx="384" cy="350"/>
              <a:chOff x="1488" y="528"/>
              <a:chExt cx="384" cy="350"/>
            </a:xfrm>
          </p:grpSpPr>
          <p:sp>
            <p:nvSpPr>
              <p:cNvPr id="28694" name="Line 53"/>
              <p:cNvSpPr>
                <a:spLocks noChangeShapeType="1"/>
              </p:cNvSpPr>
              <p:nvPr/>
            </p:nvSpPr>
            <p:spPr bwMode="auto">
              <a:xfrm>
                <a:off x="1536" y="878"/>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35222" name="Text Box 54"/>
              <p:cNvSpPr txBox="1">
                <a:spLocks noChangeArrowheads="1"/>
              </p:cNvSpPr>
              <p:nvPr/>
            </p:nvSpPr>
            <p:spPr bwMode="auto">
              <a:xfrm>
                <a:off x="1488" y="528"/>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f</a:t>
                </a:r>
                <a:endParaRPr lang="en-US" altLang="zh-CN" sz="2800" i="0">
                  <a:solidFill>
                    <a:srgbClr val="000099"/>
                  </a:solidFill>
                  <a:effectLst>
                    <a:outerShdw blurRad="38100" dist="38100" dir="2700000" algn="tl">
                      <a:srgbClr val="DDDDDD"/>
                    </a:outerShdw>
                  </a:effectLst>
                </a:endParaRPr>
              </a:p>
            </p:txBody>
          </p:sp>
        </p:grpSp>
        <p:grpSp>
          <p:nvGrpSpPr>
            <p:cNvPr id="28691" name="Group 55"/>
            <p:cNvGrpSpPr/>
            <p:nvPr/>
          </p:nvGrpSpPr>
          <p:grpSpPr bwMode="auto">
            <a:xfrm>
              <a:off x="1462" y="816"/>
              <a:ext cx="384" cy="336"/>
              <a:chOff x="1488" y="951"/>
              <a:chExt cx="384" cy="336"/>
            </a:xfrm>
          </p:grpSpPr>
          <p:sp>
            <p:nvSpPr>
              <p:cNvPr id="28692" name="Line 56"/>
              <p:cNvSpPr>
                <a:spLocks noChangeShapeType="1"/>
              </p:cNvSpPr>
              <p:nvPr/>
            </p:nvSpPr>
            <p:spPr bwMode="auto">
              <a:xfrm>
                <a:off x="1536" y="1287"/>
                <a:ext cx="144" cy="0"/>
              </a:xfrm>
              <a:prstGeom prst="line">
                <a:avLst/>
              </a:prstGeom>
              <a:noFill/>
              <a:ln w="38100">
                <a:solidFill>
                  <a:srgbClr val="FF0000"/>
                </a:solidFill>
                <a:round/>
                <a:tailEnd type="triangle" w="sm" len="med"/>
              </a:ln>
            </p:spPr>
            <p:txBody>
              <a:bodyPr wrap="none" anchor="ctr"/>
              <a:lstStyle/>
              <a:p>
                <a:endParaRPr lang="zh-CN" altLang="en-US">
                  <a:latin typeface="Times New Roman" panose="02020603050405020304" charset="0"/>
                </a:endParaRPr>
              </a:p>
            </p:txBody>
          </p:sp>
          <p:sp>
            <p:nvSpPr>
              <p:cNvPr id="135225" name="Text Box 57"/>
              <p:cNvSpPr txBox="1">
                <a:spLocks noChangeArrowheads="1"/>
              </p:cNvSpPr>
              <p:nvPr/>
            </p:nvSpPr>
            <p:spPr bwMode="auto">
              <a:xfrm>
                <a:off x="1488" y="951"/>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d</a:t>
                </a:r>
                <a:endParaRPr lang="en-US" altLang="zh-CN" sz="2800" i="0">
                  <a:solidFill>
                    <a:srgbClr val="000099"/>
                  </a:solidFill>
                  <a:effectLst>
                    <a:outerShdw blurRad="38100" dist="38100" dir="2700000" algn="tl">
                      <a:srgbClr val="DDDDDD"/>
                    </a:outerShdw>
                  </a:effectLst>
                </a:endParaRPr>
              </a:p>
            </p:txBody>
          </p:sp>
        </p:grpSp>
      </p:grpSp>
      <p:sp>
        <p:nvSpPr>
          <p:cNvPr id="135226" name="Text Box 58"/>
          <p:cNvSpPr txBox="1">
            <a:spLocks noChangeArrowheads="1"/>
          </p:cNvSpPr>
          <p:nvPr/>
        </p:nvSpPr>
        <p:spPr bwMode="auto">
          <a:xfrm>
            <a:off x="4800600" y="1143000"/>
            <a:ext cx="3597275"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设输入电压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为正，</a:t>
            </a:r>
          </a:p>
        </p:txBody>
      </p:sp>
      <p:sp>
        <p:nvSpPr>
          <p:cNvPr id="135227" name="Text Box 59"/>
          <p:cNvSpPr txBox="1">
            <a:spLocks noChangeArrowheads="1"/>
          </p:cNvSpPr>
          <p:nvPr/>
        </p:nvSpPr>
        <p:spPr bwMode="auto">
          <a:xfrm>
            <a:off x="4876800" y="2209800"/>
            <a:ext cx="3597275"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CC0000"/>
                </a:solidFill>
                <a:effectLst>
                  <a:outerShdw blurRad="38100" dist="38100" dir="2700000" algn="tl">
                    <a:srgbClr val="DDDDDD"/>
                  </a:outerShdw>
                </a:effectLst>
              </a:rPr>
              <a:t>差值电流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d</a:t>
            </a:r>
            <a:r>
              <a:rPr lang="en-US" altLang="zh-CN" sz="2800" i="0" dirty="0">
                <a:solidFill>
                  <a:srgbClr val="CC0000"/>
                </a:solidFill>
                <a:effectLst>
                  <a:outerShdw blurRad="38100" dist="38100" dir="2700000" algn="tl">
                    <a:srgbClr val="DDDDDD"/>
                  </a:outerShdw>
                </a:effectLst>
              </a:rPr>
              <a:t> =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1 </a:t>
            </a:r>
            <a:r>
              <a:rPr lang="en-US" altLang="zh-CN" sz="2800" i="0" dirty="0">
                <a:solidFill>
                  <a:srgbClr val="CC0000"/>
                </a:solidFill>
                <a:effectLst>
                  <a:outerShdw blurRad="38100" dist="38100" dir="2700000" algn="tl">
                    <a:srgbClr val="DDDDDD"/>
                  </a:outerShdw>
                </a:effectLst>
              </a:rPr>
              <a:t>–</a:t>
            </a:r>
            <a:r>
              <a:rPr lang="en-US" altLang="zh-CN" sz="2800" i="0" baseline="-25000" dirty="0">
                <a:solidFill>
                  <a:srgbClr val="CC0000"/>
                </a:solidFill>
                <a:effectLst>
                  <a:outerShdw blurRad="38100" dist="38100" dir="2700000" algn="tl">
                    <a:srgbClr val="DDDDDD"/>
                  </a:outerShdw>
                </a:effectLst>
              </a:rPr>
              <a:t> </a:t>
            </a:r>
            <a:r>
              <a:rPr lang="en-US" altLang="zh-CN" sz="2800" dirty="0">
                <a:solidFill>
                  <a:srgbClr val="CC0000"/>
                </a:solidFill>
                <a:effectLst>
                  <a:outerShdw blurRad="38100" dist="38100" dir="2700000" algn="tl">
                    <a:srgbClr val="DDDDDD"/>
                  </a:outerShdw>
                </a:effectLst>
              </a:rPr>
              <a:t>i</a:t>
            </a:r>
            <a:r>
              <a:rPr lang="en-US" altLang="zh-CN" sz="2800" i="0" baseline="-25000" dirty="0">
                <a:solidFill>
                  <a:srgbClr val="CC0000"/>
                </a:solidFill>
                <a:effectLst>
                  <a:outerShdw blurRad="38100" dist="38100" dir="2700000" algn="tl">
                    <a:srgbClr val="DDDDDD"/>
                  </a:outerShdw>
                </a:effectLst>
              </a:rPr>
              <a:t>f</a:t>
            </a:r>
          </a:p>
        </p:txBody>
      </p:sp>
      <p:sp>
        <p:nvSpPr>
          <p:cNvPr id="135228" name="Text Box 60"/>
          <p:cNvSpPr txBox="1">
            <a:spLocks noChangeArrowheads="1"/>
          </p:cNvSpPr>
          <p:nvPr/>
        </p:nvSpPr>
        <p:spPr bwMode="auto">
          <a:xfrm>
            <a:off x="4800600" y="1690688"/>
            <a:ext cx="38862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各电流的实际方向如图</a:t>
            </a:r>
          </a:p>
        </p:txBody>
      </p:sp>
      <p:sp>
        <p:nvSpPr>
          <p:cNvPr id="135229" name="Text Box 61"/>
          <p:cNvSpPr txBox="1">
            <a:spLocks noChangeArrowheads="1"/>
          </p:cNvSpPr>
          <p:nvPr/>
        </p:nvSpPr>
        <p:spPr bwMode="auto">
          <a:xfrm>
            <a:off x="4953000" y="2763838"/>
            <a:ext cx="38100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dirty="0">
                <a:solidFill>
                  <a:schemeClr val="tx2"/>
                </a:solidFill>
                <a:effectLst>
                  <a:outerShdw blurRad="38100" dist="38100" dir="2700000" algn="tl">
                    <a:srgbClr val="DDDDDD"/>
                  </a:outerShdw>
                </a:effectLst>
              </a:rPr>
              <a:t>i</a:t>
            </a:r>
            <a:r>
              <a:rPr lang="en-US" altLang="zh-CN" sz="2800" i="0" baseline="-25000" dirty="0">
                <a:solidFill>
                  <a:schemeClr val="tx2"/>
                </a:solidFill>
                <a:effectLst>
                  <a:outerShdw blurRad="38100" dist="38100" dir="2700000" algn="tl">
                    <a:srgbClr val="DDDDDD"/>
                  </a:outerShdw>
                </a:effectLst>
              </a:rPr>
              <a:t>f  </a:t>
            </a:r>
            <a:r>
              <a:rPr lang="zh-CN" altLang="en-US" sz="2800" i="0" dirty="0">
                <a:solidFill>
                  <a:schemeClr val="tx2"/>
                </a:solidFill>
                <a:effectLst>
                  <a:outerShdw blurRad="38100" dist="38100" dir="2700000" algn="tl">
                    <a:srgbClr val="DDDDDD"/>
                  </a:outerShdw>
                </a:effectLst>
              </a:rPr>
              <a:t>削弱了净输入电流</a:t>
            </a:r>
            <a:r>
              <a:rPr lang="en-US" altLang="zh-CN" sz="2800" i="0" dirty="0">
                <a:solidFill>
                  <a:schemeClr val="tx2"/>
                </a:solidFill>
                <a:effectLst>
                  <a:outerShdw blurRad="38100" dist="38100" dir="2700000" algn="tl">
                    <a:srgbClr val="DDDDDD"/>
                  </a:outerShdw>
                </a:effectLst>
              </a:rPr>
              <a:t>(</a:t>
            </a:r>
            <a:r>
              <a:rPr lang="zh-CN" altLang="en-US" sz="2800" i="0" dirty="0">
                <a:solidFill>
                  <a:schemeClr val="tx2"/>
                </a:solidFill>
                <a:effectLst>
                  <a:outerShdw blurRad="38100" dist="38100" dir="2700000" algn="tl">
                    <a:srgbClr val="DDDDDD"/>
                  </a:outerShdw>
                </a:effectLst>
              </a:rPr>
              <a:t>差值电流</a:t>
            </a:r>
            <a:r>
              <a:rPr lang="en-US" altLang="zh-CN" sz="2800" i="0" dirty="0">
                <a:solidFill>
                  <a:schemeClr val="tx2"/>
                </a:solidFill>
                <a:effectLst>
                  <a:outerShdw blurRad="38100" dist="38100" dir="2700000" algn="tl">
                    <a:srgbClr val="DDDDDD"/>
                  </a:outerShdw>
                </a:effectLst>
              </a:rPr>
              <a:t>) </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负反馈</a:t>
            </a:r>
          </a:p>
        </p:txBody>
      </p:sp>
      <p:sp>
        <p:nvSpPr>
          <p:cNvPr id="135230" name="Text Box 62"/>
          <p:cNvSpPr txBox="1">
            <a:spLocks noChangeArrowheads="1"/>
          </p:cNvSpPr>
          <p:nvPr/>
        </p:nvSpPr>
        <p:spPr bwMode="auto">
          <a:xfrm>
            <a:off x="457200" y="3811588"/>
            <a:ext cx="16764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反馈电流</a:t>
            </a:r>
            <a:endParaRPr lang="zh-CN" altLang="en-US" sz="2800" i="0" baseline="-25000">
              <a:solidFill>
                <a:srgbClr val="000099"/>
              </a:solidFill>
              <a:effectLst>
                <a:outerShdw blurRad="38100" dist="38100" dir="2700000" algn="tl">
                  <a:srgbClr val="DDDDDD"/>
                </a:outerShdw>
              </a:effectLst>
            </a:endParaRPr>
          </a:p>
        </p:txBody>
      </p:sp>
      <p:graphicFrame>
        <p:nvGraphicFramePr>
          <p:cNvPr id="28682" name="Object 63"/>
          <p:cNvGraphicFramePr>
            <a:graphicFrameLocks noChangeAspect="1"/>
          </p:cNvGraphicFramePr>
          <p:nvPr/>
        </p:nvGraphicFramePr>
        <p:xfrm>
          <a:off x="2057400" y="3657600"/>
          <a:ext cx="2317750" cy="1054100"/>
        </p:xfrm>
        <a:graphic>
          <a:graphicData uri="http://schemas.openxmlformats.org/presentationml/2006/ole">
            <mc:AlternateContent xmlns:mc="http://schemas.openxmlformats.org/markup-compatibility/2006">
              <mc:Choice xmlns:v="urn:schemas-microsoft-com:vml" Requires="v">
                <p:oleObj spid="_x0000_s7176" name="Equation" r:id="rId3" imgW="1130300" imgH="393700" progId="Equation.3">
                  <p:embed/>
                </p:oleObj>
              </mc:Choice>
              <mc:Fallback>
                <p:oleObj name="Equation" r:id="rId3" imgW="11303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657600"/>
                        <a:ext cx="2317750" cy="1054100"/>
                      </a:xfrm>
                      <a:prstGeom prst="rect">
                        <a:avLst/>
                      </a:prstGeom>
                      <a:noFill/>
                      <a:ln>
                        <a:noFill/>
                      </a:ln>
                      <a:effectLst/>
                    </p:spPr>
                  </p:pic>
                </p:oleObj>
              </mc:Fallback>
            </mc:AlternateContent>
          </a:graphicData>
        </a:graphic>
      </p:graphicFrame>
      <p:sp>
        <p:nvSpPr>
          <p:cNvPr id="135232" name="Text Box 64"/>
          <p:cNvSpPr txBox="1">
            <a:spLocks noChangeArrowheads="1"/>
          </p:cNvSpPr>
          <p:nvPr/>
        </p:nvSpPr>
        <p:spPr bwMode="auto">
          <a:xfrm>
            <a:off x="4419600" y="3873500"/>
            <a:ext cx="44958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3399"/>
                </a:solidFill>
                <a:effectLst>
                  <a:outerShdw blurRad="38100" dist="38100" dir="2700000" algn="tl">
                    <a:srgbClr val="DDDDDD"/>
                  </a:outerShdw>
                </a:effectLst>
              </a:rPr>
              <a:t>取</a:t>
            </a:r>
            <a:r>
              <a:rPr lang="zh-CN" altLang="en-US" sz="2800" i="0">
                <a:solidFill>
                  <a:srgbClr val="000099"/>
                </a:solidFill>
                <a:effectLst>
                  <a:outerShdw blurRad="38100" dist="38100" dir="2700000" algn="tl">
                    <a:srgbClr val="DDDDDD"/>
                  </a:outerShdw>
                </a:effectLst>
              </a:rPr>
              <a:t>自输出电流</a:t>
            </a:r>
            <a:r>
              <a:rPr lang="en-US" altLang="zh-CN" sz="2800" i="0">
                <a:solidFill>
                  <a:srgbClr val="CC0000"/>
                </a:solidFill>
              </a:rPr>
              <a:t>——</a:t>
            </a:r>
            <a:r>
              <a:rPr lang="zh-CN" altLang="en-US" sz="2800" i="0">
                <a:solidFill>
                  <a:srgbClr val="CC0000"/>
                </a:solidFill>
                <a:effectLst>
                  <a:outerShdw blurRad="38100" dist="38100" dir="2700000" algn="tl">
                    <a:srgbClr val="DDDDDD"/>
                  </a:outerShdw>
                </a:effectLst>
              </a:rPr>
              <a:t>电流反馈</a:t>
            </a:r>
          </a:p>
        </p:txBody>
      </p:sp>
      <p:sp>
        <p:nvSpPr>
          <p:cNvPr id="135234" name="Oval 66"/>
          <p:cNvSpPr>
            <a:spLocks noChangeArrowheads="1"/>
          </p:cNvSpPr>
          <p:nvPr/>
        </p:nvSpPr>
        <p:spPr bwMode="auto">
          <a:xfrm flipV="1">
            <a:off x="4114800" y="2133600"/>
            <a:ext cx="304800" cy="304800"/>
          </a:xfrm>
          <a:prstGeom prst="ellipse">
            <a:avLst/>
          </a:prstGeom>
          <a:noFill/>
          <a:ln w="9525">
            <a:solidFill>
              <a:srgbClr val="FF3300"/>
            </a:solidFill>
            <a:round/>
          </a:ln>
          <a:effectLst/>
        </p:spPr>
        <p:txBody>
          <a:bodyPr rot="10800000" wrap="none" anchor="ctr"/>
          <a:lstStyle/>
          <a:p>
            <a:pPr algn="ctr">
              <a:lnSpc>
                <a:spcPct val="100000"/>
              </a:lnSpc>
              <a:spcBef>
                <a:spcPct val="50000"/>
              </a:spcBef>
              <a:defRPr/>
            </a:pPr>
            <a:r>
              <a:rPr lang="zh-CN" altLang="en-US" sz="3600" i="0" dirty="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rPr>
              <a:t>－</a:t>
            </a:r>
          </a:p>
        </p:txBody>
      </p:sp>
      <p:sp>
        <p:nvSpPr>
          <p:cNvPr id="135235" name="Rectangle 67"/>
          <p:cNvSpPr>
            <a:spLocks noChangeArrowheads="1"/>
          </p:cNvSpPr>
          <p:nvPr/>
        </p:nvSpPr>
        <p:spPr bwMode="auto">
          <a:xfrm>
            <a:off x="838200" y="1630363"/>
            <a:ext cx="496888" cy="579437"/>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graphicFrame>
        <p:nvGraphicFramePr>
          <p:cNvPr id="135239" name="Object 71"/>
          <p:cNvGraphicFramePr>
            <a:graphicFrameLocks noChangeAspect="1"/>
          </p:cNvGraphicFramePr>
          <p:nvPr/>
        </p:nvGraphicFramePr>
        <p:xfrm>
          <a:off x="584202" y="4330700"/>
          <a:ext cx="3300412" cy="1384300"/>
        </p:xfrm>
        <a:graphic>
          <a:graphicData uri="http://schemas.openxmlformats.org/presentationml/2006/ole">
            <mc:AlternateContent xmlns:mc="http://schemas.openxmlformats.org/markup-compatibility/2006">
              <mc:Choice xmlns:v="urn:schemas-microsoft-com:vml" Requires="v">
                <p:oleObj spid="_x0000_s7177" name="公式" r:id="rId5" imgW="1225550" imgH="466090" progId="Equation.3">
                  <p:embed/>
                </p:oleObj>
              </mc:Choice>
              <mc:Fallback>
                <p:oleObj name="公式" r:id="rId5" imgW="1225550" imgH="466090" progId="Equation.3">
                  <p:embed/>
                  <p:pic>
                    <p:nvPicPr>
                      <p:cNvPr id="0" name=""/>
                      <p:cNvPicPr>
                        <a:picLocks noChangeAspect="1" noChangeArrowheads="1"/>
                      </p:cNvPicPr>
                      <p:nvPr/>
                    </p:nvPicPr>
                    <p:blipFill>
                      <a:blip r:embed="rId6"/>
                      <a:srcRect/>
                      <a:stretch>
                        <a:fillRect/>
                      </a:stretch>
                    </p:blipFill>
                    <p:spPr bwMode="auto">
                      <a:xfrm>
                        <a:off x="584202" y="4330700"/>
                        <a:ext cx="3300412" cy="1384300"/>
                      </a:xfrm>
                      <a:prstGeom prst="rect">
                        <a:avLst/>
                      </a:prstGeom>
                      <a:noFill/>
                      <a:ln>
                        <a:noFill/>
                      </a:ln>
                      <a:effectLst/>
                    </p:spPr>
                  </p:pic>
                </p:oleObj>
              </mc:Fallback>
            </mc:AlternateContent>
          </a:graphicData>
        </a:graphic>
      </p:graphicFrame>
      <p:graphicFrame>
        <p:nvGraphicFramePr>
          <p:cNvPr id="135240" name="Object 72"/>
          <p:cNvGraphicFramePr>
            <a:graphicFrameLocks noChangeAspect="1"/>
          </p:cNvGraphicFramePr>
          <p:nvPr/>
        </p:nvGraphicFramePr>
        <p:xfrm>
          <a:off x="4117975" y="4392613"/>
          <a:ext cx="4024313" cy="1200728"/>
        </p:xfrm>
        <a:graphic>
          <a:graphicData uri="http://schemas.openxmlformats.org/presentationml/2006/ole">
            <mc:AlternateContent xmlns:mc="http://schemas.openxmlformats.org/markup-compatibility/2006">
              <mc:Choice xmlns:v="urn:schemas-microsoft-com:vml" Requires="v">
                <p:oleObj spid="_x0000_s7178" name="公式" r:id="rId7" imgW="1536065" imgH="466090" progId="Equation.3">
                  <p:embed/>
                </p:oleObj>
              </mc:Choice>
              <mc:Fallback>
                <p:oleObj name="公式" r:id="rId7" imgW="1536065" imgH="466090" progId="Equation.3">
                  <p:embed/>
                  <p:pic>
                    <p:nvPicPr>
                      <p:cNvPr id="0" name=""/>
                      <p:cNvPicPr>
                        <a:picLocks noChangeAspect="1" noChangeArrowheads="1"/>
                      </p:cNvPicPr>
                      <p:nvPr/>
                    </p:nvPicPr>
                    <p:blipFill>
                      <a:blip r:embed="rId8"/>
                      <a:srcRect/>
                      <a:stretch>
                        <a:fillRect/>
                      </a:stretch>
                    </p:blipFill>
                    <p:spPr bwMode="auto">
                      <a:xfrm>
                        <a:off x="4117975" y="4392613"/>
                        <a:ext cx="4024313" cy="1200728"/>
                      </a:xfrm>
                      <a:prstGeom prst="rect">
                        <a:avLst/>
                      </a:prstGeom>
                      <a:noFill/>
                      <a:ln>
                        <a:noFill/>
                      </a:ln>
                      <a:effectLst/>
                    </p:spPr>
                  </p:pic>
                </p:oleObj>
              </mc:Fallback>
            </mc:AlternateContent>
          </a:graphicData>
        </a:graphic>
      </p:graphicFrame>
      <p:sp>
        <p:nvSpPr>
          <p:cNvPr id="135241" name="Text Box 73"/>
          <p:cNvSpPr txBox="1">
            <a:spLocks noChangeArrowheads="1"/>
          </p:cNvSpPr>
          <p:nvPr/>
        </p:nvSpPr>
        <p:spPr bwMode="auto">
          <a:xfrm>
            <a:off x="457200" y="5510213"/>
            <a:ext cx="7162800" cy="96678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zh-CN" altLang="en-US" sz="2800" i="0" dirty="0">
                <a:solidFill>
                  <a:srgbClr val="CC0000"/>
                </a:solidFill>
                <a:effectLst>
                  <a:outerShdw blurRad="38100" dist="38100" dir="2700000" algn="tl">
                    <a:srgbClr val="DDDDDD"/>
                  </a:outerShdw>
                </a:effectLst>
              </a:rPr>
              <a:t>特点：</a:t>
            </a:r>
            <a:r>
              <a:rPr lang="zh-CN" altLang="en-US" sz="2800" i="0" dirty="0">
                <a:solidFill>
                  <a:schemeClr val="tx2"/>
                </a:solidFill>
                <a:effectLst>
                  <a:outerShdw blurRad="38100" dist="38100" dir="2700000" algn="tl">
                    <a:srgbClr val="DDDDDD"/>
                  </a:outerShdw>
                </a:effectLst>
              </a:rPr>
              <a:t>输出电流 </a:t>
            </a:r>
            <a:r>
              <a:rPr lang="en-US" altLang="zh-CN" sz="2800" dirty="0" err="1">
                <a:effectLst>
                  <a:outerShdw blurRad="38100" dist="38100" dir="2700000" algn="tl">
                    <a:srgbClr val="DDDDDD"/>
                  </a:outerShdw>
                </a:effectLst>
              </a:rPr>
              <a:t>i</a:t>
            </a:r>
            <a:r>
              <a:rPr lang="en-US" altLang="zh-CN" sz="2800" i="0" baseline="-25000" dirty="0" err="1">
                <a:effectLst>
                  <a:outerShdw blurRad="38100" dist="38100" dir="2700000" algn="tl">
                    <a:srgbClr val="DDDDDD"/>
                  </a:outerShdw>
                </a:effectLst>
              </a:rPr>
              <a:t>o</a:t>
            </a:r>
            <a:r>
              <a:rPr lang="en-US" altLang="zh-CN" sz="2800" i="0" baseline="-25000" dirty="0">
                <a:effectLst>
                  <a:outerShdw blurRad="38100" dist="38100" dir="2700000" algn="tl">
                    <a:srgbClr val="DDDDDD"/>
                  </a:outerShdw>
                </a:effectLst>
              </a:rPr>
              <a:t> </a:t>
            </a:r>
            <a:r>
              <a:rPr lang="zh-CN" altLang="en-US" sz="2800" i="0" dirty="0">
                <a:solidFill>
                  <a:schemeClr val="tx2"/>
                </a:solidFill>
                <a:effectLst>
                  <a:outerShdw blurRad="38100" dist="38100" dir="2700000" algn="tl">
                    <a:srgbClr val="DDDDDD"/>
                  </a:outerShdw>
                </a:effectLst>
              </a:rPr>
              <a:t>与负载电阻</a:t>
            </a: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L</a:t>
            </a:r>
            <a:r>
              <a:rPr lang="zh-CN" altLang="en-US" sz="2800" i="0" dirty="0">
                <a:solidFill>
                  <a:schemeClr val="tx2"/>
                </a:solidFill>
                <a:effectLst>
                  <a:outerShdw blurRad="38100" dist="38100" dir="2700000" algn="tl">
                    <a:srgbClr val="DDDDDD"/>
                  </a:outerShdw>
                </a:effectLst>
              </a:rPr>
              <a:t>无关</a:t>
            </a:r>
          </a:p>
          <a:p>
            <a:pPr eaLnBrk="1" hangingPunct="1">
              <a:spcBef>
                <a:spcPct val="5000"/>
              </a:spcBef>
            </a:pPr>
            <a:r>
              <a:rPr lang="zh-CN" altLang="en-US" sz="2800" i="0" dirty="0">
                <a:solidFill>
                  <a:schemeClr val="tx2"/>
                </a:solidFill>
                <a:effectLst>
                  <a:outerShdw blurRad="38100" dist="38100" dir="2700000" algn="tl">
                    <a:srgbClr val="DDDDDD"/>
                  </a:outerShdw>
                </a:effectLst>
              </a:rPr>
              <a:t>      </a:t>
            </a:r>
            <a:r>
              <a:rPr lang="en-US" altLang="zh-CN" sz="2800" i="0" dirty="0" smtClean="0">
                <a:solidFill>
                  <a:srgbClr val="CC0000"/>
                </a:solidFill>
              </a:rPr>
              <a:t>—</a:t>
            </a:r>
            <a:r>
              <a:rPr lang="en-US" altLang="zh-CN" sz="2800" i="0" dirty="0">
                <a:solidFill>
                  <a:srgbClr val="CC0000"/>
                </a:solidFill>
              </a:rPr>
              <a:t>—</a:t>
            </a:r>
            <a:r>
              <a:rPr lang="zh-CN" altLang="en-US" sz="2800" i="0" dirty="0">
                <a:solidFill>
                  <a:srgbClr val="CC0000"/>
                </a:solidFill>
                <a:effectLst>
                  <a:outerShdw blurRad="38100" dist="38100" dir="2700000" algn="tl">
                    <a:srgbClr val="DDDDDD"/>
                  </a:outerShdw>
                </a:effectLst>
              </a:rPr>
              <a:t>反相输入恒流源电路</a:t>
            </a:r>
          </a:p>
        </p:txBody>
      </p:sp>
    </p:spTree>
    <p:extLst>
      <p:ext uri="{BB962C8B-B14F-4D97-AF65-F5344CB8AC3E}">
        <p14:creationId xmlns:p14="http://schemas.microsoft.com/office/powerpoint/2010/main" val="346406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5239"/>
                                        </p:tgtEl>
                                        <p:attrNameLst>
                                          <p:attrName>style.visibility</p:attrName>
                                        </p:attrNameLst>
                                      </p:cBhvr>
                                      <p:to>
                                        <p:strVal val="visible"/>
                                      </p:to>
                                    </p:set>
                                    <p:animEffect transition="in" filter="wipe(left)">
                                      <p:cBhvr>
                                        <p:cTn id="7" dur="500"/>
                                        <p:tgtEl>
                                          <p:spTgt spid="1352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240"/>
                                        </p:tgtEl>
                                        <p:attrNameLst>
                                          <p:attrName>style.visibility</p:attrName>
                                        </p:attrNameLst>
                                      </p:cBhvr>
                                      <p:to>
                                        <p:strVal val="visible"/>
                                      </p:to>
                                    </p:set>
                                    <p:animEffect transition="in" filter="wipe(left)">
                                      <p:cBhvr>
                                        <p:cTn id="12" dur="500"/>
                                        <p:tgtEl>
                                          <p:spTgt spid="135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5241">
                                            <p:txEl>
                                              <p:pRg st="0" end="0"/>
                                            </p:txEl>
                                          </p:spTgt>
                                        </p:tgtEl>
                                        <p:attrNameLst>
                                          <p:attrName>style.visibility</p:attrName>
                                        </p:attrNameLst>
                                      </p:cBhvr>
                                      <p:to>
                                        <p:strVal val="visible"/>
                                      </p:to>
                                    </p:set>
                                    <p:animEffect transition="in" filter="wipe(left)">
                                      <p:cBhvr>
                                        <p:cTn id="17" dur="500"/>
                                        <p:tgtEl>
                                          <p:spTgt spid="1352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241">
                                            <p:txEl>
                                              <p:pRg st="1" end="1"/>
                                            </p:txEl>
                                          </p:spTgt>
                                        </p:tgtEl>
                                        <p:attrNameLst>
                                          <p:attrName>style.visibility</p:attrName>
                                        </p:attrNameLst>
                                      </p:cBhvr>
                                      <p:to>
                                        <p:strVal val="visible"/>
                                      </p:to>
                                    </p:set>
                                    <p:animEffect transition="in" filter="wipe(left)">
                                      <p:cBhvr>
                                        <p:cTn id="22" dur="500"/>
                                        <p:tgtEl>
                                          <p:spTgt spid="1352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4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Text Box 5"/>
          <p:cNvSpPr txBox="1">
            <a:spLocks noChangeArrowheads="1"/>
          </p:cNvSpPr>
          <p:nvPr/>
        </p:nvSpPr>
        <p:spPr bwMode="auto">
          <a:xfrm>
            <a:off x="609600" y="612775"/>
            <a:ext cx="82296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zh-CN" altLang="en-US" sz="2800" i="0">
                <a:solidFill>
                  <a:srgbClr val="000099"/>
                </a:solidFill>
                <a:effectLst>
                  <a:outerShdw blurRad="38100" dist="38100" dir="2700000" algn="tl">
                    <a:srgbClr val="DDDDDD"/>
                  </a:outerShdw>
                </a:effectLst>
              </a:rPr>
              <a:t>运算放大器电路反馈类型的判别方法：</a:t>
            </a:r>
          </a:p>
        </p:txBody>
      </p:sp>
      <p:sp>
        <p:nvSpPr>
          <p:cNvPr id="129030" name="Text Box 6"/>
          <p:cNvSpPr txBox="1">
            <a:spLocks noChangeArrowheads="1"/>
          </p:cNvSpPr>
          <p:nvPr/>
        </p:nvSpPr>
        <p:spPr bwMode="auto">
          <a:xfrm>
            <a:off x="609600" y="1146175"/>
            <a:ext cx="8001000" cy="496570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spcBef>
                <a:spcPct val="10000"/>
              </a:spcBef>
            </a:pPr>
            <a:r>
              <a:rPr lang="en-US" altLang="zh-CN" sz="2800" i="0" dirty="0">
                <a:effectLst>
                  <a:outerShdw blurRad="38100" dist="38100" dir="2700000" algn="tl">
                    <a:srgbClr val="DDDDDD"/>
                  </a:outerShdw>
                </a:effectLst>
              </a:rPr>
              <a:t>    1. </a:t>
            </a:r>
            <a:r>
              <a:rPr lang="zh-CN" altLang="en-US" sz="2800" i="0" dirty="0">
                <a:effectLst>
                  <a:outerShdw blurRad="38100" dist="38100" dir="2700000" algn="tl">
                    <a:srgbClr val="DDDDDD"/>
                  </a:outerShdw>
                </a:effectLst>
              </a:rPr>
              <a:t>反馈电路直接从输出端引出的，</a:t>
            </a:r>
            <a:r>
              <a:rPr lang="zh-CN" altLang="en-US" sz="2800" i="0" dirty="0">
                <a:solidFill>
                  <a:srgbClr val="CC0000"/>
                </a:solidFill>
                <a:effectLst>
                  <a:outerShdw blurRad="38100" dist="38100" dir="2700000" algn="tl">
                    <a:srgbClr val="DDDDDD"/>
                  </a:outerShdw>
                </a:effectLst>
              </a:rPr>
              <a:t>是电压反馈；</a:t>
            </a:r>
          </a:p>
          <a:p>
            <a:pPr eaLnBrk="1" hangingPunct="1">
              <a:lnSpc>
                <a:spcPct val="110000"/>
              </a:lnSpc>
              <a:spcBef>
                <a:spcPct val="10000"/>
              </a:spcBef>
            </a:pPr>
            <a:r>
              <a:rPr lang="zh-CN" altLang="en-US" sz="2800" i="0" dirty="0">
                <a:effectLst>
                  <a:outerShdw blurRad="38100" dist="38100" dir="2700000" algn="tl">
                    <a:srgbClr val="DDDDDD"/>
                  </a:outerShdw>
                </a:effectLst>
              </a:rPr>
              <a:t>从负载电阻</a:t>
            </a: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L</a:t>
            </a:r>
            <a:r>
              <a:rPr lang="zh-CN" altLang="en-US" sz="2800" i="0" dirty="0">
                <a:effectLst>
                  <a:outerShdw blurRad="38100" dist="38100" dir="2700000" algn="tl">
                    <a:srgbClr val="DDDDDD"/>
                  </a:outerShdw>
                </a:effectLst>
              </a:rPr>
              <a:t>的靠近“地”端引出的，</a:t>
            </a:r>
            <a:r>
              <a:rPr lang="zh-CN" altLang="en-US" sz="2800" i="0" dirty="0">
                <a:solidFill>
                  <a:srgbClr val="CC0000"/>
                </a:solidFill>
                <a:effectLst>
                  <a:outerShdw blurRad="38100" dist="38100" dir="2700000" algn="tl">
                    <a:srgbClr val="DDDDDD"/>
                  </a:outerShdw>
                </a:effectLst>
              </a:rPr>
              <a:t>是电流反馈；</a:t>
            </a:r>
          </a:p>
          <a:p>
            <a:pPr eaLnBrk="1" hangingPunct="1">
              <a:lnSpc>
                <a:spcPct val="110000"/>
              </a:lnSpc>
              <a:spcBef>
                <a:spcPct val="10000"/>
              </a:spcBef>
            </a:pPr>
            <a:r>
              <a:rPr lang="zh-CN" altLang="en-US" sz="2800" i="0" dirty="0">
                <a:effectLst>
                  <a:outerShdw blurRad="38100" dist="38100" dir="2700000" algn="tl">
                    <a:srgbClr val="DDDDDD"/>
                  </a:outerShdw>
                </a:effectLst>
              </a:rPr>
              <a:t>  </a:t>
            </a:r>
            <a:r>
              <a:rPr lang="en-US" altLang="zh-CN" sz="2800" i="0" dirty="0" smtClean="0">
                <a:effectLst>
                  <a:outerShdw blurRad="38100" dist="38100" dir="2700000" algn="tl">
                    <a:srgbClr val="DDDDDD"/>
                  </a:outerShdw>
                </a:effectLst>
              </a:rPr>
              <a:t>2</a:t>
            </a:r>
            <a:r>
              <a:rPr lang="en-US" altLang="zh-CN" sz="2800" i="0" dirty="0">
                <a:effectLst>
                  <a:outerShdw blurRad="38100" dist="38100" dir="2700000" algn="tl">
                    <a:srgbClr val="DDDDDD"/>
                  </a:outerShdw>
                </a:effectLst>
              </a:rPr>
              <a:t>. </a:t>
            </a:r>
            <a:r>
              <a:rPr lang="zh-CN" altLang="en-US" sz="2800" i="0" dirty="0">
                <a:effectLst>
                  <a:outerShdw blurRad="38100" dist="38100" dir="2700000" algn="tl">
                    <a:srgbClr val="DDDDDD"/>
                  </a:outerShdw>
                </a:effectLst>
              </a:rPr>
              <a:t>输入信号和反馈信号分别加在两个输入端（同相和反相）上的，</a:t>
            </a:r>
            <a:r>
              <a:rPr lang="zh-CN" altLang="en-US" sz="2800" i="0" dirty="0">
                <a:solidFill>
                  <a:srgbClr val="CC0000"/>
                </a:solidFill>
                <a:effectLst>
                  <a:outerShdw blurRad="38100" dist="38100" dir="2700000" algn="tl">
                    <a:srgbClr val="DDDDDD"/>
                  </a:outerShdw>
                </a:effectLst>
              </a:rPr>
              <a:t>是串联反馈</a:t>
            </a:r>
            <a:r>
              <a:rPr lang="zh-CN" altLang="en-US" sz="2800" i="0" dirty="0">
                <a:effectLst>
                  <a:outerShdw blurRad="38100" dist="38100" dir="2700000" algn="tl">
                    <a:srgbClr val="DDDDDD"/>
                  </a:outerShdw>
                </a:effectLst>
              </a:rPr>
              <a:t>；加在同一个输入端（同相或反相）上的，</a:t>
            </a:r>
            <a:r>
              <a:rPr lang="zh-CN" altLang="en-US" sz="2800" i="0" dirty="0">
                <a:solidFill>
                  <a:srgbClr val="CC0000"/>
                </a:solidFill>
                <a:effectLst>
                  <a:outerShdw blurRad="38100" dist="38100" dir="2700000" algn="tl">
                    <a:srgbClr val="DDDDDD"/>
                  </a:outerShdw>
                </a:effectLst>
              </a:rPr>
              <a:t>是并联反馈</a:t>
            </a:r>
            <a:r>
              <a:rPr lang="zh-CN" altLang="en-US" sz="2800" i="0" dirty="0">
                <a:effectLst>
                  <a:outerShdw blurRad="38100" dist="38100" dir="2700000" algn="tl">
                    <a:srgbClr val="DDDDDD"/>
                  </a:outerShdw>
                </a:effectLst>
              </a:rPr>
              <a:t>；</a:t>
            </a:r>
          </a:p>
          <a:p>
            <a:pPr eaLnBrk="1" hangingPunct="1">
              <a:lnSpc>
                <a:spcPct val="110000"/>
              </a:lnSpc>
              <a:spcBef>
                <a:spcPct val="10000"/>
              </a:spcBef>
            </a:pPr>
            <a:r>
              <a:rPr lang="zh-CN" altLang="en-US" sz="2800" i="0" dirty="0">
                <a:effectLst>
                  <a:outerShdw blurRad="38100" dist="38100" dir="2700000" algn="tl">
                    <a:srgbClr val="DDDDDD"/>
                  </a:outerShdw>
                </a:effectLst>
              </a:rPr>
              <a:t>  </a:t>
            </a:r>
            <a:r>
              <a:rPr lang="en-US" altLang="zh-CN" sz="2800" i="0" dirty="0" smtClean="0">
                <a:effectLst>
                  <a:outerShdw blurRad="38100" dist="38100" dir="2700000" algn="tl">
                    <a:srgbClr val="DDDDDD"/>
                  </a:outerShdw>
                </a:effectLst>
              </a:rPr>
              <a:t>3</a:t>
            </a:r>
            <a:r>
              <a:rPr lang="en-US" altLang="zh-CN" sz="2800" i="0" dirty="0">
                <a:effectLst>
                  <a:outerShdw blurRad="38100" dist="38100" dir="2700000" algn="tl">
                    <a:srgbClr val="DDDDDD"/>
                  </a:outerShdw>
                </a:effectLst>
              </a:rPr>
              <a:t>. </a:t>
            </a:r>
            <a:r>
              <a:rPr lang="zh-CN" altLang="en-US" sz="2800" i="0" dirty="0">
                <a:effectLst>
                  <a:outerShdw blurRad="38100" dist="38100" dir="2700000" algn="tl">
                    <a:srgbClr val="DDDDDD"/>
                  </a:outerShdw>
                </a:effectLst>
              </a:rPr>
              <a:t>对串联反馈，输入信号和反馈信号的极性相同时，</a:t>
            </a:r>
            <a:r>
              <a:rPr lang="zh-CN" altLang="en-US" sz="2800" i="0" dirty="0">
                <a:solidFill>
                  <a:srgbClr val="CC0000"/>
                </a:solidFill>
                <a:effectLst>
                  <a:outerShdw blurRad="38100" dist="38100" dir="2700000" algn="tl">
                    <a:srgbClr val="DDDDDD"/>
                  </a:outerShdw>
                </a:effectLst>
              </a:rPr>
              <a:t>是负反馈；</a:t>
            </a:r>
            <a:r>
              <a:rPr lang="zh-CN" altLang="en-US" sz="2800" i="0" dirty="0">
                <a:effectLst>
                  <a:outerShdw blurRad="38100" dist="38100" dir="2700000" algn="tl">
                    <a:srgbClr val="DDDDDD"/>
                  </a:outerShdw>
                </a:effectLst>
              </a:rPr>
              <a:t>极性相反时，</a:t>
            </a:r>
            <a:r>
              <a:rPr lang="zh-CN" altLang="en-US" sz="2800" i="0" dirty="0">
                <a:solidFill>
                  <a:srgbClr val="CC0000"/>
                </a:solidFill>
                <a:effectLst>
                  <a:outerShdw blurRad="38100" dist="38100" dir="2700000" algn="tl">
                    <a:srgbClr val="DDDDDD"/>
                  </a:outerShdw>
                </a:effectLst>
              </a:rPr>
              <a:t>是正反馈</a:t>
            </a:r>
            <a:r>
              <a:rPr lang="zh-CN" altLang="en-US" sz="2800" i="0" dirty="0">
                <a:effectLst>
                  <a:outerShdw blurRad="38100" dist="38100" dir="2700000" algn="tl">
                    <a:srgbClr val="DDDDDD"/>
                  </a:outerShdw>
                </a:effectLst>
              </a:rPr>
              <a:t>；</a:t>
            </a:r>
          </a:p>
          <a:p>
            <a:pPr eaLnBrk="1" hangingPunct="1">
              <a:lnSpc>
                <a:spcPct val="110000"/>
              </a:lnSpc>
              <a:spcBef>
                <a:spcPct val="10000"/>
              </a:spcBef>
            </a:pPr>
            <a:r>
              <a:rPr lang="zh-CN" altLang="en-US" sz="2800" i="0" dirty="0">
                <a:effectLst>
                  <a:outerShdw blurRad="38100" dist="38100" dir="2700000" algn="tl">
                    <a:srgbClr val="DDDDDD"/>
                  </a:outerShdw>
                </a:effectLst>
              </a:rPr>
              <a:t>  </a:t>
            </a:r>
            <a:r>
              <a:rPr lang="en-US" altLang="zh-CN" sz="2800" i="0" dirty="0" smtClean="0">
                <a:effectLst>
                  <a:outerShdw blurRad="38100" dist="38100" dir="2700000" algn="tl">
                    <a:srgbClr val="DDDDDD"/>
                  </a:outerShdw>
                </a:effectLst>
              </a:rPr>
              <a:t>4</a:t>
            </a:r>
            <a:r>
              <a:rPr lang="en-US" altLang="zh-CN" sz="2800" i="0" dirty="0">
                <a:effectLst>
                  <a:outerShdw blurRad="38100" dist="38100" dir="2700000" algn="tl">
                    <a:srgbClr val="DDDDDD"/>
                  </a:outerShdw>
                </a:effectLst>
              </a:rPr>
              <a:t>. </a:t>
            </a:r>
            <a:r>
              <a:rPr lang="zh-CN" altLang="en-US" sz="2800" i="0" dirty="0">
                <a:effectLst>
                  <a:outerShdw blurRad="38100" dist="38100" dir="2700000" algn="tl">
                    <a:srgbClr val="DDDDDD"/>
                  </a:outerShdw>
                </a:effectLst>
              </a:rPr>
              <a:t>对并联反馈，净输入电流等于输入电流和反馈电流之差时，</a:t>
            </a:r>
            <a:r>
              <a:rPr lang="zh-CN" altLang="en-US" sz="2800" i="0" dirty="0">
                <a:solidFill>
                  <a:srgbClr val="CC0000"/>
                </a:solidFill>
                <a:effectLst>
                  <a:outerShdw blurRad="38100" dist="38100" dir="2700000" algn="tl">
                    <a:srgbClr val="DDDDDD"/>
                  </a:outerShdw>
                </a:effectLst>
              </a:rPr>
              <a:t>是负反馈；</a:t>
            </a:r>
            <a:r>
              <a:rPr lang="zh-CN" altLang="en-US" sz="2800" i="0" dirty="0">
                <a:effectLst>
                  <a:outerShdw blurRad="38100" dist="38100" dir="2700000" algn="tl">
                    <a:srgbClr val="DDDDDD"/>
                  </a:outerShdw>
                </a:effectLst>
              </a:rPr>
              <a:t>否则</a:t>
            </a:r>
            <a:r>
              <a:rPr lang="zh-CN" altLang="en-US" sz="2800" i="0" dirty="0">
                <a:solidFill>
                  <a:srgbClr val="CC0000"/>
                </a:solidFill>
                <a:effectLst>
                  <a:outerShdw blurRad="38100" dist="38100" dir="2700000" algn="tl">
                    <a:srgbClr val="DDDDDD"/>
                  </a:outerShdw>
                </a:effectLst>
              </a:rPr>
              <a:t>是正反馈</a:t>
            </a:r>
            <a:r>
              <a:rPr lang="zh-CN" altLang="en-US" sz="2800" i="0" dirty="0">
                <a:effectLst>
                  <a:outerShdw blurRad="38100" dist="38100" dir="2700000" algn="tl">
                    <a:srgbClr val="DDDDDD"/>
                  </a:outerShdw>
                </a:effectLst>
              </a:rPr>
              <a:t>。</a:t>
            </a:r>
          </a:p>
        </p:txBody>
      </p:sp>
    </p:spTree>
    <p:extLst>
      <p:ext uri="{BB962C8B-B14F-4D97-AF65-F5344CB8AC3E}">
        <p14:creationId xmlns:p14="http://schemas.microsoft.com/office/powerpoint/2010/main" val="377208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30">
                                            <p:txEl>
                                              <p:pRg st="0" end="0"/>
                                            </p:txEl>
                                          </p:spTgt>
                                        </p:tgtEl>
                                        <p:attrNameLst>
                                          <p:attrName>style.visibility</p:attrName>
                                        </p:attrNameLst>
                                      </p:cBhvr>
                                      <p:to>
                                        <p:strVal val="visible"/>
                                      </p:to>
                                    </p:set>
                                    <p:animEffect transition="in" filter="wipe(left)">
                                      <p:cBhvr>
                                        <p:cTn id="7" dur="500"/>
                                        <p:tgtEl>
                                          <p:spTgt spid="129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30">
                                            <p:txEl>
                                              <p:pRg st="1" end="1"/>
                                            </p:txEl>
                                          </p:spTgt>
                                        </p:tgtEl>
                                        <p:attrNameLst>
                                          <p:attrName>style.visibility</p:attrName>
                                        </p:attrNameLst>
                                      </p:cBhvr>
                                      <p:to>
                                        <p:strVal val="visible"/>
                                      </p:to>
                                    </p:set>
                                    <p:animEffect transition="in" filter="wipe(left)">
                                      <p:cBhvr>
                                        <p:cTn id="12" dur="500"/>
                                        <p:tgtEl>
                                          <p:spTgt spid="129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030">
                                            <p:txEl>
                                              <p:pRg st="2" end="2"/>
                                            </p:txEl>
                                          </p:spTgt>
                                        </p:tgtEl>
                                        <p:attrNameLst>
                                          <p:attrName>style.visibility</p:attrName>
                                        </p:attrNameLst>
                                      </p:cBhvr>
                                      <p:to>
                                        <p:strVal val="visible"/>
                                      </p:to>
                                    </p:set>
                                    <p:animEffect transition="in" filter="wipe(left)">
                                      <p:cBhvr>
                                        <p:cTn id="17" dur="500"/>
                                        <p:tgtEl>
                                          <p:spTgt spid="1290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30">
                                            <p:txEl>
                                              <p:pRg st="3" end="3"/>
                                            </p:txEl>
                                          </p:spTgt>
                                        </p:tgtEl>
                                        <p:attrNameLst>
                                          <p:attrName>style.visibility</p:attrName>
                                        </p:attrNameLst>
                                      </p:cBhvr>
                                      <p:to>
                                        <p:strVal val="visible"/>
                                      </p:to>
                                    </p:set>
                                    <p:animEffect transition="in" filter="wipe(left)">
                                      <p:cBhvr>
                                        <p:cTn id="22" dur="500"/>
                                        <p:tgtEl>
                                          <p:spTgt spid="1290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9030">
                                            <p:txEl>
                                              <p:pRg st="4" end="4"/>
                                            </p:txEl>
                                          </p:spTgt>
                                        </p:tgtEl>
                                        <p:attrNameLst>
                                          <p:attrName>style.visibility</p:attrName>
                                        </p:attrNameLst>
                                      </p:cBhvr>
                                      <p:to>
                                        <p:strVal val="visible"/>
                                      </p:to>
                                    </p:set>
                                    <p:animEffect transition="in" filter="wipe(left)">
                                      <p:cBhvr>
                                        <p:cTn id="27" dur="500"/>
                                        <p:tgtEl>
                                          <p:spTgt spid="1290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bwMode="auto">
          <a:xfrm>
            <a:off x="152400" y="228600"/>
            <a:ext cx="1219200" cy="609600"/>
          </a:xfrm>
          <a:ln>
            <a:miter lim="800000"/>
          </a:ln>
        </p:spPr>
        <p:txBody>
          <a:bodyPr vert="horz" wrap="square" lIns="91440" tIns="45720" rIns="91440" bIns="45720" numCol="1" anchor="t" anchorCtr="0" compatLnSpc="1"/>
          <a:lstStyle/>
          <a:p>
            <a:pPr eaLnBrk="1" hangingPunct="1">
              <a:defRPr/>
            </a:pPr>
            <a:r>
              <a:rPr lang="zh-CN" altLang="en-US" sz="2800" b="1" smtClean="0">
                <a:solidFill>
                  <a:srgbClr val="CC0000"/>
                </a:solidFill>
                <a:effectLst>
                  <a:outerShdw blurRad="38100" dist="38100" dir="2700000" algn="tl">
                    <a:srgbClr val="C0C0C0"/>
                  </a:outerShdw>
                </a:effectLst>
                <a:cs typeface="+mj-cs"/>
              </a:rPr>
              <a:t>例</a:t>
            </a:r>
            <a:r>
              <a:rPr lang="en-US" altLang="zh-CN" sz="2800" b="1" smtClean="0">
                <a:solidFill>
                  <a:srgbClr val="CC0000"/>
                </a:solidFill>
                <a:effectLst>
                  <a:outerShdw blurRad="38100" dist="38100" dir="2700000" algn="tl">
                    <a:srgbClr val="C0C0C0"/>
                  </a:outerShdw>
                </a:effectLst>
                <a:cs typeface="+mj-cs"/>
              </a:rPr>
              <a:t>1</a:t>
            </a:r>
            <a:r>
              <a:rPr lang="zh-CN" altLang="en-US" sz="2800" b="1" smtClean="0">
                <a:solidFill>
                  <a:srgbClr val="CC0000"/>
                </a:solidFill>
                <a:effectLst>
                  <a:outerShdw blurRad="38100" dist="38100" dir="2700000" algn="tl">
                    <a:srgbClr val="C0C0C0"/>
                  </a:outerShdw>
                </a:effectLst>
                <a:cs typeface="+mj-cs"/>
              </a:rPr>
              <a:t>：</a:t>
            </a:r>
          </a:p>
        </p:txBody>
      </p:sp>
      <p:sp>
        <p:nvSpPr>
          <p:cNvPr id="130051" name="Text Box 3"/>
          <p:cNvSpPr txBox="1">
            <a:spLocks noChangeArrowheads="1"/>
          </p:cNvSpPr>
          <p:nvPr/>
        </p:nvSpPr>
        <p:spPr bwMode="auto">
          <a:xfrm>
            <a:off x="914400" y="273050"/>
            <a:ext cx="72390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effectLst>
                  <a:outerShdw blurRad="38100" dist="38100" dir="2700000" algn="tl">
                    <a:srgbClr val="DDDDDD"/>
                  </a:outerShdw>
                </a:effectLst>
              </a:rPr>
              <a:t>试判别下图放大电路中从运算放大器</a:t>
            </a:r>
            <a:r>
              <a:rPr lang="en-US" altLang="zh-CN" sz="2800" i="0" dirty="0">
                <a:effectLst>
                  <a:outerShdw blurRad="38100" dist="38100" dir="2700000" algn="tl">
                    <a:srgbClr val="DDDDDD"/>
                  </a:outerShdw>
                </a:effectLst>
              </a:rPr>
              <a:t>A2</a:t>
            </a:r>
            <a:r>
              <a:rPr lang="zh-CN" altLang="en-US" sz="2800" i="0" dirty="0">
                <a:effectLst>
                  <a:outerShdw blurRad="38100" dist="38100" dir="2700000" algn="tl">
                    <a:srgbClr val="DDDDDD"/>
                  </a:outerShdw>
                </a:effectLst>
              </a:rPr>
              <a:t>输出端引至</a:t>
            </a:r>
            <a:r>
              <a:rPr lang="en-US" altLang="zh-CN" sz="2800" i="0" dirty="0">
                <a:effectLst>
                  <a:outerShdw blurRad="38100" dist="38100" dir="2700000" algn="tl">
                    <a:srgbClr val="DDDDDD"/>
                  </a:outerShdw>
                </a:effectLst>
              </a:rPr>
              <a:t>A1</a:t>
            </a:r>
            <a:r>
              <a:rPr lang="zh-CN" altLang="en-US" sz="2800" i="0" dirty="0">
                <a:effectLst>
                  <a:outerShdw blurRad="38100" dist="38100" dir="2700000" algn="tl">
                    <a:srgbClr val="DDDDDD"/>
                  </a:outerShdw>
                </a:effectLst>
              </a:rPr>
              <a:t>输入端的是何种类型的反馈电路。</a:t>
            </a:r>
          </a:p>
        </p:txBody>
      </p:sp>
      <p:grpSp>
        <p:nvGrpSpPr>
          <p:cNvPr id="2" name="Group 4"/>
          <p:cNvGrpSpPr/>
          <p:nvPr/>
        </p:nvGrpSpPr>
        <p:grpSpPr bwMode="auto">
          <a:xfrm>
            <a:off x="2152650" y="2862263"/>
            <a:ext cx="971550" cy="642937"/>
            <a:chOff x="1356" y="1977"/>
            <a:chExt cx="612" cy="405"/>
          </a:xfrm>
        </p:grpSpPr>
        <p:sp>
          <p:nvSpPr>
            <p:cNvPr id="130053" name="Text Box 5"/>
            <p:cNvSpPr txBox="1">
              <a:spLocks noChangeArrowheads="1"/>
            </p:cNvSpPr>
            <p:nvPr/>
          </p:nvSpPr>
          <p:spPr bwMode="auto">
            <a:xfrm>
              <a:off x="1517" y="2055"/>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f</a:t>
              </a:r>
              <a:endParaRPr lang="en-US" altLang="zh-CN" sz="2800" i="0">
                <a:solidFill>
                  <a:srgbClr val="000099"/>
                </a:solidFill>
                <a:effectLst>
                  <a:outerShdw blurRad="38100" dist="38100" dir="2700000" algn="tl">
                    <a:srgbClr val="DDDDDD"/>
                  </a:outerShdw>
                </a:effectLst>
              </a:endParaRPr>
            </a:p>
          </p:txBody>
        </p:sp>
        <p:sp>
          <p:nvSpPr>
            <p:cNvPr id="130054" name="Rectangle 6"/>
            <p:cNvSpPr>
              <a:spLocks noChangeArrowheads="1"/>
            </p:cNvSpPr>
            <p:nvPr/>
          </p:nvSpPr>
          <p:spPr bwMode="auto">
            <a:xfrm>
              <a:off x="1712" y="2007"/>
              <a:ext cx="256"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30055" name="Rectangle 7"/>
            <p:cNvSpPr>
              <a:spLocks noChangeArrowheads="1"/>
            </p:cNvSpPr>
            <p:nvPr/>
          </p:nvSpPr>
          <p:spPr bwMode="auto">
            <a:xfrm>
              <a:off x="1356" y="1977"/>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grpSp>
      <p:grpSp>
        <p:nvGrpSpPr>
          <p:cNvPr id="30725" name="Group 89"/>
          <p:cNvGrpSpPr/>
          <p:nvPr/>
        </p:nvGrpSpPr>
        <p:grpSpPr bwMode="auto">
          <a:xfrm>
            <a:off x="1433513" y="1323975"/>
            <a:ext cx="6643687" cy="1925638"/>
            <a:chOff x="903" y="988"/>
            <a:chExt cx="4185" cy="1213"/>
          </a:xfrm>
        </p:grpSpPr>
        <p:sp>
          <p:nvSpPr>
            <p:cNvPr id="130057" name="Text Box 9"/>
            <p:cNvSpPr txBox="1">
              <a:spLocks noChangeArrowheads="1"/>
            </p:cNvSpPr>
            <p:nvPr/>
          </p:nvSpPr>
          <p:spPr bwMode="auto">
            <a:xfrm>
              <a:off x="2545" y="1478"/>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o1</a:t>
              </a:r>
              <a:endParaRPr lang="en-US" altLang="zh-CN" sz="2800" i="0">
                <a:solidFill>
                  <a:srgbClr val="000099"/>
                </a:solidFill>
                <a:effectLst>
                  <a:outerShdw blurRad="38100" dist="38100" dir="2700000" algn="tl">
                    <a:srgbClr val="DDDDDD"/>
                  </a:outerShdw>
                </a:effectLst>
              </a:endParaRPr>
            </a:p>
          </p:txBody>
        </p:sp>
        <p:sp>
          <p:nvSpPr>
            <p:cNvPr id="30737" name="Rectangle 10"/>
            <p:cNvSpPr>
              <a:spLocks noChangeArrowheads="1"/>
            </p:cNvSpPr>
            <p:nvPr/>
          </p:nvSpPr>
          <p:spPr bwMode="auto">
            <a:xfrm>
              <a:off x="2189" y="988"/>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38" name="Line 11"/>
            <p:cNvSpPr>
              <a:spLocks noChangeShapeType="1"/>
            </p:cNvSpPr>
            <p:nvPr/>
          </p:nvSpPr>
          <p:spPr bwMode="auto">
            <a:xfrm>
              <a:off x="2823" y="1027"/>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0060" name="Text Box 12"/>
            <p:cNvSpPr txBox="1">
              <a:spLocks noChangeArrowheads="1"/>
            </p:cNvSpPr>
            <p:nvPr/>
          </p:nvSpPr>
          <p:spPr bwMode="auto">
            <a:xfrm>
              <a:off x="903" y="1583"/>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30740" name="Rectangle 13"/>
            <p:cNvSpPr>
              <a:spLocks noChangeArrowheads="1"/>
            </p:cNvSpPr>
            <p:nvPr/>
          </p:nvSpPr>
          <p:spPr bwMode="auto">
            <a:xfrm>
              <a:off x="1479" y="2023"/>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0062" name="Text Box 14"/>
            <p:cNvSpPr txBox="1">
              <a:spLocks noChangeArrowheads="1"/>
            </p:cNvSpPr>
            <p:nvPr/>
          </p:nvSpPr>
          <p:spPr bwMode="auto">
            <a:xfrm>
              <a:off x="2806" y="1718"/>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endParaRPr lang="en-US" altLang="zh-CN" sz="2800" i="0">
                <a:effectLst>
                  <a:outerShdw blurRad="38100" dist="38100" dir="2700000" algn="tl">
                    <a:srgbClr val="DDDDDD"/>
                  </a:outerShdw>
                </a:effectLst>
              </a:endParaRPr>
            </a:p>
          </p:txBody>
        </p:sp>
        <p:sp>
          <p:nvSpPr>
            <p:cNvPr id="30742" name="Rectangle 15"/>
            <p:cNvSpPr>
              <a:spLocks noChangeArrowheads="1"/>
            </p:cNvSpPr>
            <p:nvPr/>
          </p:nvSpPr>
          <p:spPr bwMode="auto">
            <a:xfrm>
              <a:off x="1431" y="141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43" name="Line 16"/>
            <p:cNvSpPr>
              <a:spLocks noChangeShapeType="1"/>
            </p:cNvSpPr>
            <p:nvPr/>
          </p:nvSpPr>
          <p:spPr bwMode="auto">
            <a:xfrm>
              <a:off x="1863" y="1027"/>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44" name="Line 17"/>
            <p:cNvSpPr>
              <a:spLocks noChangeShapeType="1"/>
            </p:cNvSpPr>
            <p:nvPr/>
          </p:nvSpPr>
          <p:spPr bwMode="auto">
            <a:xfrm>
              <a:off x="2458" y="1027"/>
              <a:ext cx="3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45" name="Line 18"/>
            <p:cNvSpPr>
              <a:spLocks noChangeShapeType="1"/>
            </p:cNvSpPr>
            <p:nvPr/>
          </p:nvSpPr>
          <p:spPr bwMode="auto">
            <a:xfrm flipH="1">
              <a:off x="1202" y="1463"/>
              <a:ext cx="2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46" name="Line 19"/>
            <p:cNvSpPr>
              <a:spLocks noChangeShapeType="1"/>
            </p:cNvSpPr>
            <p:nvPr/>
          </p:nvSpPr>
          <p:spPr bwMode="auto">
            <a:xfrm flipH="1">
              <a:off x="1737" y="2054"/>
              <a:ext cx="105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30747" name="Group 20"/>
            <p:cNvGrpSpPr/>
            <p:nvPr/>
          </p:nvGrpSpPr>
          <p:grpSpPr bwMode="auto">
            <a:xfrm>
              <a:off x="1310" y="2048"/>
              <a:ext cx="148" cy="153"/>
              <a:chOff x="720" y="2736"/>
              <a:chExt cx="185" cy="192"/>
            </a:xfrm>
          </p:grpSpPr>
          <p:sp>
            <p:nvSpPr>
              <p:cNvPr id="30801" name="Line 21"/>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802" name="Line 22"/>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0748" name="Line 23"/>
            <p:cNvSpPr>
              <a:spLocks noChangeShapeType="1"/>
            </p:cNvSpPr>
            <p:nvPr/>
          </p:nvSpPr>
          <p:spPr bwMode="auto">
            <a:xfrm>
              <a:off x="1863" y="1027"/>
              <a:ext cx="32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30749" name="Group 24"/>
            <p:cNvGrpSpPr/>
            <p:nvPr/>
          </p:nvGrpSpPr>
          <p:grpSpPr bwMode="auto">
            <a:xfrm>
              <a:off x="1095" y="2092"/>
              <a:ext cx="144" cy="106"/>
              <a:chOff x="432" y="2832"/>
              <a:chExt cx="185" cy="96"/>
            </a:xfrm>
          </p:grpSpPr>
          <p:sp>
            <p:nvSpPr>
              <p:cNvPr id="30799" name="Line 25"/>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800" name="Line 26"/>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30075" name="Rectangle 27"/>
            <p:cNvSpPr>
              <a:spLocks noChangeArrowheads="1"/>
            </p:cNvSpPr>
            <p:nvPr/>
          </p:nvSpPr>
          <p:spPr bwMode="auto">
            <a:xfrm>
              <a:off x="903" y="1286"/>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30076" name="Rectangle 28"/>
            <p:cNvSpPr>
              <a:spLocks noChangeArrowheads="1"/>
            </p:cNvSpPr>
            <p:nvPr/>
          </p:nvSpPr>
          <p:spPr bwMode="auto">
            <a:xfrm>
              <a:off x="919" y="1871"/>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30752" name="Rectangle 29" descr="40%"/>
            <p:cNvSpPr>
              <a:spLocks noChangeArrowheads="1"/>
            </p:cNvSpPr>
            <p:nvPr/>
          </p:nvSpPr>
          <p:spPr bwMode="auto">
            <a:xfrm>
              <a:off x="2056" y="121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0078" name="Text Box 30"/>
            <p:cNvSpPr txBox="1">
              <a:spLocks noChangeArrowheads="1"/>
            </p:cNvSpPr>
            <p:nvPr/>
          </p:nvSpPr>
          <p:spPr bwMode="auto">
            <a:xfrm>
              <a:off x="2049" y="1542"/>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079" name="Text Box 31"/>
            <p:cNvSpPr txBox="1">
              <a:spLocks noChangeArrowheads="1"/>
            </p:cNvSpPr>
            <p:nvPr/>
          </p:nvSpPr>
          <p:spPr bwMode="auto">
            <a:xfrm>
              <a:off x="2367" y="1401"/>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080" name="Text Box 32"/>
            <p:cNvSpPr txBox="1">
              <a:spLocks noChangeArrowheads="1"/>
            </p:cNvSpPr>
            <p:nvPr/>
          </p:nvSpPr>
          <p:spPr bwMode="auto">
            <a:xfrm>
              <a:off x="2266" y="1183"/>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30756" name="Line 33"/>
            <p:cNvSpPr>
              <a:spLocks noChangeShapeType="1"/>
            </p:cNvSpPr>
            <p:nvPr/>
          </p:nvSpPr>
          <p:spPr bwMode="auto">
            <a:xfrm>
              <a:off x="1861" y="170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57" name="Line 34"/>
            <p:cNvSpPr>
              <a:spLocks noChangeShapeType="1"/>
            </p:cNvSpPr>
            <p:nvPr/>
          </p:nvSpPr>
          <p:spPr bwMode="auto">
            <a:xfrm>
              <a:off x="2574" y="1545"/>
              <a:ext cx="24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58" name="Line 35"/>
            <p:cNvSpPr>
              <a:spLocks noChangeShapeType="1"/>
            </p:cNvSpPr>
            <p:nvPr/>
          </p:nvSpPr>
          <p:spPr bwMode="auto">
            <a:xfrm>
              <a:off x="1860" y="1046"/>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30759" name="Line 36"/>
            <p:cNvSpPr>
              <a:spLocks noChangeShapeType="1"/>
            </p:cNvSpPr>
            <p:nvPr/>
          </p:nvSpPr>
          <p:spPr bwMode="auto">
            <a:xfrm>
              <a:off x="1694" y="1462"/>
              <a:ext cx="35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0085" name="Text Box 37"/>
            <p:cNvSpPr txBox="1">
              <a:spLocks noChangeArrowheads="1"/>
            </p:cNvSpPr>
            <p:nvPr/>
          </p:nvSpPr>
          <p:spPr bwMode="auto">
            <a:xfrm>
              <a:off x="2056" y="1270"/>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086" name="Text Box 38"/>
            <p:cNvSpPr txBox="1">
              <a:spLocks noChangeArrowheads="1"/>
            </p:cNvSpPr>
            <p:nvPr/>
          </p:nvSpPr>
          <p:spPr bwMode="auto">
            <a:xfrm rot="5400000">
              <a:off x="2124" y="1195"/>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30762" name="Oval 39"/>
            <p:cNvSpPr>
              <a:spLocks noChangeArrowheads="1"/>
            </p:cNvSpPr>
            <p:nvPr/>
          </p:nvSpPr>
          <p:spPr bwMode="auto">
            <a:xfrm>
              <a:off x="1143" y="143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0763" name="Oval 40"/>
            <p:cNvSpPr>
              <a:spLocks noChangeArrowheads="1"/>
            </p:cNvSpPr>
            <p:nvPr/>
          </p:nvSpPr>
          <p:spPr bwMode="auto">
            <a:xfrm>
              <a:off x="1143" y="203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0089" name="Text Box 41"/>
            <p:cNvSpPr txBox="1">
              <a:spLocks noChangeArrowheads="1"/>
            </p:cNvSpPr>
            <p:nvPr/>
          </p:nvSpPr>
          <p:spPr bwMode="auto">
            <a:xfrm>
              <a:off x="4329" y="1151"/>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30765" name="Rectangle 42"/>
            <p:cNvSpPr>
              <a:spLocks noChangeArrowheads="1"/>
            </p:cNvSpPr>
            <p:nvPr/>
          </p:nvSpPr>
          <p:spPr bwMode="auto">
            <a:xfrm>
              <a:off x="3734" y="988"/>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66" name="Line 43"/>
            <p:cNvSpPr>
              <a:spLocks noChangeShapeType="1"/>
            </p:cNvSpPr>
            <p:nvPr/>
          </p:nvSpPr>
          <p:spPr bwMode="auto">
            <a:xfrm>
              <a:off x="4272" y="1027"/>
              <a:ext cx="0" cy="102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67" name="Rectangle 44"/>
            <p:cNvSpPr>
              <a:spLocks noChangeArrowheads="1"/>
            </p:cNvSpPr>
            <p:nvPr/>
          </p:nvSpPr>
          <p:spPr bwMode="auto">
            <a:xfrm>
              <a:off x="3015" y="142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68" name="Line 45"/>
            <p:cNvSpPr>
              <a:spLocks noChangeShapeType="1"/>
            </p:cNvSpPr>
            <p:nvPr/>
          </p:nvSpPr>
          <p:spPr bwMode="auto">
            <a:xfrm>
              <a:off x="3465" y="1027"/>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69" name="Line 46"/>
            <p:cNvSpPr>
              <a:spLocks noChangeShapeType="1"/>
            </p:cNvSpPr>
            <p:nvPr/>
          </p:nvSpPr>
          <p:spPr bwMode="auto">
            <a:xfrm>
              <a:off x="4003" y="1027"/>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70" name="Line 47"/>
            <p:cNvSpPr>
              <a:spLocks noChangeShapeType="1"/>
            </p:cNvSpPr>
            <p:nvPr/>
          </p:nvSpPr>
          <p:spPr bwMode="auto">
            <a:xfrm flipH="1">
              <a:off x="2823" y="1463"/>
              <a:ext cx="19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30771" name="Group 48"/>
            <p:cNvGrpSpPr/>
            <p:nvPr/>
          </p:nvGrpSpPr>
          <p:grpSpPr bwMode="auto">
            <a:xfrm>
              <a:off x="3281" y="1706"/>
              <a:ext cx="148" cy="153"/>
              <a:chOff x="720" y="2736"/>
              <a:chExt cx="185" cy="192"/>
            </a:xfrm>
          </p:grpSpPr>
          <p:sp>
            <p:nvSpPr>
              <p:cNvPr id="30797" name="Line 4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98" name="Line 5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0772" name="Line 51"/>
            <p:cNvSpPr>
              <a:spLocks noChangeShapeType="1"/>
            </p:cNvSpPr>
            <p:nvPr/>
          </p:nvSpPr>
          <p:spPr bwMode="auto">
            <a:xfrm>
              <a:off x="3465" y="1027"/>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73" name="Rectangle 52" descr="40%"/>
            <p:cNvSpPr>
              <a:spLocks noChangeArrowheads="1"/>
            </p:cNvSpPr>
            <p:nvPr/>
          </p:nvSpPr>
          <p:spPr bwMode="auto">
            <a:xfrm>
              <a:off x="3658" y="121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0101" name="Text Box 53"/>
            <p:cNvSpPr txBox="1">
              <a:spLocks noChangeArrowheads="1"/>
            </p:cNvSpPr>
            <p:nvPr/>
          </p:nvSpPr>
          <p:spPr bwMode="auto">
            <a:xfrm>
              <a:off x="3651" y="1542"/>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102" name="Text Box 54"/>
            <p:cNvSpPr txBox="1">
              <a:spLocks noChangeArrowheads="1"/>
            </p:cNvSpPr>
            <p:nvPr/>
          </p:nvSpPr>
          <p:spPr bwMode="auto">
            <a:xfrm>
              <a:off x="3969" y="1401"/>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103" name="Text Box 55"/>
            <p:cNvSpPr txBox="1">
              <a:spLocks noChangeArrowheads="1"/>
            </p:cNvSpPr>
            <p:nvPr/>
          </p:nvSpPr>
          <p:spPr bwMode="auto">
            <a:xfrm>
              <a:off x="3868" y="1183"/>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30777" name="Line 56"/>
            <p:cNvSpPr>
              <a:spLocks noChangeShapeType="1"/>
            </p:cNvSpPr>
            <p:nvPr/>
          </p:nvSpPr>
          <p:spPr bwMode="auto">
            <a:xfrm>
              <a:off x="3369" y="1709"/>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78" name="Line 57"/>
            <p:cNvSpPr>
              <a:spLocks noChangeShapeType="1"/>
            </p:cNvSpPr>
            <p:nvPr/>
          </p:nvSpPr>
          <p:spPr bwMode="auto">
            <a:xfrm>
              <a:off x="4176" y="154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79" name="Line 58"/>
            <p:cNvSpPr>
              <a:spLocks noChangeShapeType="1"/>
            </p:cNvSpPr>
            <p:nvPr/>
          </p:nvSpPr>
          <p:spPr bwMode="auto">
            <a:xfrm>
              <a:off x="3462" y="1046"/>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30780" name="Line 59"/>
            <p:cNvSpPr>
              <a:spLocks noChangeShapeType="1"/>
            </p:cNvSpPr>
            <p:nvPr/>
          </p:nvSpPr>
          <p:spPr bwMode="auto">
            <a:xfrm>
              <a:off x="3279" y="1462"/>
              <a:ext cx="39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0108" name="Text Box 60"/>
            <p:cNvSpPr txBox="1">
              <a:spLocks noChangeArrowheads="1"/>
            </p:cNvSpPr>
            <p:nvPr/>
          </p:nvSpPr>
          <p:spPr bwMode="auto">
            <a:xfrm>
              <a:off x="3658" y="1270"/>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0109" name="Text Box 61"/>
            <p:cNvSpPr txBox="1">
              <a:spLocks noChangeArrowheads="1"/>
            </p:cNvSpPr>
            <p:nvPr/>
          </p:nvSpPr>
          <p:spPr bwMode="auto">
            <a:xfrm rot="5400000">
              <a:off x="3726" y="1195"/>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30783" name="Oval 62"/>
            <p:cNvSpPr>
              <a:spLocks noChangeArrowheads="1"/>
            </p:cNvSpPr>
            <p:nvPr/>
          </p:nvSpPr>
          <p:spPr bwMode="auto">
            <a:xfrm>
              <a:off x="4410" y="151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30784" name="Group 63"/>
            <p:cNvGrpSpPr/>
            <p:nvPr/>
          </p:nvGrpSpPr>
          <p:grpSpPr bwMode="auto">
            <a:xfrm>
              <a:off x="4377" y="1980"/>
              <a:ext cx="127" cy="144"/>
              <a:chOff x="2448" y="2832"/>
              <a:chExt cx="185" cy="96"/>
            </a:xfrm>
          </p:grpSpPr>
          <p:sp>
            <p:nvSpPr>
              <p:cNvPr id="30795" name="Line 64"/>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0796" name="Line 65"/>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0785" name="Rectangle 66"/>
            <p:cNvSpPr>
              <a:spLocks noChangeArrowheads="1"/>
            </p:cNvSpPr>
            <p:nvPr/>
          </p:nvSpPr>
          <p:spPr bwMode="auto">
            <a:xfrm rot="-5400000">
              <a:off x="4318" y="180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86" name="Line 67"/>
            <p:cNvSpPr>
              <a:spLocks noChangeShapeType="1"/>
            </p:cNvSpPr>
            <p:nvPr/>
          </p:nvSpPr>
          <p:spPr bwMode="auto">
            <a:xfrm>
              <a:off x="4447" y="1578"/>
              <a:ext cx="0" cy="15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0116" name="Rectangle 68"/>
            <p:cNvSpPr>
              <a:spLocks noChangeArrowheads="1"/>
            </p:cNvSpPr>
            <p:nvPr/>
          </p:nvSpPr>
          <p:spPr bwMode="auto">
            <a:xfrm>
              <a:off x="4521" y="1670"/>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sp>
          <p:nvSpPr>
            <p:cNvPr id="30788" name="Line 69"/>
            <p:cNvSpPr>
              <a:spLocks noChangeShapeType="1"/>
            </p:cNvSpPr>
            <p:nvPr/>
          </p:nvSpPr>
          <p:spPr bwMode="auto">
            <a:xfrm>
              <a:off x="1863" y="1718"/>
              <a:ext cx="0" cy="336"/>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0789" name="Rectangle 70"/>
            <p:cNvSpPr>
              <a:spLocks noChangeArrowheads="1"/>
            </p:cNvSpPr>
            <p:nvPr/>
          </p:nvSpPr>
          <p:spPr bwMode="auto">
            <a:xfrm>
              <a:off x="2805" y="2023"/>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0790" name="Line 71"/>
            <p:cNvSpPr>
              <a:spLocks noChangeShapeType="1"/>
            </p:cNvSpPr>
            <p:nvPr/>
          </p:nvSpPr>
          <p:spPr bwMode="auto">
            <a:xfrm>
              <a:off x="3063" y="2054"/>
              <a:ext cx="1226"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0791" name="Line 72"/>
            <p:cNvSpPr>
              <a:spLocks noChangeShapeType="1"/>
            </p:cNvSpPr>
            <p:nvPr/>
          </p:nvSpPr>
          <p:spPr bwMode="auto">
            <a:xfrm flipH="1">
              <a:off x="1383" y="2054"/>
              <a:ext cx="96"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0792" name="Oval 73"/>
            <p:cNvSpPr>
              <a:spLocks noChangeArrowheads="1"/>
            </p:cNvSpPr>
            <p:nvPr/>
          </p:nvSpPr>
          <p:spPr bwMode="auto">
            <a:xfrm>
              <a:off x="4246" y="1516"/>
              <a:ext cx="54" cy="54"/>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sp>
          <p:nvSpPr>
            <p:cNvPr id="130122" name="Text Box 74"/>
            <p:cNvSpPr txBox="1">
              <a:spLocks noChangeArrowheads="1"/>
            </p:cNvSpPr>
            <p:nvPr/>
          </p:nvSpPr>
          <p:spPr bwMode="auto">
            <a:xfrm>
              <a:off x="2193" y="1586"/>
              <a:ext cx="351"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CC0000"/>
                  </a:solidFill>
                  <a:effectLst>
                    <a:outerShdw blurRad="38100" dist="38100" dir="2700000" algn="tl">
                      <a:srgbClr val="DDDDDD"/>
                    </a:outerShdw>
                  </a:effectLst>
                </a:rPr>
                <a:t>A1</a:t>
              </a:r>
            </a:p>
          </p:txBody>
        </p:sp>
        <p:sp>
          <p:nvSpPr>
            <p:cNvPr id="130123" name="Text Box 75"/>
            <p:cNvSpPr txBox="1">
              <a:spLocks noChangeArrowheads="1"/>
            </p:cNvSpPr>
            <p:nvPr/>
          </p:nvSpPr>
          <p:spPr bwMode="auto">
            <a:xfrm>
              <a:off x="3825" y="1589"/>
              <a:ext cx="351"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CC0000"/>
                  </a:solidFill>
                  <a:effectLst>
                    <a:outerShdw blurRad="38100" dist="38100" dir="2700000" algn="tl">
                      <a:srgbClr val="DDDDDD"/>
                    </a:outerShdw>
                  </a:effectLst>
                </a:rPr>
                <a:t>A2</a:t>
              </a:r>
            </a:p>
          </p:txBody>
        </p:sp>
      </p:grpSp>
      <p:sp>
        <p:nvSpPr>
          <p:cNvPr id="130124" name="Text Box 76"/>
          <p:cNvSpPr txBox="1">
            <a:spLocks noChangeArrowheads="1"/>
          </p:cNvSpPr>
          <p:nvPr/>
        </p:nvSpPr>
        <p:spPr bwMode="auto">
          <a:xfrm>
            <a:off x="396875" y="3367088"/>
            <a:ext cx="898525" cy="519112"/>
          </a:xfrm>
          <a:prstGeom prst="rect">
            <a:avLst/>
          </a:prstGeom>
          <a:noFill/>
          <a:ln w="9525">
            <a:noFill/>
            <a:miter lim="800000"/>
          </a:ln>
          <a:effectLst/>
        </p:spPr>
        <p:txBody>
          <a:bodyPr wrap="none">
            <a:spAutoFit/>
          </a:bodyPr>
          <a:lstStyle/>
          <a:p>
            <a:pPr>
              <a:spcBef>
                <a:spcPct val="50000"/>
              </a:spcBef>
              <a:defRPr/>
            </a:pPr>
            <a:r>
              <a:rPr lang="zh-CN" altLang="en-US" sz="2800" i="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解：</a:t>
            </a:r>
          </a:p>
        </p:txBody>
      </p:sp>
      <p:sp>
        <p:nvSpPr>
          <p:cNvPr id="130125" name="Text Box 77"/>
          <p:cNvSpPr txBox="1">
            <a:spLocks noChangeArrowheads="1"/>
          </p:cNvSpPr>
          <p:nvPr/>
        </p:nvSpPr>
        <p:spPr bwMode="auto">
          <a:xfrm>
            <a:off x="685800" y="3886200"/>
            <a:ext cx="76200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effectLst>
                  <a:outerShdw blurRad="38100" dist="38100" dir="2700000" algn="tl">
                    <a:srgbClr val="DDDDDD"/>
                  </a:outerShdw>
                </a:effectLst>
              </a:rPr>
              <a:t>    </a:t>
            </a:r>
            <a:r>
              <a:rPr lang="zh-CN" altLang="en-US" sz="2800" i="0" dirty="0">
                <a:effectLst>
                  <a:outerShdw blurRad="38100" dist="38100" dir="2700000" algn="tl">
                    <a:srgbClr val="DDDDDD"/>
                  </a:outerShdw>
                </a:effectLst>
              </a:rPr>
              <a:t>因反馈电路直接从运算放大器</a:t>
            </a:r>
            <a:r>
              <a:rPr lang="en-US" altLang="zh-CN" sz="2800" i="0" dirty="0">
                <a:effectLst>
                  <a:outerShdw blurRad="38100" dist="38100" dir="2700000" algn="tl">
                    <a:srgbClr val="DDDDDD"/>
                  </a:outerShdw>
                </a:effectLst>
              </a:rPr>
              <a:t>A2</a:t>
            </a:r>
            <a:r>
              <a:rPr lang="zh-CN" altLang="en-US" sz="2800" i="0" dirty="0">
                <a:effectLst>
                  <a:outerShdw blurRad="38100" dist="38100" dir="2700000" algn="tl">
                    <a:srgbClr val="DDDDDD"/>
                  </a:outerShdw>
                </a:effectLst>
              </a:rPr>
              <a:t>的输出端引出，所以</a:t>
            </a:r>
            <a:r>
              <a:rPr lang="zh-CN" altLang="en-US" sz="2800" i="0" dirty="0">
                <a:solidFill>
                  <a:srgbClr val="CC0000"/>
                </a:solidFill>
                <a:effectLst>
                  <a:outerShdw blurRad="38100" dist="38100" dir="2700000" algn="tl">
                    <a:srgbClr val="DDDDDD"/>
                  </a:outerShdw>
                </a:effectLst>
              </a:rPr>
              <a:t>是电压反馈；</a:t>
            </a:r>
            <a:endParaRPr lang="zh-CN" altLang="en-US" sz="2800" i="0" dirty="0">
              <a:effectLst>
                <a:outerShdw blurRad="38100" dist="38100" dir="2700000" algn="tl">
                  <a:srgbClr val="DDDDDD"/>
                </a:outerShdw>
              </a:effectLst>
            </a:endParaRPr>
          </a:p>
        </p:txBody>
      </p:sp>
      <p:sp>
        <p:nvSpPr>
          <p:cNvPr id="130127" name="Rectangle 79"/>
          <p:cNvSpPr>
            <a:spLocks noChangeArrowheads="1"/>
          </p:cNvSpPr>
          <p:nvPr/>
        </p:nvSpPr>
        <p:spPr bwMode="auto">
          <a:xfrm>
            <a:off x="685800" y="4808538"/>
            <a:ext cx="7543800" cy="1820862"/>
          </a:xfrm>
          <a:prstGeom prst="rect">
            <a:avLst/>
          </a:prstGeom>
          <a:noFill/>
          <a:ln w="9525">
            <a:noFill/>
            <a:miter lim="800000"/>
          </a:ln>
          <a:effectLst/>
        </p:spPr>
        <p:txBody>
          <a:bodyPr>
            <a:spAutoFit/>
          </a:bodyPr>
          <a:lstStyle/>
          <a:p>
            <a:pPr>
              <a:spcBef>
                <a:spcPct val="5000"/>
              </a:spcBef>
            </a:pP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因输入信号和反馈信号分别加在反相输入端和同相输入端上，所以</a:t>
            </a:r>
            <a:r>
              <a:rPr lang="zh-CN" altLang="en-US" sz="2800" b="1" i="0" dirty="0">
                <a:solidFill>
                  <a:srgbClr val="CC0000"/>
                </a:solidFill>
                <a:effectLst>
                  <a:outerShdw blurRad="38100" dist="38100" dir="2700000" algn="tl">
                    <a:srgbClr val="DDDDDD"/>
                  </a:outerShdw>
                </a:effectLst>
                <a:latin typeface="Times New Roman" panose="02020603050405020304" charset="0"/>
              </a:rPr>
              <a:t>是串联反馈；</a:t>
            </a:r>
          </a:p>
          <a:p>
            <a:pPr>
              <a:spcBef>
                <a:spcPct val="5000"/>
              </a:spcBef>
            </a:pPr>
            <a:r>
              <a:rPr lang="zh-CN" altLang="en-US" sz="2800" b="1" i="0" dirty="0">
                <a:effectLst>
                  <a:outerShdw blurRad="38100" dist="38100" dir="2700000" algn="tl">
                    <a:srgbClr val="DDDDDD"/>
                  </a:outerShdw>
                </a:effectLst>
                <a:latin typeface="Times New Roman" panose="02020603050405020304" charset="0"/>
              </a:rPr>
              <a:t> </a:t>
            </a:r>
            <a:r>
              <a:rPr lang="en-US" altLang="zh-CN" sz="2800" b="1" dirty="0" smtClean="0">
                <a:effectLst>
                  <a:outerShdw blurRad="38100" dist="38100" dir="2700000" algn="tl">
                    <a:srgbClr val="DDDDDD"/>
                  </a:outerShdw>
                </a:effectLst>
                <a:latin typeface="Times New Roman" panose="02020603050405020304" charset="0"/>
              </a:rPr>
              <a:t>  </a:t>
            </a:r>
            <a:r>
              <a:rPr lang="zh-CN" altLang="en-US" sz="2800" b="1" i="0" dirty="0" smtClean="0">
                <a:effectLst>
                  <a:outerShdw blurRad="38100" dist="38100" dir="2700000" algn="tl">
                    <a:srgbClr val="DDDDDD"/>
                  </a:outerShdw>
                </a:effectLst>
                <a:latin typeface="Times New Roman" panose="02020603050405020304" charset="0"/>
              </a:rPr>
              <a:t>因输</a:t>
            </a:r>
            <a:r>
              <a:rPr lang="zh-CN" altLang="en-US" sz="2800" b="1" i="0" dirty="0">
                <a:effectLst>
                  <a:outerShdw blurRad="38100" dist="38100" dir="2700000" algn="tl">
                    <a:srgbClr val="DDDDDD"/>
                  </a:outerShdw>
                </a:effectLst>
                <a:latin typeface="Times New Roman" panose="02020603050405020304" charset="0"/>
              </a:rPr>
              <a:t>入信号和反馈信号的极性相同，所以是</a:t>
            </a:r>
            <a:r>
              <a:rPr lang="zh-CN" altLang="en-US" sz="2800" b="1" i="0" dirty="0">
                <a:solidFill>
                  <a:srgbClr val="CC0000"/>
                </a:solidFill>
                <a:effectLst>
                  <a:outerShdw blurRad="38100" dist="38100" dir="2700000" algn="tl">
                    <a:srgbClr val="DDDDDD"/>
                  </a:outerShdw>
                </a:effectLst>
                <a:latin typeface="Times New Roman" panose="02020603050405020304" charset="0"/>
              </a:rPr>
              <a:t>负反馈。</a:t>
            </a:r>
          </a:p>
        </p:txBody>
      </p:sp>
      <p:sp>
        <p:nvSpPr>
          <p:cNvPr id="130128" name="Oval 80"/>
          <p:cNvSpPr>
            <a:spLocks noChangeArrowheads="1"/>
          </p:cNvSpPr>
          <p:nvPr/>
        </p:nvSpPr>
        <p:spPr bwMode="auto">
          <a:xfrm flipV="1">
            <a:off x="4114800" y="1781175"/>
            <a:ext cx="304800" cy="304800"/>
          </a:xfrm>
          <a:prstGeom prst="ellipse">
            <a:avLst/>
          </a:prstGeom>
          <a:noFill/>
          <a:ln w="9525">
            <a:solidFill>
              <a:srgbClr val="FF3300"/>
            </a:solidFill>
            <a:round/>
          </a:ln>
          <a:effectLst/>
        </p:spPr>
        <p:txBody>
          <a:bodyPr rot="10800000" wrap="none" anchor="ctr"/>
          <a:lstStyle/>
          <a:p>
            <a:pPr algn="ctr">
              <a:lnSpc>
                <a:spcPct val="100000"/>
              </a:lnSpc>
              <a:spcBef>
                <a:spcPct val="50000"/>
              </a:spcBef>
              <a:defRPr/>
            </a:pPr>
            <a:r>
              <a:rPr lang="zh-CN" altLang="en-US" sz="3600" i="0" dirty="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rPr>
              <a:t>－</a:t>
            </a:r>
          </a:p>
        </p:txBody>
      </p:sp>
      <p:sp>
        <p:nvSpPr>
          <p:cNvPr id="130129" name="Rectangle 81"/>
          <p:cNvSpPr>
            <a:spLocks noChangeArrowheads="1"/>
          </p:cNvSpPr>
          <p:nvPr/>
        </p:nvSpPr>
        <p:spPr bwMode="auto">
          <a:xfrm>
            <a:off x="1447800" y="1476375"/>
            <a:ext cx="496888" cy="579438"/>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30130" name="Oval 82"/>
          <p:cNvSpPr>
            <a:spLocks noChangeArrowheads="1"/>
          </p:cNvSpPr>
          <p:nvPr/>
        </p:nvSpPr>
        <p:spPr bwMode="auto">
          <a:xfrm flipV="1">
            <a:off x="5105400" y="1628775"/>
            <a:ext cx="304800" cy="304800"/>
          </a:xfrm>
          <a:prstGeom prst="ellipse">
            <a:avLst/>
          </a:prstGeom>
          <a:noFill/>
          <a:ln w="9525">
            <a:solidFill>
              <a:srgbClr val="FF3300"/>
            </a:solidFill>
            <a:round/>
          </a:ln>
          <a:effectLst/>
        </p:spPr>
        <p:txBody>
          <a:bodyPr rot="10800000" wrap="none" anchor="ctr"/>
          <a:lstStyle/>
          <a:p>
            <a:pPr algn="ctr">
              <a:lnSpc>
                <a:spcPct val="110000"/>
              </a:lnSpc>
              <a:spcBef>
                <a:spcPct val="50000"/>
              </a:spcBef>
              <a:defRPr/>
            </a:pPr>
            <a:r>
              <a:rPr lang="zh-CN" altLang="en-US" sz="3600" i="0" dirty="0">
                <a:solidFill>
                  <a:srgbClr val="FF0000"/>
                </a:solidFill>
                <a:effectLst>
                  <a:outerShdw blurRad="38100" dist="38100" dir="2700000" algn="tl">
                    <a:srgbClr val="C0C0C0"/>
                  </a:outerShdw>
                </a:effectLst>
                <a:latin typeface="Times New Roman" panose="02020603050405020304" charset="0"/>
                <a:ea typeface="楷体_GB2312" pitchFamily="49" charset="-122"/>
                <a:cs typeface="+mn-cs"/>
              </a:rPr>
              <a:t>－</a:t>
            </a:r>
          </a:p>
        </p:txBody>
      </p:sp>
      <p:sp>
        <p:nvSpPr>
          <p:cNvPr id="130131" name="Rectangle 83"/>
          <p:cNvSpPr>
            <a:spLocks noChangeArrowheads="1"/>
          </p:cNvSpPr>
          <p:nvPr/>
        </p:nvSpPr>
        <p:spPr bwMode="auto">
          <a:xfrm>
            <a:off x="7086600" y="1963738"/>
            <a:ext cx="496888" cy="579437"/>
          </a:xfrm>
          <a:prstGeom prst="rect">
            <a:avLst/>
          </a:prstGeom>
          <a:noFill/>
          <a:ln w="9525">
            <a:noFill/>
            <a:miter lim="800000"/>
          </a:ln>
          <a:effectLst/>
        </p:spPr>
        <p:txBody>
          <a:bodyPr wrap="none">
            <a:spAutoFit/>
          </a:bodyPr>
          <a:lstStyle/>
          <a:p>
            <a:r>
              <a:rPr lang="en-US" altLang="zh-CN" sz="3200" i="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30132" name="Rectangle 84"/>
          <p:cNvSpPr>
            <a:spLocks noChangeArrowheads="1"/>
          </p:cNvSpPr>
          <p:nvPr/>
        </p:nvSpPr>
        <p:spPr bwMode="auto">
          <a:xfrm>
            <a:off x="2895600" y="2543175"/>
            <a:ext cx="496888" cy="579438"/>
          </a:xfrm>
          <a:prstGeom prst="rect">
            <a:avLst/>
          </a:prstGeom>
          <a:noFill/>
          <a:ln w="9525">
            <a:noFill/>
            <a:miter lim="800000"/>
          </a:ln>
          <a:effectLst/>
        </p:spPr>
        <p:txBody>
          <a:bodyPr wrap="none">
            <a:spAutoFit/>
          </a:bodyPr>
          <a:lstStyle/>
          <a:p>
            <a:r>
              <a:rPr lang="en-US" altLang="zh-CN" sz="3200" i="0">
                <a:solidFill>
                  <a:srgbClr val="FF0000"/>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30133" name="Text Box 85" descr="40%"/>
          <p:cNvSpPr txBox="1">
            <a:spLocks noChangeArrowheads="1"/>
          </p:cNvSpPr>
          <p:nvPr/>
        </p:nvSpPr>
        <p:spPr bwMode="auto">
          <a:xfrm>
            <a:off x="4343400" y="776288"/>
            <a:ext cx="3276600" cy="519112"/>
          </a:xfrm>
          <a:prstGeom prst="rect">
            <a:avLst/>
          </a:prstGeom>
          <a:solidFill>
            <a:srgbClr val="CCFFCC"/>
          </a:solid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CC0000"/>
                </a:solidFill>
                <a:effectLst>
                  <a:outerShdw blurRad="38100" dist="38100" dir="2700000" algn="tl">
                    <a:srgbClr val="DDDDDD"/>
                  </a:outerShdw>
                </a:effectLst>
              </a:rPr>
              <a:t> </a:t>
            </a:r>
            <a:r>
              <a:rPr lang="zh-CN" altLang="en-US" sz="2800" i="0">
                <a:solidFill>
                  <a:srgbClr val="CC0000"/>
                </a:solidFill>
                <a:effectLst>
                  <a:outerShdw blurRad="38100" dist="38100" dir="2700000" algn="tl">
                    <a:srgbClr val="DDDDDD"/>
                  </a:outerShdw>
                </a:effectLst>
              </a:rPr>
              <a:t>串联电压负反馈 </a:t>
            </a:r>
          </a:p>
        </p:txBody>
      </p:sp>
      <p:sp>
        <p:nvSpPr>
          <p:cNvPr id="130138" name="Text Box 90"/>
          <p:cNvSpPr txBox="1">
            <a:spLocks noChangeArrowheads="1"/>
          </p:cNvSpPr>
          <p:nvPr/>
        </p:nvSpPr>
        <p:spPr bwMode="auto">
          <a:xfrm>
            <a:off x="1066800" y="3352800"/>
            <a:ext cx="7391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先在图中标出各点的瞬时极性及反馈信号；</a:t>
            </a:r>
          </a:p>
        </p:txBody>
      </p:sp>
    </p:spTree>
    <p:extLst>
      <p:ext uri="{BB962C8B-B14F-4D97-AF65-F5344CB8AC3E}">
        <p14:creationId xmlns:p14="http://schemas.microsoft.com/office/powerpoint/2010/main" val="4576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124"/>
                                        </p:tgtEl>
                                        <p:attrNameLst>
                                          <p:attrName>style.visibility</p:attrName>
                                        </p:attrNameLst>
                                      </p:cBhvr>
                                      <p:to>
                                        <p:strVal val="visible"/>
                                      </p:to>
                                    </p:set>
                                    <p:animEffect transition="in" filter="wipe(left)">
                                      <p:cBhvr>
                                        <p:cTn id="7" dur="500"/>
                                        <p:tgtEl>
                                          <p:spTgt spid="130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0138"/>
                                        </p:tgtEl>
                                        <p:attrNameLst>
                                          <p:attrName>style.visibility</p:attrName>
                                        </p:attrNameLst>
                                      </p:cBhvr>
                                      <p:to>
                                        <p:strVal val="visible"/>
                                      </p:to>
                                    </p:set>
                                    <p:animEffect transition="in" filter="wipe(left)">
                                      <p:cBhvr>
                                        <p:cTn id="12" dur="500"/>
                                        <p:tgtEl>
                                          <p:spTgt spid="1301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0129"/>
                                        </p:tgtEl>
                                        <p:attrNameLst>
                                          <p:attrName>style.visibility</p:attrName>
                                        </p:attrNameLst>
                                      </p:cBhvr>
                                      <p:to>
                                        <p:strVal val="visible"/>
                                      </p:to>
                                    </p:set>
                                    <p:animEffect transition="in" filter="blinds(horizontal)">
                                      <p:cBhvr>
                                        <p:cTn id="17" dur="500"/>
                                        <p:tgtEl>
                                          <p:spTgt spid="1301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0128"/>
                                        </p:tgtEl>
                                        <p:attrNameLst>
                                          <p:attrName>style.visibility</p:attrName>
                                        </p:attrNameLst>
                                      </p:cBhvr>
                                      <p:to>
                                        <p:strVal val="visible"/>
                                      </p:to>
                                    </p:set>
                                    <p:animEffect transition="in" filter="box(out)">
                                      <p:cBhvr>
                                        <p:cTn id="22" dur="500"/>
                                        <p:tgtEl>
                                          <p:spTgt spid="13012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0130"/>
                                        </p:tgtEl>
                                        <p:attrNameLst>
                                          <p:attrName>style.visibility</p:attrName>
                                        </p:attrNameLst>
                                      </p:cBhvr>
                                      <p:to>
                                        <p:strVal val="visible"/>
                                      </p:to>
                                    </p:set>
                                    <p:animEffect transition="in" filter="box(out)">
                                      <p:cBhvr>
                                        <p:cTn id="27" dur="500"/>
                                        <p:tgtEl>
                                          <p:spTgt spid="1301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0131"/>
                                        </p:tgtEl>
                                        <p:attrNameLst>
                                          <p:attrName>style.visibility</p:attrName>
                                        </p:attrNameLst>
                                      </p:cBhvr>
                                      <p:to>
                                        <p:strVal val="visible"/>
                                      </p:to>
                                    </p:set>
                                    <p:animEffect transition="in" filter="blinds(horizontal)">
                                      <p:cBhvr>
                                        <p:cTn id="32" dur="500"/>
                                        <p:tgtEl>
                                          <p:spTgt spid="1301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0132"/>
                                        </p:tgtEl>
                                        <p:attrNameLst>
                                          <p:attrName>style.visibility</p:attrName>
                                        </p:attrNameLst>
                                      </p:cBhvr>
                                      <p:to>
                                        <p:strVal val="visible"/>
                                      </p:to>
                                    </p:set>
                                    <p:animEffect transition="in" filter="blinds(horizontal)">
                                      <p:cBhvr>
                                        <p:cTn id="37" dur="500"/>
                                        <p:tgtEl>
                                          <p:spTgt spid="1301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righ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0125"/>
                                        </p:tgtEl>
                                        <p:attrNameLst>
                                          <p:attrName>style.visibility</p:attrName>
                                        </p:attrNameLst>
                                      </p:cBhvr>
                                      <p:to>
                                        <p:strVal val="visible"/>
                                      </p:to>
                                    </p:set>
                                    <p:animEffect transition="in" filter="wipe(left)">
                                      <p:cBhvr>
                                        <p:cTn id="47" dur="500"/>
                                        <p:tgtEl>
                                          <p:spTgt spid="1301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0127">
                                            <p:txEl>
                                              <p:pRg st="0" end="0"/>
                                            </p:txEl>
                                          </p:spTgt>
                                        </p:tgtEl>
                                        <p:attrNameLst>
                                          <p:attrName>style.visibility</p:attrName>
                                        </p:attrNameLst>
                                      </p:cBhvr>
                                      <p:to>
                                        <p:strVal val="visible"/>
                                      </p:to>
                                    </p:set>
                                    <p:animEffect transition="in" filter="wipe(left)">
                                      <p:cBhvr>
                                        <p:cTn id="52" dur="500"/>
                                        <p:tgtEl>
                                          <p:spTgt spid="13012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0127">
                                            <p:txEl>
                                              <p:pRg st="1" end="1"/>
                                            </p:txEl>
                                          </p:spTgt>
                                        </p:tgtEl>
                                        <p:attrNameLst>
                                          <p:attrName>style.visibility</p:attrName>
                                        </p:attrNameLst>
                                      </p:cBhvr>
                                      <p:to>
                                        <p:strVal val="visible"/>
                                      </p:to>
                                    </p:set>
                                    <p:animEffect transition="in" filter="wipe(left)">
                                      <p:cBhvr>
                                        <p:cTn id="57" dur="500"/>
                                        <p:tgtEl>
                                          <p:spTgt spid="13012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0133"/>
                                        </p:tgtEl>
                                        <p:attrNameLst>
                                          <p:attrName>style.visibility</p:attrName>
                                        </p:attrNameLst>
                                      </p:cBhvr>
                                      <p:to>
                                        <p:strVal val="visible"/>
                                      </p:to>
                                    </p:set>
                                    <p:animEffect transition="in" filter="wipe(left)">
                                      <p:cBhvr>
                                        <p:cTn id="62" dur="500"/>
                                        <p:tgtEl>
                                          <p:spTgt spid="130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24" grpId="0" autoUpdateAnimBg="0"/>
      <p:bldP spid="130125" grpId="0" autoUpdateAnimBg="0"/>
      <p:bldP spid="130127" grpId="0" build="p" autoUpdateAnimBg="0"/>
      <p:bldP spid="130128" grpId="0" animBg="1" autoUpdateAnimBg="0"/>
      <p:bldP spid="130129" grpId="0" autoUpdateAnimBg="0"/>
      <p:bldP spid="130130" grpId="0" animBg="1" autoUpdateAnimBg="0"/>
      <p:bldP spid="130131" grpId="0" autoUpdateAnimBg="0"/>
      <p:bldP spid="130132" grpId="0" autoUpdateAnimBg="0"/>
      <p:bldP spid="130133" grpId="0" animBg="1" autoUpdateAnimBg="0"/>
      <p:bldP spid="13013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bwMode="auto">
          <a:xfrm>
            <a:off x="1219200" y="381000"/>
            <a:ext cx="67818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6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en-US" altLang="zh-CN" sz="3600" b="1" dirty="0" smtClean="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.1</a:t>
            </a:r>
            <a:r>
              <a:rPr lang="en-US" altLang="zh-CN" sz="36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集成运算放大器</a:t>
            </a:r>
            <a:r>
              <a:rPr lang="zh-CN" altLang="en-US" sz="36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的介绍</a:t>
            </a:r>
            <a:endPar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endParaRPr>
          </a:p>
        </p:txBody>
      </p:sp>
      <p:sp>
        <p:nvSpPr>
          <p:cNvPr id="54275" name="Rectangle 3"/>
          <p:cNvSpPr>
            <a:spLocks noGrp="1" noChangeArrowheads="1"/>
          </p:cNvSpPr>
          <p:nvPr>
            <p:ph type="subTitle" idx="1"/>
          </p:nvPr>
        </p:nvSpPr>
        <p:spPr bwMode="auto">
          <a:xfrm>
            <a:off x="685800" y="2362200"/>
            <a:ext cx="5867400" cy="609600"/>
          </a:xfrm>
          <a:ln>
            <a:miter lim="800000"/>
          </a:ln>
        </p:spPr>
        <p:txBody>
          <a:bodyPr vert="horz" wrap="square" lIns="91440" tIns="45720" rIns="91440" bIns="45720" numCol="1" anchor="t" anchorCtr="0" compatLnSpc="1"/>
          <a:lstStyle/>
          <a:p>
            <a:pPr algn="l" eaLnBrk="1" hangingPunct="1"/>
            <a:r>
              <a:rPr lang="en-US" altLang="zh-CN" b="1" dirty="0">
                <a:solidFill>
                  <a:srgbClr val="000099"/>
                </a:solidFill>
                <a:effectLst>
                  <a:outerShdw blurRad="38100" dist="38100" dir="2700000" algn="tl">
                    <a:srgbClr val="DDDDDD"/>
                  </a:outerShdw>
                </a:effectLst>
                <a:ea typeface="宋体" panose="02010600030101010101" pitchFamily="2" charset="-122"/>
              </a:rPr>
              <a:t>4</a:t>
            </a:r>
            <a:r>
              <a:rPr lang="en-US" altLang="zh-CN"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.1.1  </a:t>
            </a:r>
            <a:r>
              <a:rPr lang="zh-CN" altLang="en-US"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集成运算放大器的特点</a:t>
            </a:r>
          </a:p>
        </p:txBody>
      </p:sp>
      <p:sp>
        <p:nvSpPr>
          <p:cNvPr id="54276" name="Text Box 4"/>
          <p:cNvSpPr txBox="1">
            <a:spLocks noChangeArrowheads="1"/>
          </p:cNvSpPr>
          <p:nvPr/>
        </p:nvSpPr>
        <p:spPr bwMode="auto">
          <a:xfrm>
            <a:off x="533400" y="990600"/>
            <a:ext cx="8077200" cy="13731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t>        </a:t>
            </a:r>
            <a:r>
              <a:rPr lang="zh-CN" altLang="en-US" sz="2800" i="0" dirty="0"/>
              <a:t>集成运算放大器是一种</a:t>
            </a:r>
            <a:r>
              <a:rPr lang="zh-CN" altLang="en-US" sz="2800" i="0" dirty="0">
                <a:solidFill>
                  <a:srgbClr val="FF0000"/>
                </a:solidFill>
              </a:rPr>
              <a:t>具有很高放大倍数</a:t>
            </a:r>
            <a:r>
              <a:rPr lang="zh-CN" altLang="en-US" sz="2800" i="0" dirty="0"/>
              <a:t>的</a:t>
            </a:r>
            <a:r>
              <a:rPr lang="zh-CN" altLang="en-US" sz="2800" i="0" dirty="0">
                <a:solidFill>
                  <a:srgbClr val="FF0000"/>
                </a:solidFill>
              </a:rPr>
              <a:t>多级直接耦合放大电路</a:t>
            </a:r>
            <a:r>
              <a:rPr lang="zh-CN" altLang="en-US" sz="2800" i="0" dirty="0"/>
              <a:t>。是发展最早、应用最广泛的一种模拟集成电路。</a:t>
            </a:r>
          </a:p>
        </p:txBody>
      </p:sp>
      <p:sp>
        <p:nvSpPr>
          <p:cNvPr id="54277" name="Text Box 5"/>
          <p:cNvSpPr txBox="1">
            <a:spLocks noChangeArrowheads="1"/>
          </p:cNvSpPr>
          <p:nvPr/>
        </p:nvSpPr>
        <p:spPr bwMode="auto">
          <a:xfrm>
            <a:off x="374650" y="2895600"/>
            <a:ext cx="8229600" cy="519113"/>
          </a:xfrm>
          <a:prstGeom prst="rect">
            <a:avLst/>
          </a:prstGeom>
          <a:noFill/>
          <a:ln w="9525">
            <a:noFill/>
            <a:miter lim="800000"/>
          </a:ln>
          <a:effectLst/>
        </p:spPr>
        <p:txBody>
          <a:bodyPr>
            <a:spAutoFit/>
          </a:bodyPr>
          <a:lstStyle/>
          <a:p>
            <a:pPr>
              <a:spcBef>
                <a:spcPct val="50000"/>
              </a:spcBef>
              <a:defRPr/>
            </a:pPr>
            <a:r>
              <a:rPr lang="zh-CN" altLang="en-US" sz="2800" b="1" i="0" dirty="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特点：高增益、高可靠性、低成本、小尺寸</a:t>
            </a:r>
          </a:p>
        </p:txBody>
      </p:sp>
      <p:sp>
        <p:nvSpPr>
          <p:cNvPr id="54278" name="Text Box 6"/>
          <p:cNvSpPr txBox="1">
            <a:spLocks noChangeArrowheads="1"/>
          </p:cNvSpPr>
          <p:nvPr/>
        </p:nvSpPr>
        <p:spPr bwMode="auto">
          <a:xfrm>
            <a:off x="695325" y="3429000"/>
            <a:ext cx="3876675" cy="214312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nSpc>
                <a:spcPct val="120000"/>
              </a:lnSpc>
            </a:pPr>
            <a:r>
              <a:rPr lang="en-US" altLang="zh-CN" sz="2800" dirty="0" err="1">
                <a:latin typeface="Times New Roman" panose="02020603050405020304"/>
                <a:ea typeface="楷体_GB2312" charset="0"/>
                <a:cs typeface="Times New Roman" panose="02020603050405020304"/>
              </a:rPr>
              <a:t>A</a:t>
            </a:r>
            <a:r>
              <a:rPr lang="en-US" altLang="zh-CN" sz="2800" baseline="-25000" dirty="0" err="1">
                <a:latin typeface="Times New Roman" panose="02020603050405020304"/>
                <a:ea typeface="楷体_GB2312" charset="0"/>
                <a:cs typeface="Times New Roman" panose="02020603050405020304"/>
              </a:rPr>
              <a:t>u</a:t>
            </a:r>
            <a:r>
              <a:rPr lang="en-US" altLang="zh-CN" sz="2800" i="0" baseline="-25000" dirty="0" err="1">
                <a:latin typeface="Times New Roman" panose="02020603050405020304"/>
                <a:ea typeface="楷体_GB2312" charset="0"/>
                <a:cs typeface="Times New Roman" panose="02020603050405020304"/>
              </a:rPr>
              <a:t>o</a:t>
            </a:r>
            <a:r>
              <a:rPr lang="en-US" altLang="zh-CN" sz="2800" i="0" baseline="-25000" dirty="0">
                <a:latin typeface="Times New Roman" panose="02020603050405020304"/>
                <a:ea typeface="楷体_GB2312" charset="0"/>
                <a:cs typeface="Times New Roman" panose="02020603050405020304"/>
              </a:rPr>
              <a:t> </a:t>
            </a:r>
            <a:r>
              <a:rPr lang="zh-CN" altLang="en-US" sz="2800" i="0" dirty="0">
                <a:latin typeface="Times New Roman" panose="02020603050405020304"/>
                <a:cs typeface="Times New Roman" panose="02020603050405020304"/>
              </a:rPr>
              <a:t>高</a:t>
            </a:r>
            <a:r>
              <a:rPr lang="en-US" altLang="zh-CN" sz="2800" i="0" dirty="0">
                <a:latin typeface="Times New Roman" panose="02020603050405020304"/>
                <a:cs typeface="Times New Roman" panose="02020603050405020304"/>
              </a:rPr>
              <a:t>: 7</a:t>
            </a:r>
            <a:r>
              <a:rPr lang="zh-CN" sz="2800" i="0" dirty="0" smtClean="0">
                <a:latin typeface="Times New Roman" panose="02020603050405020304"/>
                <a:cs typeface="Times New Roman" panose="02020603050405020304"/>
              </a:rPr>
              <a:t>0</a:t>
            </a:r>
            <a:r>
              <a:rPr lang="en-US" altLang="zh-CN" sz="2800" i="0" dirty="0">
                <a:latin typeface="Times New Roman" panose="02020603050405020304"/>
                <a:cs typeface="Times New Roman" panose="02020603050405020304"/>
              </a:rPr>
              <a:t>dB~140dB</a:t>
            </a:r>
          </a:p>
          <a:p>
            <a:pPr>
              <a:lnSpc>
                <a:spcPct val="120000"/>
              </a:lnSpc>
            </a:pPr>
            <a:r>
              <a:rPr lang="en-US" altLang="zh-CN" sz="2800" dirty="0">
                <a:latin typeface="Times New Roman" panose="02020603050405020304"/>
                <a:ea typeface="楷体_GB2312" charset="0"/>
                <a:cs typeface="Times New Roman" panose="02020603050405020304"/>
              </a:rPr>
              <a:t>r</a:t>
            </a:r>
            <a:r>
              <a:rPr lang="en-US" altLang="zh-CN" sz="2800" i="0" baseline="-25000" dirty="0">
                <a:latin typeface="Times New Roman" panose="02020603050405020304"/>
                <a:ea typeface="楷体_GB2312" charset="0"/>
                <a:cs typeface="Times New Roman" panose="02020603050405020304"/>
              </a:rPr>
              <a:t>id </a:t>
            </a:r>
            <a:r>
              <a:rPr lang="zh-CN" altLang="en-US" sz="2800" i="0" dirty="0">
                <a:latin typeface="Times New Roman" panose="02020603050405020304"/>
                <a:cs typeface="Times New Roman" panose="02020603050405020304"/>
              </a:rPr>
              <a:t>高</a:t>
            </a:r>
            <a:r>
              <a:rPr lang="en-US" altLang="zh-CN" sz="2800" i="0" dirty="0">
                <a:latin typeface="Times New Roman" panose="02020603050405020304"/>
                <a:cs typeface="Times New Roman" panose="02020603050405020304"/>
              </a:rPr>
              <a:t>: </a:t>
            </a:r>
            <a:r>
              <a:rPr lang="en-US" altLang="zh-CN" sz="2800" i="0" dirty="0">
                <a:latin typeface="Times New Roman" panose="02020603050405020304"/>
                <a:ea typeface="楷体_GB2312" charset="0"/>
                <a:cs typeface="Times New Roman" panose="02020603050405020304"/>
              </a:rPr>
              <a:t>10</a:t>
            </a:r>
            <a:r>
              <a:rPr lang="en-US" altLang="zh-CN" sz="2800" i="0" baseline="30000" dirty="0">
                <a:latin typeface="Times New Roman" panose="02020603050405020304"/>
                <a:ea typeface="楷体_GB2312" charset="0"/>
                <a:cs typeface="Times New Roman" panose="02020603050405020304"/>
              </a:rPr>
              <a:t>5 </a:t>
            </a:r>
            <a:r>
              <a:rPr lang="en-US" altLang="zh-CN" sz="2800" i="0" dirty="0">
                <a:latin typeface="Times New Roman" panose="02020603050405020304"/>
                <a:ea typeface="楷体_GB2312" charset="0"/>
                <a:cs typeface="Times New Roman" panose="02020603050405020304"/>
              </a:rPr>
              <a:t>~ 10</a:t>
            </a:r>
            <a:r>
              <a:rPr lang="en-US" altLang="zh-CN" sz="2800" i="0" baseline="30000" dirty="0">
                <a:latin typeface="Times New Roman" panose="02020603050405020304"/>
                <a:ea typeface="楷体_GB2312" charset="0"/>
                <a:cs typeface="Times New Roman" panose="02020603050405020304"/>
              </a:rPr>
              <a:t>11</a:t>
            </a:r>
            <a:r>
              <a:rPr lang="en-US" altLang="zh-CN" sz="2800" i="0" dirty="0">
                <a:latin typeface="Times New Roman" panose="02020603050405020304"/>
                <a:ea typeface="楷体_GB2312" charset="0"/>
                <a:cs typeface="Times New Roman" panose="02020603050405020304"/>
                <a:sym typeface="Symbol" panose="05050102010706020507" charset="0"/>
              </a:rPr>
              <a:t></a:t>
            </a:r>
          </a:p>
          <a:p>
            <a:pPr>
              <a:lnSpc>
                <a:spcPct val="120000"/>
              </a:lnSpc>
            </a:pPr>
            <a:r>
              <a:rPr lang="en-US" altLang="zh-CN" sz="2800" dirty="0" err="1">
                <a:latin typeface="Times New Roman" panose="02020603050405020304"/>
                <a:ea typeface="楷体_GB2312" charset="0"/>
                <a:cs typeface="Times New Roman" panose="02020603050405020304"/>
              </a:rPr>
              <a:t>r</a:t>
            </a:r>
            <a:r>
              <a:rPr lang="en-US" altLang="zh-CN" sz="2800" i="0" baseline="-25000" dirty="0" err="1">
                <a:latin typeface="Times New Roman" panose="02020603050405020304"/>
                <a:ea typeface="楷体_GB2312" charset="0"/>
                <a:cs typeface="Times New Roman" panose="02020603050405020304"/>
              </a:rPr>
              <a:t>o</a:t>
            </a:r>
            <a:r>
              <a:rPr lang="en-US" altLang="zh-CN" sz="2800" i="0" baseline="-25000" dirty="0">
                <a:latin typeface="Times New Roman" panose="02020603050405020304"/>
                <a:ea typeface="楷体_GB2312" charset="0"/>
                <a:cs typeface="Times New Roman" panose="02020603050405020304"/>
              </a:rPr>
              <a:t> </a:t>
            </a:r>
            <a:r>
              <a:rPr lang="zh-CN" altLang="en-US" sz="2800" i="0" dirty="0">
                <a:latin typeface="Times New Roman" panose="02020603050405020304"/>
                <a:cs typeface="Times New Roman" panose="02020603050405020304"/>
              </a:rPr>
              <a:t>低</a:t>
            </a:r>
            <a:r>
              <a:rPr lang="en-US" altLang="zh-CN" sz="2800" i="0" dirty="0">
                <a:latin typeface="Times New Roman" panose="02020603050405020304"/>
                <a:cs typeface="Times New Roman" panose="02020603050405020304"/>
              </a:rPr>
              <a:t>: </a:t>
            </a:r>
            <a:r>
              <a:rPr lang="zh-CN" altLang="en-US" sz="2800" i="0" dirty="0">
                <a:latin typeface="Times New Roman" panose="02020603050405020304"/>
                <a:ea typeface="楷体_GB2312" charset="0"/>
                <a:cs typeface="Times New Roman" panose="02020603050405020304"/>
              </a:rPr>
              <a:t>几十</a:t>
            </a:r>
            <a:r>
              <a:rPr lang="zh-CN" sz="2800" i="0" dirty="0">
                <a:latin typeface="Times New Roman" panose="02020603050405020304"/>
                <a:ea typeface="楷体_GB2312" charset="0"/>
                <a:cs typeface="Times New Roman" panose="02020603050405020304"/>
                <a:sym typeface="Symbol" panose="05050102010706020507" charset="0"/>
              </a:rPr>
              <a:t></a:t>
            </a:r>
            <a:r>
              <a:rPr lang="zh-CN" altLang="en-US" sz="2800" i="0" dirty="0">
                <a:latin typeface="Times New Roman" panose="02020603050405020304"/>
                <a:ea typeface="楷体_GB2312" charset="0"/>
                <a:cs typeface="Times New Roman" panose="02020603050405020304"/>
              </a:rPr>
              <a:t> </a:t>
            </a:r>
            <a:r>
              <a:rPr lang="en-US" altLang="zh-CN" sz="2800" i="0" dirty="0">
                <a:latin typeface="Times New Roman" panose="02020603050405020304"/>
                <a:ea typeface="楷体_GB2312" charset="0"/>
                <a:cs typeface="Times New Roman" panose="02020603050405020304"/>
              </a:rPr>
              <a:t>~ </a:t>
            </a:r>
            <a:r>
              <a:rPr lang="zh-CN" sz="2800" i="0" dirty="0">
                <a:latin typeface="Times New Roman" panose="02020603050405020304"/>
                <a:ea typeface="楷体_GB2312" charset="0"/>
                <a:cs typeface="Times New Roman" panose="02020603050405020304"/>
              </a:rPr>
              <a:t>几百</a:t>
            </a:r>
            <a:r>
              <a:rPr lang="zh-CN" sz="2800" i="0" dirty="0">
                <a:latin typeface="Times New Roman" panose="02020603050405020304"/>
                <a:ea typeface="楷体_GB2312" charset="0"/>
                <a:cs typeface="Times New Roman" panose="02020603050405020304"/>
                <a:sym typeface="Symbol" panose="05050102010706020507" charset="0"/>
              </a:rPr>
              <a:t></a:t>
            </a:r>
          </a:p>
          <a:p>
            <a:pPr>
              <a:lnSpc>
                <a:spcPct val="120000"/>
              </a:lnSpc>
            </a:pPr>
            <a:r>
              <a:rPr lang="en-US" altLang="zh-CN" sz="2800" dirty="0">
                <a:latin typeface="Times New Roman" panose="02020603050405020304"/>
                <a:ea typeface="楷体_GB2312" charset="0"/>
                <a:cs typeface="Times New Roman" panose="02020603050405020304"/>
              </a:rPr>
              <a:t>K</a:t>
            </a:r>
            <a:r>
              <a:rPr lang="en-US" altLang="zh-CN" sz="2800" i="0" baseline="-25000" dirty="0">
                <a:latin typeface="Times New Roman" panose="02020603050405020304"/>
                <a:ea typeface="楷体_GB2312" charset="0"/>
                <a:cs typeface="Times New Roman" panose="02020603050405020304"/>
              </a:rPr>
              <a:t>CMR</a:t>
            </a:r>
            <a:r>
              <a:rPr lang="zh-CN" sz="2800" i="0" dirty="0">
                <a:latin typeface="Times New Roman" panose="02020603050405020304"/>
                <a:cs typeface="Times New Roman" panose="02020603050405020304"/>
              </a:rPr>
              <a:t>高</a:t>
            </a:r>
            <a:r>
              <a:rPr lang="en-US" altLang="zh-CN" sz="2800" i="0" dirty="0">
                <a:latin typeface="Times New Roman" panose="02020603050405020304"/>
                <a:cs typeface="Times New Roman" panose="02020603050405020304"/>
              </a:rPr>
              <a:t>: </a:t>
            </a:r>
            <a:r>
              <a:rPr lang="zh-CN" sz="2800" i="0" dirty="0">
                <a:latin typeface="Times New Roman" panose="02020603050405020304"/>
                <a:cs typeface="Times New Roman" panose="02020603050405020304"/>
              </a:rPr>
              <a:t>70</a:t>
            </a:r>
            <a:r>
              <a:rPr lang="en-US" altLang="zh-CN" sz="2800" i="0" dirty="0">
                <a:latin typeface="Times New Roman" panose="02020603050405020304"/>
                <a:cs typeface="Times New Roman" panose="02020603050405020304"/>
              </a:rPr>
              <a:t>dB~130dB</a:t>
            </a:r>
          </a:p>
        </p:txBody>
      </p:sp>
      <p:grpSp>
        <p:nvGrpSpPr>
          <p:cNvPr id="2" name="Group 10"/>
          <p:cNvGrpSpPr/>
          <p:nvPr/>
        </p:nvGrpSpPr>
        <p:grpSpPr bwMode="auto">
          <a:xfrm>
            <a:off x="5054600" y="3429000"/>
            <a:ext cx="3632200" cy="2895600"/>
            <a:chOff x="3184" y="2160"/>
            <a:chExt cx="2288" cy="1824"/>
          </a:xfrm>
        </p:grpSpPr>
        <p:sp>
          <p:nvSpPr>
            <p:cNvPr id="54283" name="Rectangle 11"/>
            <p:cNvSpPr>
              <a:spLocks noChangeArrowheads="1"/>
            </p:cNvSpPr>
            <p:nvPr/>
          </p:nvSpPr>
          <p:spPr bwMode="auto">
            <a:xfrm>
              <a:off x="3184" y="2160"/>
              <a:ext cx="1916" cy="327"/>
            </a:xfrm>
            <a:prstGeom prst="rect">
              <a:avLst/>
            </a:prstGeom>
            <a:noFill/>
            <a:ln w="9525">
              <a:noFill/>
              <a:miter lim="800000"/>
            </a:ln>
            <a:effectLst/>
          </p:spPr>
          <p:txBody>
            <a:bodyPr wrap="none">
              <a:spAutoFit/>
            </a:bodyPr>
            <a:lstStyle/>
            <a:p>
              <a:pPr>
                <a:spcBef>
                  <a:spcPct val="50000"/>
                </a:spcBef>
              </a:pPr>
              <a:r>
                <a:rPr lang="zh-CN" altLang="en-US" sz="2800" b="1" i="0" dirty="0">
                  <a:solidFill>
                    <a:srgbClr val="000099"/>
                  </a:solidFill>
                  <a:effectLst>
                    <a:outerShdw blurRad="38100" dist="38100" dir="2700000" algn="tl">
                      <a:srgbClr val="DDDDDD"/>
                    </a:outerShdw>
                  </a:effectLst>
                  <a:latin typeface="Times New Roman" panose="02020603050405020304" charset="0"/>
                </a:rPr>
                <a:t>集成运放的符号：</a:t>
              </a:r>
            </a:p>
          </p:txBody>
        </p:sp>
        <p:sp>
          <p:nvSpPr>
            <p:cNvPr id="4106" name="Text Box 12"/>
            <p:cNvSpPr txBox="1">
              <a:spLocks noChangeArrowheads="1"/>
            </p:cNvSpPr>
            <p:nvPr/>
          </p:nvSpPr>
          <p:spPr bwMode="auto">
            <a:xfrm>
              <a:off x="5011" y="3129"/>
              <a:ext cx="46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i="0"/>
            </a:p>
          </p:txBody>
        </p:sp>
        <p:sp>
          <p:nvSpPr>
            <p:cNvPr id="4107" name="Rectangle 13" descr="40%"/>
            <p:cNvSpPr>
              <a:spLocks noChangeArrowheads="1"/>
            </p:cNvSpPr>
            <p:nvPr/>
          </p:nvSpPr>
          <p:spPr bwMode="auto">
            <a:xfrm>
              <a:off x="4089" y="2920"/>
              <a:ext cx="576" cy="688"/>
            </a:xfrm>
            <a:prstGeom prst="rect">
              <a:avLst/>
            </a:prstGeom>
            <a:noFill/>
            <a:ln w="28575">
              <a:solidFill>
                <a:schemeClr val="tx1"/>
              </a:solidFill>
              <a:miter lim="800000"/>
            </a:ln>
          </p:spPr>
          <p:txBody>
            <a:bodyPr wrap="none" anchor="ctr"/>
            <a:lstStyle/>
            <a:p>
              <a:endParaRPr lang="zh-CN" altLang="en-US">
                <a:latin typeface="Times New Roman" panose="02020603050405020304" charset="0"/>
              </a:endParaRPr>
            </a:p>
          </p:txBody>
        </p:sp>
        <p:sp>
          <p:nvSpPr>
            <p:cNvPr id="4108" name="Text Box 14"/>
            <p:cNvSpPr txBox="1">
              <a:spLocks noChangeArrowheads="1"/>
            </p:cNvSpPr>
            <p:nvPr/>
          </p:nvSpPr>
          <p:spPr bwMode="auto">
            <a:xfrm>
              <a:off x="4101" y="3334"/>
              <a:ext cx="14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109" name="Text Box 15"/>
            <p:cNvSpPr txBox="1">
              <a:spLocks noChangeArrowheads="1"/>
            </p:cNvSpPr>
            <p:nvPr/>
          </p:nvSpPr>
          <p:spPr bwMode="auto">
            <a:xfrm>
              <a:off x="4435" y="3122"/>
              <a:ext cx="14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110" name="Text Box 16"/>
            <p:cNvSpPr txBox="1">
              <a:spLocks noChangeArrowheads="1"/>
            </p:cNvSpPr>
            <p:nvPr/>
          </p:nvSpPr>
          <p:spPr bwMode="auto">
            <a:xfrm>
              <a:off x="4291" y="2880"/>
              <a:ext cx="585"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a typeface="创艺简宋体" charset="0"/>
                  <a:cs typeface="创艺简宋体" charset="0"/>
                </a:rPr>
                <a:t>A</a:t>
              </a:r>
              <a:r>
                <a:rPr lang="en-US" altLang="zh-CN" sz="2400" i="0" baseline="-25000">
                  <a:ea typeface="创艺简宋体" charset="0"/>
                  <a:cs typeface="创艺简宋体" charset="0"/>
                </a:rPr>
                <a:t>uo</a:t>
              </a:r>
              <a:endParaRPr lang="en-US" altLang="zh-CN" sz="2400" b="0" i="0"/>
            </a:p>
          </p:txBody>
        </p:sp>
        <p:sp>
          <p:nvSpPr>
            <p:cNvPr id="4111" name="Text Box 17"/>
            <p:cNvSpPr txBox="1">
              <a:spLocks noChangeArrowheads="1"/>
            </p:cNvSpPr>
            <p:nvPr/>
          </p:nvSpPr>
          <p:spPr bwMode="auto">
            <a:xfrm>
              <a:off x="3388" y="3312"/>
              <a:ext cx="48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t>u</a:t>
              </a:r>
              <a:r>
                <a:rPr lang="en-US" altLang="zh-CN" sz="2800" baseline="-25000" dirty="0"/>
                <a:t>+</a:t>
              </a:r>
            </a:p>
          </p:txBody>
        </p:sp>
        <p:sp>
          <p:nvSpPr>
            <p:cNvPr id="4112" name="Rectangle 18"/>
            <p:cNvSpPr>
              <a:spLocks noChangeArrowheads="1"/>
            </p:cNvSpPr>
            <p:nvPr/>
          </p:nvSpPr>
          <p:spPr bwMode="auto">
            <a:xfrm>
              <a:off x="3388" y="2985"/>
              <a:ext cx="500" cy="327"/>
            </a:xfrm>
            <a:prstGeom prst="rect">
              <a:avLst/>
            </a:prstGeom>
            <a:noFill/>
            <a:ln>
              <a:noFill/>
            </a:ln>
          </p:spPr>
          <p:txBody>
            <a:bodyPr>
              <a:spAutoFit/>
            </a:bodyPr>
            <a:lstStyle/>
            <a:p>
              <a:r>
                <a:rPr lang="en-US" altLang="zh-CN" sz="2800" b="1" i="1" dirty="0">
                  <a:latin typeface="Times New Roman" panose="02020603050405020304" charset="0"/>
                </a:rPr>
                <a:t>u</a:t>
              </a:r>
              <a:r>
                <a:rPr lang="en-US" altLang="zh-CN" sz="2800" baseline="-25000" dirty="0">
                  <a:latin typeface="Times New Roman" panose="02020603050405020304" charset="0"/>
                </a:rPr>
                <a:t>–</a:t>
              </a:r>
              <a:endParaRPr lang="en-US" altLang="zh-CN" sz="2800" b="0" i="0" dirty="0">
                <a:latin typeface="Times New Roman" panose="02020603050405020304" charset="0"/>
              </a:endParaRPr>
            </a:p>
          </p:txBody>
        </p:sp>
        <p:sp>
          <p:nvSpPr>
            <p:cNvPr id="4113" name="Text Box 19"/>
            <p:cNvSpPr txBox="1">
              <a:spLocks noChangeArrowheads="1"/>
            </p:cNvSpPr>
            <p:nvPr/>
          </p:nvSpPr>
          <p:spPr bwMode="auto">
            <a:xfrm>
              <a:off x="4876" y="3036"/>
              <a:ext cx="18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a:t>
              </a:r>
              <a:endParaRPr lang="zh-CN" altLang="en-US" sz="2800" b="0" i="0"/>
            </a:p>
          </p:txBody>
        </p:sp>
        <p:sp>
          <p:nvSpPr>
            <p:cNvPr id="4114" name="Rectangle 20"/>
            <p:cNvSpPr>
              <a:spLocks noChangeArrowheads="1"/>
            </p:cNvSpPr>
            <p:nvPr/>
          </p:nvSpPr>
          <p:spPr bwMode="auto">
            <a:xfrm>
              <a:off x="3628" y="2985"/>
              <a:ext cx="223" cy="327"/>
            </a:xfrm>
            <a:prstGeom prst="rect">
              <a:avLst/>
            </a:prstGeom>
            <a:noFill/>
            <a:ln>
              <a:noFill/>
            </a:ln>
          </p:spPr>
          <p:txBody>
            <a:bodyPr>
              <a:spAutoFit/>
            </a:bodyPr>
            <a:lstStyle/>
            <a:p>
              <a:r>
                <a:rPr lang="zh-CN" altLang="en-US" sz="2800" i="0">
                  <a:latin typeface="Times New Roman" panose="02020603050405020304" charset="0"/>
                </a:rPr>
                <a:t>。</a:t>
              </a:r>
              <a:r>
                <a:rPr lang="zh-CN" altLang="en-US" sz="2800" b="0" i="0">
                  <a:latin typeface="Times New Roman" panose="02020603050405020304" charset="0"/>
                </a:rPr>
                <a:t> </a:t>
              </a:r>
            </a:p>
          </p:txBody>
        </p:sp>
        <p:sp>
          <p:nvSpPr>
            <p:cNvPr id="4115" name="Line 21"/>
            <p:cNvSpPr>
              <a:spLocks noChangeShapeType="1"/>
            </p:cNvSpPr>
            <p:nvPr/>
          </p:nvSpPr>
          <p:spPr bwMode="auto">
            <a:xfrm>
              <a:off x="3743" y="3465"/>
              <a:ext cx="346"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116" name="Line 22"/>
            <p:cNvSpPr>
              <a:spLocks noChangeShapeType="1"/>
            </p:cNvSpPr>
            <p:nvPr/>
          </p:nvSpPr>
          <p:spPr bwMode="auto">
            <a:xfrm>
              <a:off x="4665" y="3282"/>
              <a:ext cx="308"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117" name="Line 23"/>
            <p:cNvSpPr>
              <a:spLocks noChangeShapeType="1"/>
            </p:cNvSpPr>
            <p:nvPr/>
          </p:nvSpPr>
          <p:spPr bwMode="auto">
            <a:xfrm>
              <a:off x="3871" y="2727"/>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118" name="Line 24"/>
            <p:cNvSpPr>
              <a:spLocks noChangeShapeType="1"/>
            </p:cNvSpPr>
            <p:nvPr/>
          </p:nvSpPr>
          <p:spPr bwMode="auto">
            <a:xfrm>
              <a:off x="3743" y="3215"/>
              <a:ext cx="346"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119" name="Rectangle 25"/>
            <p:cNvSpPr>
              <a:spLocks noChangeArrowheads="1"/>
            </p:cNvSpPr>
            <p:nvPr/>
          </p:nvSpPr>
          <p:spPr bwMode="auto">
            <a:xfrm>
              <a:off x="3628" y="3226"/>
              <a:ext cx="323" cy="327"/>
            </a:xfrm>
            <a:prstGeom prst="rect">
              <a:avLst/>
            </a:prstGeom>
            <a:noFill/>
            <a:ln>
              <a:noFill/>
            </a:ln>
          </p:spPr>
          <p:txBody>
            <a:bodyPr>
              <a:spAutoFit/>
            </a:bodyPr>
            <a:lstStyle/>
            <a:p>
              <a:r>
                <a:rPr lang="zh-CN" altLang="en-US" sz="2800" i="0">
                  <a:latin typeface="Times New Roman" panose="02020603050405020304" charset="0"/>
                </a:rPr>
                <a:t>。</a:t>
              </a:r>
            </a:p>
          </p:txBody>
        </p:sp>
        <p:sp>
          <p:nvSpPr>
            <p:cNvPr id="4120" name="Line 26"/>
            <p:cNvSpPr>
              <a:spLocks noChangeShapeType="1"/>
            </p:cNvSpPr>
            <p:nvPr/>
          </p:nvSpPr>
          <p:spPr bwMode="auto">
            <a:xfrm>
              <a:off x="4358" y="2649"/>
              <a:ext cx="0" cy="26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121" name="Line 27"/>
            <p:cNvSpPr>
              <a:spLocks noChangeShapeType="1"/>
            </p:cNvSpPr>
            <p:nvPr/>
          </p:nvSpPr>
          <p:spPr bwMode="auto">
            <a:xfrm>
              <a:off x="4396" y="3608"/>
              <a:ext cx="0" cy="26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122" name="Rectangle 28"/>
            <p:cNvSpPr>
              <a:spLocks noChangeArrowheads="1"/>
            </p:cNvSpPr>
            <p:nvPr/>
          </p:nvSpPr>
          <p:spPr bwMode="auto">
            <a:xfrm>
              <a:off x="4348" y="2496"/>
              <a:ext cx="730" cy="288"/>
            </a:xfrm>
            <a:prstGeom prst="rect">
              <a:avLst/>
            </a:prstGeom>
            <a:noFill/>
            <a:ln>
              <a:noFill/>
            </a:ln>
          </p:spPr>
          <p:txBody>
            <a:bodyPr>
              <a:spAutoFit/>
            </a:bodyPr>
            <a:lstStyle/>
            <a:p>
              <a:pPr eaLnBrk="0" hangingPunct="0">
                <a:spcBef>
                  <a:spcPct val="50000"/>
                </a:spcBef>
              </a:pPr>
              <a:r>
                <a:rPr lang="en-US" altLang="zh-CN" sz="2400" dirty="0">
                  <a:latin typeface="Times New Roman" panose="02020603050405020304" charset="0"/>
                </a:rPr>
                <a:t>+</a:t>
              </a:r>
              <a:r>
                <a:rPr lang="en-US" altLang="zh-CN" sz="2400" b="1" i="1" dirty="0">
                  <a:latin typeface="Times New Roman" panose="02020603050405020304" charset="0"/>
                </a:rPr>
                <a:t>U</a:t>
              </a:r>
              <a:r>
                <a:rPr lang="en-US" altLang="zh-CN" sz="2400" b="1" i="1" baseline="-25000" dirty="0">
                  <a:latin typeface="Times New Roman" panose="02020603050405020304" charset="0"/>
                </a:rPr>
                <a:t>CC</a:t>
              </a:r>
              <a:endParaRPr lang="en-US" altLang="zh-CN" sz="2400" b="1" i="1" dirty="0">
                <a:latin typeface="Times New Roman" panose="02020603050405020304" charset="0"/>
              </a:endParaRPr>
            </a:p>
          </p:txBody>
        </p:sp>
        <p:sp>
          <p:nvSpPr>
            <p:cNvPr id="4123" name="Rectangle 29"/>
            <p:cNvSpPr>
              <a:spLocks noChangeArrowheads="1"/>
            </p:cNvSpPr>
            <p:nvPr/>
          </p:nvSpPr>
          <p:spPr bwMode="auto">
            <a:xfrm>
              <a:off x="4386" y="3696"/>
              <a:ext cx="730" cy="288"/>
            </a:xfrm>
            <a:prstGeom prst="rect">
              <a:avLst/>
            </a:prstGeom>
            <a:noFill/>
            <a:ln>
              <a:noFill/>
            </a:ln>
          </p:spPr>
          <p:txBody>
            <a:bodyPr>
              <a:spAutoFit/>
            </a:bodyPr>
            <a:lstStyle/>
            <a:p>
              <a:pPr eaLnBrk="0" hangingPunct="0">
                <a:spcBef>
                  <a:spcPct val="50000"/>
                </a:spcBef>
              </a:pPr>
              <a:r>
                <a:rPr lang="en-US" altLang="zh-CN" sz="2400" i="0" dirty="0">
                  <a:latin typeface="Times New Roman" panose="02020603050405020304" charset="0"/>
                </a:rPr>
                <a:t>–</a:t>
              </a:r>
              <a:r>
                <a:rPr lang="en-US" altLang="zh-CN" sz="2400" b="1" i="1" dirty="0">
                  <a:latin typeface="Times New Roman" panose="02020603050405020304" charset="0"/>
                </a:rPr>
                <a:t>U</a:t>
              </a:r>
              <a:r>
                <a:rPr lang="en-US" altLang="zh-CN" sz="2400" b="1" i="1" baseline="-25000" dirty="0">
                  <a:latin typeface="Times New Roman" panose="02020603050405020304" charset="0"/>
                </a:rPr>
                <a:t>EE</a:t>
              </a:r>
              <a:endParaRPr lang="en-US" altLang="zh-CN" sz="2400" b="1" i="1" dirty="0">
                <a:latin typeface="Times New Roman" panose="02020603050405020304" charset="0"/>
              </a:endParaRPr>
            </a:p>
          </p:txBody>
        </p:sp>
        <p:sp>
          <p:nvSpPr>
            <p:cNvPr id="4124" name="Text Box 30"/>
            <p:cNvSpPr txBox="1">
              <a:spLocks noChangeArrowheads="1"/>
            </p:cNvSpPr>
            <p:nvPr/>
          </p:nvSpPr>
          <p:spPr bwMode="auto">
            <a:xfrm>
              <a:off x="4089" y="3033"/>
              <a:ext cx="14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125" name="Text Box 31"/>
            <p:cNvSpPr txBox="1">
              <a:spLocks noChangeArrowheads="1"/>
            </p:cNvSpPr>
            <p:nvPr/>
          </p:nvSpPr>
          <p:spPr bwMode="auto">
            <a:xfrm rot="5400000">
              <a:off x="4141" y="2910"/>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pic>
        <p:nvPicPr>
          <p:cNvPr id="4104" name="Picture 4" descr="C:\Users\Ruibron\Desktop\013004294747551333375435233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7" y="2041664"/>
            <a:ext cx="1483256" cy="1373049"/>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blinds(vertical)">
                                      <p:cBhvr>
                                        <p:cTn id="7" dur="500"/>
                                        <p:tgtEl>
                                          <p:spTgt spid="542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5">
                                            <p:txEl>
                                              <p:pRg st="0" end="0"/>
                                            </p:txEl>
                                          </p:spTgt>
                                        </p:tgtEl>
                                        <p:attrNameLst>
                                          <p:attrName>style.visibility</p:attrName>
                                        </p:attrNameLst>
                                      </p:cBhvr>
                                      <p:to>
                                        <p:strVal val="visible"/>
                                      </p:to>
                                    </p:set>
                                    <p:animEffect transition="in" filter="wipe(left)">
                                      <p:cBhvr>
                                        <p:cTn id="12" dur="500"/>
                                        <p:tgtEl>
                                          <p:spTgt spid="542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4277"/>
                                        </p:tgtEl>
                                        <p:attrNameLst>
                                          <p:attrName>style.visibility</p:attrName>
                                        </p:attrNameLst>
                                      </p:cBhvr>
                                      <p:to>
                                        <p:strVal val="visible"/>
                                      </p:to>
                                    </p:set>
                                    <p:animEffect transition="in" filter="blinds(vertical)">
                                      <p:cBhvr>
                                        <p:cTn id="17" dur="500"/>
                                        <p:tgtEl>
                                          <p:spTgt spid="542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278"/>
                                        </p:tgtEl>
                                        <p:attrNameLst>
                                          <p:attrName>style.visibility</p:attrName>
                                        </p:attrNameLst>
                                      </p:cBhvr>
                                      <p:to>
                                        <p:strVal val="visible"/>
                                      </p:to>
                                    </p:set>
                                    <p:animEffect transition="in" filter="wipe(left)">
                                      <p:cBhvr>
                                        <p:cTn id="22" dur="500"/>
                                        <p:tgtEl>
                                          <p:spTgt spid="542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P spid="54276" grpId="0" autoUpdateAnimBg="0"/>
      <p:bldP spid="54277" grpId="0" autoUpdateAnimBg="0"/>
      <p:bldP spid="54278"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bwMode="auto">
          <a:xfrm>
            <a:off x="152400" y="228600"/>
            <a:ext cx="1219200" cy="609600"/>
          </a:xfrm>
          <a:ln>
            <a:miter lim="800000"/>
          </a:ln>
        </p:spPr>
        <p:txBody>
          <a:bodyPr vert="horz" wrap="square" lIns="91440" tIns="45720" rIns="91440" bIns="45720" numCol="1" anchor="t" anchorCtr="0" compatLnSpc="1"/>
          <a:lstStyle/>
          <a:p>
            <a:pPr eaLnBrk="1" hangingPunct="1">
              <a:defRPr/>
            </a:pPr>
            <a:r>
              <a:rPr lang="zh-CN" altLang="en-US" sz="2800" b="1" smtClean="0">
                <a:solidFill>
                  <a:srgbClr val="CC0000"/>
                </a:solidFill>
                <a:effectLst>
                  <a:outerShdw blurRad="38100" dist="38100" dir="2700000" algn="tl">
                    <a:srgbClr val="C0C0C0"/>
                  </a:outerShdw>
                </a:effectLst>
                <a:cs typeface="+mj-cs"/>
              </a:rPr>
              <a:t>例</a:t>
            </a:r>
            <a:r>
              <a:rPr lang="en-US" altLang="zh-CN" sz="2800" b="1" smtClean="0">
                <a:solidFill>
                  <a:srgbClr val="CC0000"/>
                </a:solidFill>
                <a:effectLst>
                  <a:outerShdw blurRad="38100" dist="38100" dir="2700000" algn="tl">
                    <a:srgbClr val="C0C0C0"/>
                  </a:outerShdw>
                </a:effectLst>
                <a:cs typeface="+mj-cs"/>
              </a:rPr>
              <a:t>2</a:t>
            </a:r>
            <a:r>
              <a:rPr lang="zh-CN" altLang="en-US" sz="2800" b="1" smtClean="0">
                <a:solidFill>
                  <a:srgbClr val="CC0000"/>
                </a:solidFill>
                <a:effectLst>
                  <a:outerShdw blurRad="38100" dist="38100" dir="2700000" algn="tl">
                    <a:srgbClr val="C0C0C0"/>
                  </a:outerShdw>
                </a:effectLst>
                <a:cs typeface="+mj-cs"/>
              </a:rPr>
              <a:t>：</a:t>
            </a:r>
          </a:p>
        </p:txBody>
      </p:sp>
      <p:sp>
        <p:nvSpPr>
          <p:cNvPr id="131075" name="Text Box 3"/>
          <p:cNvSpPr txBox="1">
            <a:spLocks noChangeArrowheads="1"/>
          </p:cNvSpPr>
          <p:nvPr/>
        </p:nvSpPr>
        <p:spPr bwMode="auto">
          <a:xfrm>
            <a:off x="914400" y="273050"/>
            <a:ext cx="72390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试判别下图放大电路中从运算放大器</a:t>
            </a:r>
            <a:r>
              <a:rPr lang="en-US" altLang="zh-CN" sz="2800" i="0">
                <a:effectLst>
                  <a:outerShdw blurRad="38100" dist="38100" dir="2700000" algn="tl">
                    <a:srgbClr val="DDDDDD"/>
                  </a:outerShdw>
                </a:effectLst>
              </a:rPr>
              <a:t>A2</a:t>
            </a:r>
            <a:r>
              <a:rPr lang="zh-CN" altLang="en-US" sz="2800" i="0">
                <a:effectLst>
                  <a:outerShdw blurRad="38100" dist="38100" dir="2700000" algn="tl">
                    <a:srgbClr val="DDDDDD"/>
                  </a:outerShdw>
                </a:effectLst>
              </a:rPr>
              <a:t>输出端引至</a:t>
            </a:r>
            <a:r>
              <a:rPr lang="en-US" altLang="zh-CN" sz="2800" i="0">
                <a:effectLst>
                  <a:outerShdw blurRad="38100" dist="38100" dir="2700000" algn="tl">
                    <a:srgbClr val="DDDDDD"/>
                  </a:outerShdw>
                </a:effectLst>
              </a:rPr>
              <a:t>A1</a:t>
            </a:r>
            <a:r>
              <a:rPr lang="zh-CN" altLang="en-US" sz="2800" i="0">
                <a:effectLst>
                  <a:outerShdw blurRad="38100" dist="38100" dir="2700000" algn="tl">
                    <a:srgbClr val="DDDDDD"/>
                  </a:outerShdw>
                </a:effectLst>
              </a:rPr>
              <a:t>输入端的是何种类型的反馈电路。</a:t>
            </a:r>
          </a:p>
        </p:txBody>
      </p:sp>
      <p:sp>
        <p:nvSpPr>
          <p:cNvPr id="131076" name="Text Box 4"/>
          <p:cNvSpPr txBox="1">
            <a:spLocks noChangeArrowheads="1"/>
          </p:cNvSpPr>
          <p:nvPr/>
        </p:nvSpPr>
        <p:spPr bwMode="auto">
          <a:xfrm>
            <a:off x="457200" y="3671888"/>
            <a:ext cx="898525" cy="519112"/>
          </a:xfrm>
          <a:prstGeom prst="rect">
            <a:avLst/>
          </a:prstGeom>
          <a:noFill/>
          <a:ln w="9525">
            <a:noFill/>
            <a:miter lim="800000"/>
          </a:ln>
          <a:effectLst/>
        </p:spPr>
        <p:txBody>
          <a:bodyPr>
            <a:spAutoFit/>
          </a:bodyPr>
          <a:lstStyle/>
          <a:p>
            <a:pPr>
              <a:spcBef>
                <a:spcPct val="50000"/>
              </a:spcBef>
              <a:defRPr/>
            </a:pPr>
            <a:r>
              <a:rPr lang="zh-CN" altLang="en-US" sz="2800" i="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解：</a:t>
            </a:r>
          </a:p>
        </p:txBody>
      </p:sp>
      <p:sp>
        <p:nvSpPr>
          <p:cNvPr id="131077" name="Text Box 5"/>
          <p:cNvSpPr txBox="1">
            <a:spLocks noChangeArrowheads="1"/>
          </p:cNvSpPr>
          <p:nvPr/>
        </p:nvSpPr>
        <p:spPr bwMode="auto">
          <a:xfrm>
            <a:off x="685800" y="3702050"/>
            <a:ext cx="78486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因反馈电路是从运算放大器</a:t>
            </a:r>
            <a:r>
              <a:rPr lang="en-US" altLang="zh-CN" sz="2800" i="0">
                <a:effectLst>
                  <a:outerShdw blurRad="38100" dist="38100" dir="2700000" algn="tl">
                    <a:srgbClr val="DDDDDD"/>
                  </a:outerShdw>
                </a:effectLst>
              </a:rPr>
              <a:t>A2</a:t>
            </a:r>
            <a:r>
              <a:rPr lang="zh-CN" altLang="en-US" sz="2800" i="0">
                <a:effectLst>
                  <a:outerShdw blurRad="38100" dist="38100" dir="2700000" algn="tl">
                    <a:srgbClr val="DDDDDD"/>
                  </a:outerShdw>
                </a:effectLst>
              </a:rPr>
              <a:t>的负载电阻</a:t>
            </a: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L</a:t>
            </a:r>
            <a:r>
              <a:rPr lang="zh-CN" altLang="en-US" sz="2800" i="0">
                <a:effectLst>
                  <a:outerShdw blurRad="38100" dist="38100" dir="2700000" algn="tl">
                    <a:srgbClr val="DDDDDD"/>
                  </a:outerShdw>
                </a:effectLst>
              </a:rPr>
              <a:t>的靠近“地”端引出的，所以</a:t>
            </a:r>
            <a:r>
              <a:rPr lang="zh-CN" altLang="en-US" sz="2800" i="0">
                <a:solidFill>
                  <a:srgbClr val="CC0000"/>
                </a:solidFill>
                <a:effectLst>
                  <a:outerShdw blurRad="38100" dist="38100" dir="2700000" algn="tl">
                    <a:srgbClr val="DDDDDD"/>
                  </a:outerShdw>
                </a:effectLst>
              </a:rPr>
              <a:t>是电流反馈；</a:t>
            </a:r>
          </a:p>
        </p:txBody>
      </p:sp>
      <p:sp>
        <p:nvSpPr>
          <p:cNvPr id="131078" name="Text Box 6"/>
          <p:cNvSpPr txBox="1">
            <a:spLocks noChangeArrowheads="1"/>
          </p:cNvSpPr>
          <p:nvPr/>
        </p:nvSpPr>
        <p:spPr bwMode="auto">
          <a:xfrm>
            <a:off x="685800" y="4616450"/>
            <a:ext cx="8001000" cy="9461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因输入信号和反馈信号均加在同相输入端上，所以</a:t>
            </a:r>
            <a:r>
              <a:rPr lang="zh-CN" altLang="en-US" sz="2800" i="0">
                <a:solidFill>
                  <a:srgbClr val="CC0000"/>
                </a:solidFill>
                <a:effectLst>
                  <a:outerShdw blurRad="38100" dist="38100" dir="2700000" algn="tl">
                    <a:srgbClr val="DDDDDD"/>
                  </a:outerShdw>
                </a:effectLst>
              </a:rPr>
              <a:t>是并联反馈</a:t>
            </a:r>
            <a:r>
              <a:rPr lang="en-US" altLang="zh-CN" sz="2800" i="0">
                <a:solidFill>
                  <a:srgbClr val="CC0000"/>
                </a:solidFill>
                <a:effectLst>
                  <a:outerShdw blurRad="38100" dist="38100" dir="2700000" algn="tl">
                    <a:srgbClr val="DDDDDD"/>
                  </a:outerShdw>
                </a:effectLst>
              </a:rPr>
              <a:t>;</a:t>
            </a:r>
          </a:p>
        </p:txBody>
      </p:sp>
      <p:sp>
        <p:nvSpPr>
          <p:cNvPr id="131079" name="Rectangle 7"/>
          <p:cNvSpPr>
            <a:spLocks noChangeArrowheads="1"/>
          </p:cNvSpPr>
          <p:nvPr/>
        </p:nvSpPr>
        <p:spPr bwMode="auto">
          <a:xfrm>
            <a:off x="685800" y="5530850"/>
            <a:ext cx="7924800" cy="946150"/>
          </a:xfrm>
          <a:prstGeom prst="rect">
            <a:avLst/>
          </a:prstGeom>
          <a:noFill/>
          <a:ln w="9525">
            <a:noFill/>
            <a:miter lim="800000"/>
          </a:ln>
          <a:effectLst/>
        </p:spPr>
        <p:txBody>
          <a:bodyPr>
            <a:spAutoFit/>
          </a:bodyPr>
          <a:lstStyle/>
          <a:p>
            <a:pPr>
              <a:spcBef>
                <a:spcPct val="5000"/>
              </a:spcBef>
            </a:pP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因净输入电流 </a:t>
            </a:r>
            <a:r>
              <a:rPr lang="en-US" altLang="zh-CN" sz="2800" b="1" dirty="0">
                <a:solidFill>
                  <a:srgbClr val="000099"/>
                </a:solidFill>
                <a:effectLst>
                  <a:outerShdw blurRad="38100" dist="38100" dir="2700000" algn="tl">
                    <a:srgbClr val="DDDDDD"/>
                  </a:outerShdw>
                </a:effectLst>
                <a:latin typeface="Times New Roman" panose="02020603050405020304" charset="0"/>
              </a:rPr>
              <a:t>i</a:t>
            </a:r>
            <a:r>
              <a:rPr lang="en-US" altLang="zh-CN" sz="2800" b="1" i="0" baseline="-25000" dirty="0">
                <a:solidFill>
                  <a:srgbClr val="000099"/>
                </a:solidFill>
                <a:effectLst>
                  <a:outerShdw blurRad="38100" dist="38100" dir="2700000" algn="tl">
                    <a:srgbClr val="DDDDDD"/>
                  </a:outerShdw>
                </a:effectLst>
                <a:latin typeface="Times New Roman" panose="02020603050405020304" charset="0"/>
              </a:rPr>
              <a:t>d </a:t>
            </a:r>
            <a:r>
              <a:rPr lang="zh-CN" altLang="en-US" sz="2800" b="1" i="0" dirty="0">
                <a:effectLst>
                  <a:outerShdw blurRad="38100" dist="38100" dir="2700000" algn="tl">
                    <a:srgbClr val="DDDDDD"/>
                  </a:outerShdw>
                </a:effectLst>
                <a:latin typeface="Times New Roman" panose="02020603050405020304" charset="0"/>
              </a:rPr>
              <a:t>等于输入电流和反馈电流之差，所以是</a:t>
            </a:r>
            <a:r>
              <a:rPr lang="zh-CN" altLang="en-US" sz="2800" b="1" i="0" dirty="0">
                <a:solidFill>
                  <a:srgbClr val="CC0000"/>
                </a:solidFill>
                <a:effectLst>
                  <a:outerShdw blurRad="38100" dist="38100" dir="2700000" algn="tl">
                    <a:srgbClr val="DDDDDD"/>
                  </a:outerShdw>
                </a:effectLst>
                <a:latin typeface="Times New Roman" panose="02020603050405020304" charset="0"/>
              </a:rPr>
              <a:t>负反馈。</a:t>
            </a:r>
          </a:p>
        </p:txBody>
      </p:sp>
      <p:sp>
        <p:nvSpPr>
          <p:cNvPr id="131081" name="Rectangle 9"/>
          <p:cNvSpPr>
            <a:spLocks noChangeArrowheads="1"/>
          </p:cNvSpPr>
          <p:nvPr/>
        </p:nvSpPr>
        <p:spPr bwMode="auto">
          <a:xfrm>
            <a:off x="1905000" y="2438400"/>
            <a:ext cx="505267" cy="584776"/>
          </a:xfrm>
          <a:prstGeom prst="rect">
            <a:avLst/>
          </a:prstGeom>
          <a:noFill/>
          <a:ln w="9525">
            <a:noFill/>
            <a:miter lim="800000"/>
          </a:ln>
          <a:effectLst/>
        </p:spPr>
        <p:txBody>
          <a:bodyPr wrap="none">
            <a:spAutoFit/>
          </a:bodyPr>
          <a:lstStyle/>
          <a:p>
            <a:r>
              <a:rPr lang="en-US" altLang="zh-CN" sz="3200" b="1" i="0" dirty="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31082" name="Oval 10"/>
          <p:cNvSpPr>
            <a:spLocks noChangeArrowheads="1"/>
          </p:cNvSpPr>
          <p:nvPr/>
        </p:nvSpPr>
        <p:spPr bwMode="auto">
          <a:xfrm flipV="1">
            <a:off x="6685915" y="1915160"/>
            <a:ext cx="313690" cy="332740"/>
          </a:xfrm>
          <a:prstGeom prst="ellipse">
            <a:avLst/>
          </a:prstGeom>
          <a:noFill/>
          <a:ln w="9525">
            <a:solidFill>
              <a:schemeClr val="accent2"/>
            </a:solidFill>
            <a:round/>
          </a:ln>
          <a:effectLst/>
        </p:spPr>
        <p:txBody>
          <a:bodyPr rot="10800000" wrap="none" anchor="ctr"/>
          <a:lstStyle/>
          <a:p>
            <a:pPr algn="ctr">
              <a:lnSpc>
                <a:spcPct val="100000"/>
              </a:lnSpc>
              <a:spcBef>
                <a:spcPct val="50000"/>
              </a:spcBef>
              <a:defRPr/>
            </a:pPr>
            <a:r>
              <a:rPr lang="zh-CN" altLang="en-US" sz="3600" i="0" dirty="0">
                <a:solidFill>
                  <a:schemeClr val="accent2"/>
                </a:solidFill>
                <a:effectLst>
                  <a:outerShdw blurRad="38100" dist="38100" dir="2700000" algn="tl">
                    <a:srgbClr val="C0C0C0"/>
                  </a:outerShdw>
                </a:effectLst>
                <a:latin typeface="Times New Roman" panose="02020603050405020304" charset="0"/>
                <a:ea typeface="楷体_GB2312" pitchFamily="49" charset="-122"/>
                <a:cs typeface="+mn-cs"/>
              </a:rPr>
              <a:t>－</a:t>
            </a:r>
          </a:p>
        </p:txBody>
      </p:sp>
      <p:sp>
        <p:nvSpPr>
          <p:cNvPr id="131083" name="Rectangle 11"/>
          <p:cNvSpPr>
            <a:spLocks noChangeArrowheads="1"/>
          </p:cNvSpPr>
          <p:nvPr/>
        </p:nvSpPr>
        <p:spPr bwMode="auto">
          <a:xfrm>
            <a:off x="4038600" y="1630363"/>
            <a:ext cx="505267" cy="584776"/>
          </a:xfrm>
          <a:prstGeom prst="rect">
            <a:avLst/>
          </a:prstGeom>
          <a:noFill/>
          <a:ln w="9525">
            <a:noFill/>
            <a:miter lim="800000"/>
          </a:ln>
          <a:effectLst/>
        </p:spPr>
        <p:txBody>
          <a:bodyPr wrap="none">
            <a:spAutoFit/>
          </a:bodyPr>
          <a:lstStyle/>
          <a:p>
            <a:r>
              <a:rPr lang="en-US" altLang="zh-CN" sz="3200" b="1" i="0" dirty="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sp>
        <p:nvSpPr>
          <p:cNvPr id="131084" name="Text Box 12" descr="40%"/>
          <p:cNvSpPr txBox="1">
            <a:spLocks noChangeArrowheads="1"/>
          </p:cNvSpPr>
          <p:nvPr/>
        </p:nvSpPr>
        <p:spPr bwMode="auto">
          <a:xfrm>
            <a:off x="4419600" y="685800"/>
            <a:ext cx="3048000" cy="519113"/>
          </a:xfrm>
          <a:prstGeom prst="rect">
            <a:avLst/>
          </a:prstGeom>
          <a:solidFill>
            <a:srgbClr val="CCFFCC"/>
          </a:solid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zh-CN" altLang="en-US" sz="2800" i="0" dirty="0">
                <a:solidFill>
                  <a:srgbClr val="CC0000"/>
                </a:solidFill>
                <a:effectLst>
                  <a:outerShdw blurRad="38100" dist="38100" dir="2700000" algn="tl">
                    <a:srgbClr val="DDDDDD"/>
                  </a:outerShdw>
                </a:effectLst>
              </a:rPr>
              <a:t>并联电流负反馈</a:t>
            </a:r>
          </a:p>
        </p:txBody>
      </p:sp>
      <p:grpSp>
        <p:nvGrpSpPr>
          <p:cNvPr id="31756" name="Group 100"/>
          <p:cNvGrpSpPr/>
          <p:nvPr/>
        </p:nvGrpSpPr>
        <p:grpSpPr bwMode="auto">
          <a:xfrm>
            <a:off x="995998" y="1196975"/>
            <a:ext cx="6659562" cy="2470150"/>
            <a:chOff x="893" y="796"/>
            <a:chExt cx="4195" cy="1556"/>
          </a:xfrm>
        </p:grpSpPr>
        <p:sp>
          <p:nvSpPr>
            <p:cNvPr id="131087" name="Text Box 15"/>
            <p:cNvSpPr txBox="1">
              <a:spLocks noChangeArrowheads="1"/>
            </p:cNvSpPr>
            <p:nvPr/>
          </p:nvSpPr>
          <p:spPr bwMode="auto">
            <a:xfrm>
              <a:off x="2536" y="1328"/>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solidFill>
                    <a:srgbClr val="000099"/>
                  </a:solidFill>
                  <a:effectLst>
                    <a:outerShdw blurRad="38100" dist="38100" dir="2700000" algn="tl">
                      <a:srgbClr val="DDDDDD"/>
                    </a:outerShdw>
                  </a:effectLst>
                </a:rPr>
                <a:t>u</a:t>
              </a:r>
              <a:r>
                <a:rPr lang="en-US" altLang="zh-CN" sz="2800" i="0" baseline="-25000" dirty="0">
                  <a:solidFill>
                    <a:srgbClr val="000099"/>
                  </a:solidFill>
                  <a:effectLst>
                    <a:outerShdw blurRad="38100" dist="38100" dir="2700000" algn="tl">
                      <a:srgbClr val="DDDDDD"/>
                    </a:outerShdw>
                  </a:effectLst>
                </a:rPr>
                <a:t>o1</a:t>
              </a:r>
              <a:endParaRPr lang="en-US" altLang="zh-CN" sz="2800" i="0" dirty="0">
                <a:solidFill>
                  <a:srgbClr val="000099"/>
                </a:solidFill>
                <a:effectLst>
                  <a:outerShdw blurRad="38100" dist="38100" dir="2700000" algn="tl">
                    <a:srgbClr val="DDDDDD"/>
                  </a:outerShdw>
                </a:effectLst>
              </a:endParaRPr>
            </a:p>
          </p:txBody>
        </p:sp>
        <p:sp>
          <p:nvSpPr>
            <p:cNvPr id="31768" name="Rectangle 16"/>
            <p:cNvSpPr>
              <a:spLocks noChangeArrowheads="1"/>
            </p:cNvSpPr>
            <p:nvPr/>
          </p:nvSpPr>
          <p:spPr bwMode="auto">
            <a:xfrm>
              <a:off x="2189" y="796"/>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769" name="Line 17"/>
            <p:cNvSpPr>
              <a:spLocks noChangeShapeType="1"/>
            </p:cNvSpPr>
            <p:nvPr/>
          </p:nvSpPr>
          <p:spPr bwMode="auto">
            <a:xfrm>
              <a:off x="2823" y="835"/>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1090" name="Text Box 18"/>
            <p:cNvSpPr txBox="1">
              <a:spLocks noChangeArrowheads="1"/>
            </p:cNvSpPr>
            <p:nvPr/>
          </p:nvSpPr>
          <p:spPr bwMode="auto">
            <a:xfrm>
              <a:off x="893" y="1641"/>
              <a:ext cx="307"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31771" name="Rectangle 19"/>
            <p:cNvSpPr>
              <a:spLocks noChangeArrowheads="1"/>
            </p:cNvSpPr>
            <p:nvPr/>
          </p:nvSpPr>
          <p:spPr bwMode="auto">
            <a:xfrm>
              <a:off x="1479" y="183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1092" name="Text Box 20"/>
            <p:cNvSpPr txBox="1">
              <a:spLocks noChangeArrowheads="1"/>
            </p:cNvSpPr>
            <p:nvPr/>
          </p:nvSpPr>
          <p:spPr bwMode="auto">
            <a:xfrm>
              <a:off x="2806" y="1526"/>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effectLst>
                    <a:outerShdw blurRad="38100" dist="38100" dir="2700000" algn="tl">
                      <a:srgbClr val="DDDDDD"/>
                    </a:outerShdw>
                  </a:effectLst>
                </a:rPr>
                <a:t>R</a:t>
              </a:r>
              <a:endParaRPr lang="en-US" altLang="zh-CN" sz="2800" i="0" dirty="0">
                <a:effectLst>
                  <a:outerShdw blurRad="38100" dist="38100" dir="2700000" algn="tl">
                    <a:srgbClr val="DDDDDD"/>
                  </a:outerShdw>
                </a:effectLst>
              </a:endParaRPr>
            </a:p>
          </p:txBody>
        </p:sp>
        <p:sp>
          <p:nvSpPr>
            <p:cNvPr id="31773" name="Rectangle 21"/>
            <p:cNvSpPr>
              <a:spLocks noChangeArrowheads="1"/>
            </p:cNvSpPr>
            <p:nvPr/>
          </p:nvSpPr>
          <p:spPr bwMode="auto">
            <a:xfrm>
              <a:off x="1431" y="121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774" name="Line 22"/>
            <p:cNvSpPr>
              <a:spLocks noChangeShapeType="1"/>
            </p:cNvSpPr>
            <p:nvPr/>
          </p:nvSpPr>
          <p:spPr bwMode="auto">
            <a:xfrm>
              <a:off x="1863" y="835"/>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75" name="Line 23"/>
            <p:cNvSpPr>
              <a:spLocks noChangeShapeType="1"/>
            </p:cNvSpPr>
            <p:nvPr/>
          </p:nvSpPr>
          <p:spPr bwMode="auto">
            <a:xfrm>
              <a:off x="2458" y="835"/>
              <a:ext cx="3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76" name="Line 24"/>
            <p:cNvSpPr>
              <a:spLocks noChangeShapeType="1"/>
            </p:cNvSpPr>
            <p:nvPr/>
          </p:nvSpPr>
          <p:spPr bwMode="auto">
            <a:xfrm flipH="1">
              <a:off x="1202" y="1271"/>
              <a:ext cx="2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77" name="Line 25"/>
            <p:cNvSpPr>
              <a:spLocks noChangeShapeType="1"/>
            </p:cNvSpPr>
            <p:nvPr/>
          </p:nvSpPr>
          <p:spPr bwMode="auto">
            <a:xfrm flipH="1">
              <a:off x="1737" y="1862"/>
              <a:ext cx="105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31778" name="Group 26"/>
            <p:cNvGrpSpPr/>
            <p:nvPr/>
          </p:nvGrpSpPr>
          <p:grpSpPr bwMode="auto">
            <a:xfrm>
              <a:off x="1126" y="1263"/>
              <a:ext cx="148" cy="153"/>
              <a:chOff x="720" y="2736"/>
              <a:chExt cx="185" cy="192"/>
            </a:xfrm>
          </p:grpSpPr>
          <p:sp>
            <p:nvSpPr>
              <p:cNvPr id="31825" name="Line 2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26" name="Line 2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1779" name="Line 29"/>
            <p:cNvSpPr>
              <a:spLocks noChangeShapeType="1"/>
            </p:cNvSpPr>
            <p:nvPr/>
          </p:nvSpPr>
          <p:spPr bwMode="auto">
            <a:xfrm>
              <a:off x="1863" y="835"/>
              <a:ext cx="32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80" name="Rectangle 30" descr="40%"/>
            <p:cNvSpPr>
              <a:spLocks noChangeArrowheads="1"/>
            </p:cNvSpPr>
            <p:nvPr/>
          </p:nvSpPr>
          <p:spPr bwMode="auto">
            <a:xfrm>
              <a:off x="2056" y="1027"/>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1103" name="Text Box 31"/>
            <p:cNvSpPr txBox="1">
              <a:spLocks noChangeArrowheads="1"/>
            </p:cNvSpPr>
            <p:nvPr/>
          </p:nvSpPr>
          <p:spPr bwMode="auto">
            <a:xfrm>
              <a:off x="2049" y="1350"/>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04" name="Text Box 32"/>
            <p:cNvSpPr txBox="1">
              <a:spLocks noChangeArrowheads="1"/>
            </p:cNvSpPr>
            <p:nvPr/>
          </p:nvSpPr>
          <p:spPr bwMode="auto">
            <a:xfrm>
              <a:off x="2385" y="1099"/>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05" name="Text Box 33"/>
            <p:cNvSpPr txBox="1">
              <a:spLocks noChangeArrowheads="1"/>
            </p:cNvSpPr>
            <p:nvPr/>
          </p:nvSpPr>
          <p:spPr bwMode="auto">
            <a:xfrm>
              <a:off x="2288" y="972"/>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dirty="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i="0" dirty="0">
                <a:effectLst>
                  <a:outerShdw blurRad="38100" dist="38100" dir="2700000" algn="tl">
                    <a:srgbClr val="DDDDDD"/>
                  </a:outerShdw>
                </a:effectLst>
              </a:endParaRPr>
            </a:p>
          </p:txBody>
        </p:sp>
        <p:sp>
          <p:nvSpPr>
            <p:cNvPr id="31784" name="Line 34"/>
            <p:cNvSpPr>
              <a:spLocks noChangeShapeType="1"/>
            </p:cNvSpPr>
            <p:nvPr/>
          </p:nvSpPr>
          <p:spPr bwMode="auto">
            <a:xfrm>
              <a:off x="1861" y="1517"/>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85" name="Line 35"/>
            <p:cNvSpPr>
              <a:spLocks noChangeShapeType="1"/>
            </p:cNvSpPr>
            <p:nvPr/>
          </p:nvSpPr>
          <p:spPr bwMode="auto">
            <a:xfrm>
              <a:off x="2574" y="1353"/>
              <a:ext cx="24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86" name="Line 36"/>
            <p:cNvSpPr>
              <a:spLocks noChangeShapeType="1"/>
            </p:cNvSpPr>
            <p:nvPr/>
          </p:nvSpPr>
          <p:spPr bwMode="auto">
            <a:xfrm>
              <a:off x="1860" y="854"/>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31787" name="Line 37"/>
            <p:cNvSpPr>
              <a:spLocks noChangeShapeType="1"/>
            </p:cNvSpPr>
            <p:nvPr/>
          </p:nvSpPr>
          <p:spPr bwMode="auto">
            <a:xfrm>
              <a:off x="1694" y="1270"/>
              <a:ext cx="35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1110" name="Text Box 38"/>
            <p:cNvSpPr txBox="1">
              <a:spLocks noChangeArrowheads="1"/>
            </p:cNvSpPr>
            <p:nvPr/>
          </p:nvSpPr>
          <p:spPr bwMode="auto">
            <a:xfrm>
              <a:off x="2056" y="1078"/>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11" name="Text Box 39"/>
            <p:cNvSpPr txBox="1">
              <a:spLocks noChangeArrowheads="1"/>
            </p:cNvSpPr>
            <p:nvPr/>
          </p:nvSpPr>
          <p:spPr bwMode="auto">
            <a:xfrm rot="5400000">
              <a:off x="2124" y="1003"/>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dirty="0">
                  <a:effectLst>
                    <a:outerShdw blurRad="38100" dist="38100" dir="2700000" algn="tl">
                      <a:srgbClr val="DDDDDD"/>
                    </a:outerShdw>
                  </a:effectLst>
                  <a:sym typeface="Symbol" panose="05050102010706020507" charset="0"/>
                </a:rPr>
                <a:t></a:t>
              </a:r>
              <a:endParaRPr kumimoji="0" lang="en-US" altLang="zh-CN" sz="2400" i="0" dirty="0">
                <a:effectLst>
                  <a:outerShdw blurRad="38100" dist="38100" dir="2700000" algn="tl">
                    <a:srgbClr val="DDDDDD"/>
                  </a:outerShdw>
                </a:effectLst>
              </a:endParaRPr>
            </a:p>
          </p:txBody>
        </p:sp>
        <p:sp>
          <p:nvSpPr>
            <p:cNvPr id="31790" name="Oval 40"/>
            <p:cNvSpPr>
              <a:spLocks noChangeArrowheads="1"/>
            </p:cNvSpPr>
            <p:nvPr/>
          </p:nvSpPr>
          <p:spPr bwMode="auto">
            <a:xfrm>
              <a:off x="1185" y="1824"/>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1113" name="Text Box 41"/>
            <p:cNvSpPr txBox="1">
              <a:spLocks noChangeArrowheads="1"/>
            </p:cNvSpPr>
            <p:nvPr/>
          </p:nvSpPr>
          <p:spPr bwMode="auto">
            <a:xfrm>
              <a:off x="4272" y="905"/>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31792" name="Rectangle 42"/>
            <p:cNvSpPr>
              <a:spLocks noChangeArrowheads="1"/>
            </p:cNvSpPr>
            <p:nvPr/>
          </p:nvSpPr>
          <p:spPr bwMode="auto">
            <a:xfrm>
              <a:off x="3734" y="796"/>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793" name="Line 43"/>
            <p:cNvSpPr>
              <a:spLocks noChangeShapeType="1"/>
            </p:cNvSpPr>
            <p:nvPr/>
          </p:nvSpPr>
          <p:spPr bwMode="auto">
            <a:xfrm>
              <a:off x="4272" y="835"/>
              <a:ext cx="0" cy="53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94" name="Rectangle 44"/>
            <p:cNvSpPr>
              <a:spLocks noChangeArrowheads="1"/>
            </p:cNvSpPr>
            <p:nvPr/>
          </p:nvSpPr>
          <p:spPr bwMode="auto">
            <a:xfrm>
              <a:off x="3015" y="1232"/>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795" name="Line 45"/>
            <p:cNvSpPr>
              <a:spLocks noChangeShapeType="1"/>
            </p:cNvSpPr>
            <p:nvPr/>
          </p:nvSpPr>
          <p:spPr bwMode="auto">
            <a:xfrm>
              <a:off x="3465" y="835"/>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96" name="Line 46"/>
            <p:cNvSpPr>
              <a:spLocks noChangeShapeType="1"/>
            </p:cNvSpPr>
            <p:nvPr/>
          </p:nvSpPr>
          <p:spPr bwMode="auto">
            <a:xfrm>
              <a:off x="4003" y="83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797" name="Line 47"/>
            <p:cNvSpPr>
              <a:spLocks noChangeShapeType="1"/>
            </p:cNvSpPr>
            <p:nvPr/>
          </p:nvSpPr>
          <p:spPr bwMode="auto">
            <a:xfrm flipH="1">
              <a:off x="2823" y="1271"/>
              <a:ext cx="19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31798" name="Group 48"/>
            <p:cNvGrpSpPr/>
            <p:nvPr/>
          </p:nvGrpSpPr>
          <p:grpSpPr bwMode="auto">
            <a:xfrm>
              <a:off x="3281" y="1514"/>
              <a:ext cx="148" cy="153"/>
              <a:chOff x="720" y="2736"/>
              <a:chExt cx="185" cy="192"/>
            </a:xfrm>
          </p:grpSpPr>
          <p:sp>
            <p:nvSpPr>
              <p:cNvPr id="31823" name="Line 4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24" name="Line 5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1799" name="Line 51"/>
            <p:cNvSpPr>
              <a:spLocks noChangeShapeType="1"/>
            </p:cNvSpPr>
            <p:nvPr/>
          </p:nvSpPr>
          <p:spPr bwMode="auto">
            <a:xfrm>
              <a:off x="3465" y="83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00" name="Rectangle 52" descr="40%"/>
            <p:cNvSpPr>
              <a:spLocks noChangeArrowheads="1"/>
            </p:cNvSpPr>
            <p:nvPr/>
          </p:nvSpPr>
          <p:spPr bwMode="auto">
            <a:xfrm>
              <a:off x="3658" y="1027"/>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1125" name="Text Box 53"/>
            <p:cNvSpPr txBox="1">
              <a:spLocks noChangeArrowheads="1"/>
            </p:cNvSpPr>
            <p:nvPr/>
          </p:nvSpPr>
          <p:spPr bwMode="auto">
            <a:xfrm>
              <a:off x="3651" y="1350"/>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26" name="Text Box 54"/>
            <p:cNvSpPr txBox="1">
              <a:spLocks noChangeArrowheads="1"/>
            </p:cNvSpPr>
            <p:nvPr/>
          </p:nvSpPr>
          <p:spPr bwMode="auto">
            <a:xfrm>
              <a:off x="3969" y="1209"/>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27" name="Text Box 55"/>
            <p:cNvSpPr txBox="1">
              <a:spLocks noChangeArrowheads="1"/>
            </p:cNvSpPr>
            <p:nvPr/>
          </p:nvSpPr>
          <p:spPr bwMode="auto">
            <a:xfrm>
              <a:off x="3868" y="991"/>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31804" name="Line 56"/>
            <p:cNvSpPr>
              <a:spLocks noChangeShapeType="1"/>
            </p:cNvSpPr>
            <p:nvPr/>
          </p:nvSpPr>
          <p:spPr bwMode="auto">
            <a:xfrm>
              <a:off x="3369" y="1517"/>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05" name="Line 57"/>
            <p:cNvSpPr>
              <a:spLocks noChangeShapeType="1"/>
            </p:cNvSpPr>
            <p:nvPr/>
          </p:nvSpPr>
          <p:spPr bwMode="auto">
            <a:xfrm>
              <a:off x="4176" y="1353"/>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06" name="Line 58"/>
            <p:cNvSpPr>
              <a:spLocks noChangeShapeType="1"/>
            </p:cNvSpPr>
            <p:nvPr/>
          </p:nvSpPr>
          <p:spPr bwMode="auto">
            <a:xfrm>
              <a:off x="3462" y="854"/>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31807" name="Line 59"/>
            <p:cNvSpPr>
              <a:spLocks noChangeShapeType="1"/>
            </p:cNvSpPr>
            <p:nvPr/>
          </p:nvSpPr>
          <p:spPr bwMode="auto">
            <a:xfrm>
              <a:off x="3279" y="1270"/>
              <a:ext cx="39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1132" name="Text Box 60"/>
            <p:cNvSpPr txBox="1">
              <a:spLocks noChangeArrowheads="1"/>
            </p:cNvSpPr>
            <p:nvPr/>
          </p:nvSpPr>
          <p:spPr bwMode="auto">
            <a:xfrm>
              <a:off x="3658" y="1078"/>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1133" name="Text Box 61"/>
            <p:cNvSpPr txBox="1">
              <a:spLocks noChangeArrowheads="1"/>
            </p:cNvSpPr>
            <p:nvPr/>
          </p:nvSpPr>
          <p:spPr bwMode="auto">
            <a:xfrm rot="5400000">
              <a:off x="3726" y="1003"/>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31810" name="Oval 62"/>
            <p:cNvSpPr>
              <a:spLocks noChangeArrowheads="1"/>
            </p:cNvSpPr>
            <p:nvPr/>
          </p:nvSpPr>
          <p:spPr bwMode="auto">
            <a:xfrm>
              <a:off x="4410" y="131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31811" name="Group 63"/>
            <p:cNvGrpSpPr/>
            <p:nvPr/>
          </p:nvGrpSpPr>
          <p:grpSpPr bwMode="auto">
            <a:xfrm>
              <a:off x="4385" y="2208"/>
              <a:ext cx="127" cy="144"/>
              <a:chOff x="2448" y="2832"/>
              <a:chExt cx="185" cy="96"/>
            </a:xfrm>
          </p:grpSpPr>
          <p:sp>
            <p:nvSpPr>
              <p:cNvPr id="31821" name="Line 64"/>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31822" name="Line 65"/>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31812" name="Rectangle 66"/>
            <p:cNvSpPr>
              <a:spLocks noChangeArrowheads="1"/>
            </p:cNvSpPr>
            <p:nvPr/>
          </p:nvSpPr>
          <p:spPr bwMode="auto">
            <a:xfrm rot="-5400000">
              <a:off x="4318" y="157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813" name="Line 67"/>
            <p:cNvSpPr>
              <a:spLocks noChangeShapeType="1"/>
            </p:cNvSpPr>
            <p:nvPr/>
          </p:nvSpPr>
          <p:spPr bwMode="auto">
            <a:xfrm>
              <a:off x="4447" y="1386"/>
              <a:ext cx="0" cy="113"/>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1140" name="Rectangle 68"/>
            <p:cNvSpPr>
              <a:spLocks noChangeArrowheads="1"/>
            </p:cNvSpPr>
            <p:nvPr/>
          </p:nvSpPr>
          <p:spPr bwMode="auto">
            <a:xfrm>
              <a:off x="4521" y="1478"/>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L</a:t>
              </a:r>
            </a:p>
          </p:txBody>
        </p:sp>
        <p:sp>
          <p:nvSpPr>
            <p:cNvPr id="31815" name="Line 69"/>
            <p:cNvSpPr>
              <a:spLocks noChangeShapeType="1"/>
            </p:cNvSpPr>
            <p:nvPr/>
          </p:nvSpPr>
          <p:spPr bwMode="auto">
            <a:xfrm>
              <a:off x="1863" y="1526"/>
              <a:ext cx="0" cy="336"/>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1816" name="Rectangle 70"/>
            <p:cNvSpPr>
              <a:spLocks noChangeArrowheads="1"/>
            </p:cNvSpPr>
            <p:nvPr/>
          </p:nvSpPr>
          <p:spPr bwMode="auto">
            <a:xfrm>
              <a:off x="2805" y="183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817" name="Line 71"/>
            <p:cNvSpPr>
              <a:spLocks noChangeShapeType="1"/>
            </p:cNvSpPr>
            <p:nvPr/>
          </p:nvSpPr>
          <p:spPr bwMode="auto">
            <a:xfrm>
              <a:off x="3063" y="1862"/>
              <a:ext cx="1385"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1818" name="Line 72"/>
            <p:cNvSpPr>
              <a:spLocks noChangeShapeType="1"/>
            </p:cNvSpPr>
            <p:nvPr/>
          </p:nvSpPr>
          <p:spPr bwMode="auto">
            <a:xfrm flipH="1">
              <a:off x="1248" y="1862"/>
              <a:ext cx="231"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1145" name="Text Box 73"/>
            <p:cNvSpPr txBox="1">
              <a:spLocks noChangeArrowheads="1"/>
            </p:cNvSpPr>
            <p:nvPr/>
          </p:nvSpPr>
          <p:spPr bwMode="auto">
            <a:xfrm>
              <a:off x="2193" y="1394"/>
              <a:ext cx="351"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CC0000"/>
                  </a:solidFill>
                  <a:effectLst>
                    <a:outerShdw blurRad="38100" dist="38100" dir="2700000" algn="tl">
                      <a:srgbClr val="DDDDDD"/>
                    </a:outerShdw>
                  </a:effectLst>
                </a:rPr>
                <a:t>A1</a:t>
              </a:r>
            </a:p>
          </p:txBody>
        </p:sp>
        <p:sp>
          <p:nvSpPr>
            <p:cNvPr id="131146" name="Text Box 74"/>
            <p:cNvSpPr txBox="1">
              <a:spLocks noChangeArrowheads="1"/>
            </p:cNvSpPr>
            <p:nvPr/>
          </p:nvSpPr>
          <p:spPr bwMode="auto">
            <a:xfrm>
              <a:off x="3825" y="1397"/>
              <a:ext cx="351"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CC0000"/>
                  </a:solidFill>
                  <a:effectLst>
                    <a:outerShdw blurRad="38100" dist="38100" dir="2700000" algn="tl">
                      <a:srgbClr val="DDDDDD"/>
                    </a:outerShdw>
                  </a:effectLst>
                </a:rPr>
                <a:t>A2</a:t>
              </a:r>
            </a:p>
          </p:txBody>
        </p:sp>
      </p:grpSp>
      <p:sp>
        <p:nvSpPr>
          <p:cNvPr id="31757" name="Rectangle 75"/>
          <p:cNvSpPr>
            <a:spLocks noChangeArrowheads="1"/>
          </p:cNvSpPr>
          <p:nvPr/>
        </p:nvSpPr>
        <p:spPr bwMode="auto">
          <a:xfrm rot="-5400000">
            <a:off x="6450802" y="3203840"/>
            <a:ext cx="409575" cy="125412"/>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31758" name="Line 76"/>
          <p:cNvSpPr>
            <a:spLocks noChangeShapeType="1"/>
          </p:cNvSpPr>
          <p:nvPr/>
        </p:nvSpPr>
        <p:spPr bwMode="auto">
          <a:xfrm>
            <a:off x="6643684" y="2726443"/>
            <a:ext cx="0" cy="304800"/>
          </a:xfrm>
          <a:prstGeom prst="line">
            <a:avLst/>
          </a:prstGeom>
          <a:noFill/>
          <a:ln w="38100">
            <a:solidFill>
              <a:schemeClr val="tx1"/>
            </a:solidFill>
            <a:round/>
          </a:ln>
        </p:spPr>
        <p:txBody>
          <a:bodyPr wrap="none" anchor="ctr">
            <a:spAutoFit/>
          </a:bodyPr>
          <a:lstStyle/>
          <a:p>
            <a:endParaRPr lang="zh-CN" altLang="en-US">
              <a:latin typeface="Times New Roman" panose="02020603050405020304" charset="0"/>
            </a:endParaRPr>
          </a:p>
        </p:txBody>
      </p:sp>
      <p:sp>
        <p:nvSpPr>
          <p:cNvPr id="131149" name="Rectangle 77"/>
          <p:cNvSpPr>
            <a:spLocks noChangeArrowheads="1"/>
          </p:cNvSpPr>
          <p:nvPr/>
        </p:nvSpPr>
        <p:spPr bwMode="auto">
          <a:xfrm>
            <a:off x="5105400" y="1524000"/>
            <a:ext cx="505267" cy="584776"/>
          </a:xfrm>
          <a:prstGeom prst="rect">
            <a:avLst/>
          </a:prstGeom>
          <a:noFill/>
          <a:ln w="9525">
            <a:noFill/>
            <a:miter lim="800000"/>
          </a:ln>
          <a:effectLst/>
        </p:spPr>
        <p:txBody>
          <a:bodyPr wrap="none">
            <a:spAutoFit/>
          </a:bodyPr>
          <a:lstStyle/>
          <a:p>
            <a:r>
              <a:rPr lang="en-US" altLang="zh-CN" sz="3200" b="1" i="0" dirty="0">
                <a:solidFill>
                  <a:srgbClr val="0000FF"/>
                </a:solidFill>
                <a:effectLst>
                  <a:outerShdw blurRad="38100" dist="38100" dir="2700000" algn="tl">
                    <a:srgbClr val="DDDDDD"/>
                  </a:outerShdw>
                </a:effectLst>
                <a:latin typeface="Times New Roman" panose="02020603050405020304" charset="0"/>
                <a:sym typeface="Symbol" panose="05050102010706020507" charset="0"/>
              </a:rPr>
              <a:t></a:t>
            </a:r>
          </a:p>
        </p:txBody>
      </p:sp>
      <p:grpSp>
        <p:nvGrpSpPr>
          <p:cNvPr id="6" name="Group 99"/>
          <p:cNvGrpSpPr/>
          <p:nvPr/>
        </p:nvGrpSpPr>
        <p:grpSpPr bwMode="auto">
          <a:xfrm>
            <a:off x="1981200" y="2438400"/>
            <a:ext cx="1600200" cy="1128713"/>
            <a:chOff x="1248" y="1536"/>
            <a:chExt cx="1008" cy="711"/>
          </a:xfrm>
        </p:grpSpPr>
        <p:sp>
          <p:nvSpPr>
            <p:cNvPr id="31761" name="Line 83"/>
            <p:cNvSpPr>
              <a:spLocks noChangeShapeType="1"/>
            </p:cNvSpPr>
            <p:nvPr/>
          </p:nvSpPr>
          <p:spPr bwMode="auto">
            <a:xfrm>
              <a:off x="1248" y="1945"/>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31156" name="Text Box 84"/>
            <p:cNvSpPr txBox="1">
              <a:spLocks noChangeArrowheads="1"/>
            </p:cNvSpPr>
            <p:nvPr/>
          </p:nvSpPr>
          <p:spPr bwMode="auto">
            <a:xfrm>
              <a:off x="1248" y="1920"/>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1</a:t>
              </a:r>
              <a:endParaRPr lang="en-US" altLang="zh-CN" sz="2800" i="0">
                <a:solidFill>
                  <a:srgbClr val="000099"/>
                </a:solidFill>
                <a:effectLst>
                  <a:outerShdw blurRad="38100" dist="38100" dir="2700000" algn="tl">
                    <a:srgbClr val="DDDDDD"/>
                  </a:outerShdw>
                </a:effectLst>
              </a:endParaRPr>
            </a:p>
          </p:txBody>
        </p:sp>
        <p:sp>
          <p:nvSpPr>
            <p:cNvPr id="31763" name="Line 86"/>
            <p:cNvSpPr>
              <a:spLocks noChangeShapeType="1"/>
            </p:cNvSpPr>
            <p:nvPr/>
          </p:nvSpPr>
          <p:spPr bwMode="auto">
            <a:xfrm>
              <a:off x="1920" y="1920"/>
              <a:ext cx="240"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131159" name="Text Box 87"/>
            <p:cNvSpPr txBox="1">
              <a:spLocks noChangeArrowheads="1"/>
            </p:cNvSpPr>
            <p:nvPr/>
          </p:nvSpPr>
          <p:spPr bwMode="auto">
            <a:xfrm>
              <a:off x="1872" y="1881"/>
              <a:ext cx="384"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i</a:t>
              </a:r>
              <a:r>
                <a:rPr lang="en-US" altLang="zh-CN" sz="2800" i="0" baseline="-25000">
                  <a:solidFill>
                    <a:srgbClr val="000099"/>
                  </a:solidFill>
                  <a:effectLst>
                    <a:outerShdw blurRad="38100" dist="38100" dir="2700000" algn="tl">
                      <a:srgbClr val="DDDDDD"/>
                    </a:outerShdw>
                  </a:effectLst>
                </a:rPr>
                <a:t>f</a:t>
              </a:r>
              <a:endParaRPr lang="en-US" altLang="zh-CN" sz="2800" i="0">
                <a:solidFill>
                  <a:srgbClr val="000099"/>
                </a:solidFill>
                <a:effectLst>
                  <a:outerShdw blurRad="38100" dist="38100" dir="2700000" algn="tl">
                    <a:srgbClr val="DDDDDD"/>
                  </a:outerShdw>
                </a:effectLst>
              </a:endParaRPr>
            </a:p>
          </p:txBody>
        </p:sp>
        <p:sp>
          <p:nvSpPr>
            <p:cNvPr id="31765" name="Line 97"/>
            <p:cNvSpPr>
              <a:spLocks noChangeShapeType="1"/>
            </p:cNvSpPr>
            <p:nvPr/>
          </p:nvSpPr>
          <p:spPr bwMode="auto">
            <a:xfrm flipV="1">
              <a:off x="1664" y="1584"/>
              <a:ext cx="0" cy="240"/>
            </a:xfrm>
            <a:prstGeom prst="line">
              <a:avLst/>
            </a:prstGeom>
            <a:noFill/>
            <a:ln w="38100">
              <a:solidFill>
                <a:srgbClr val="FF0000"/>
              </a:solidFill>
              <a:round/>
              <a:tailEnd type="triangle" w="med" len="med"/>
            </a:ln>
          </p:spPr>
          <p:txBody>
            <a:bodyPr/>
            <a:lstStyle/>
            <a:p>
              <a:endParaRPr lang="zh-CN" altLang="en-US">
                <a:latin typeface="Times New Roman" panose="02020603050405020304" charset="0"/>
              </a:endParaRPr>
            </a:p>
          </p:txBody>
        </p:sp>
        <p:sp>
          <p:nvSpPr>
            <p:cNvPr id="131170" name="Rectangle 98"/>
            <p:cNvSpPr>
              <a:spLocks noChangeArrowheads="1"/>
            </p:cNvSpPr>
            <p:nvPr/>
          </p:nvSpPr>
          <p:spPr bwMode="auto">
            <a:xfrm>
              <a:off x="1664" y="1536"/>
              <a:ext cx="331" cy="327"/>
            </a:xfrm>
            <a:prstGeom prst="rect">
              <a:avLst/>
            </a:prstGeom>
            <a:noFill/>
            <a:ln w="9525">
              <a:noFill/>
              <a:miter lim="800000"/>
            </a:ln>
            <a:effectLst/>
          </p:spPr>
          <p:txBody>
            <a:bodyPr>
              <a:spAutoFit/>
            </a:bodyPr>
            <a:lstStyle/>
            <a:p>
              <a:r>
                <a:rPr lang="en-US" altLang="zh-CN" sz="2800" dirty="0">
                  <a:solidFill>
                    <a:srgbClr val="000099"/>
                  </a:solidFill>
                  <a:effectLst>
                    <a:outerShdw blurRad="38100" dist="38100" dir="2700000" algn="tl">
                      <a:srgbClr val="DDDDDD"/>
                    </a:outerShdw>
                  </a:effectLst>
                  <a:latin typeface="Times New Roman" panose="02020603050405020304" charset="0"/>
                </a:rPr>
                <a:t>i</a:t>
              </a:r>
              <a:r>
                <a:rPr lang="en-US" altLang="zh-CN" sz="2800" i="0" baseline="-25000" dirty="0">
                  <a:solidFill>
                    <a:srgbClr val="000099"/>
                  </a:solidFill>
                  <a:effectLst>
                    <a:outerShdw blurRad="38100" dist="38100" dir="2700000" algn="tl">
                      <a:srgbClr val="DDDDDD"/>
                    </a:outerShdw>
                  </a:effectLst>
                  <a:latin typeface="Times New Roman" panose="02020603050405020304" charset="0"/>
                </a:rPr>
                <a:t>d</a:t>
              </a:r>
            </a:p>
          </p:txBody>
        </p:sp>
      </p:grpSp>
    </p:spTree>
    <p:extLst>
      <p:ext uri="{BB962C8B-B14F-4D97-AF65-F5344CB8AC3E}">
        <p14:creationId xmlns:p14="http://schemas.microsoft.com/office/powerpoint/2010/main" val="232525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1076"/>
                                        </p:tgtEl>
                                        <p:attrNameLst>
                                          <p:attrName>style.visibility</p:attrName>
                                        </p:attrNameLst>
                                      </p:cBhvr>
                                      <p:to>
                                        <p:strVal val="visible"/>
                                      </p:to>
                                    </p:set>
                                    <p:animEffect transition="in" filter="wipe(left)">
                                      <p:cBhvr>
                                        <p:cTn id="7" dur="500"/>
                                        <p:tgtEl>
                                          <p:spTgt spid="1310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1081"/>
                                        </p:tgtEl>
                                        <p:attrNameLst>
                                          <p:attrName>style.visibility</p:attrName>
                                        </p:attrNameLst>
                                      </p:cBhvr>
                                      <p:to>
                                        <p:strVal val="visible"/>
                                      </p:to>
                                    </p:set>
                                    <p:animEffect transition="in" filter="blinds(horizontal)">
                                      <p:cBhvr>
                                        <p:cTn id="12" dur="500"/>
                                        <p:tgtEl>
                                          <p:spTgt spid="1310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1083"/>
                                        </p:tgtEl>
                                        <p:attrNameLst>
                                          <p:attrName>style.visibility</p:attrName>
                                        </p:attrNameLst>
                                      </p:cBhvr>
                                      <p:to>
                                        <p:strVal val="visible"/>
                                      </p:to>
                                    </p:set>
                                    <p:animEffect transition="in" filter="blinds(horizontal)">
                                      <p:cBhvr>
                                        <p:cTn id="17" dur="500"/>
                                        <p:tgtEl>
                                          <p:spTgt spid="1310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1149"/>
                                        </p:tgtEl>
                                        <p:attrNameLst>
                                          <p:attrName>style.visibility</p:attrName>
                                        </p:attrNameLst>
                                      </p:cBhvr>
                                      <p:to>
                                        <p:strVal val="visible"/>
                                      </p:to>
                                    </p:set>
                                    <p:animEffect transition="in" filter="blinds(horizontal)">
                                      <p:cBhvr>
                                        <p:cTn id="22" dur="500"/>
                                        <p:tgtEl>
                                          <p:spTgt spid="13114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1082"/>
                                        </p:tgtEl>
                                        <p:attrNameLst>
                                          <p:attrName>style.visibility</p:attrName>
                                        </p:attrNameLst>
                                      </p:cBhvr>
                                      <p:to>
                                        <p:strVal val="visible"/>
                                      </p:to>
                                    </p:set>
                                    <p:animEffect transition="in" filter="box(out)">
                                      <p:cBhvr>
                                        <p:cTn id="27" dur="500"/>
                                        <p:tgtEl>
                                          <p:spTgt spid="1310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77"/>
                                        </p:tgtEl>
                                        <p:attrNameLst>
                                          <p:attrName>style.visibility</p:attrName>
                                        </p:attrNameLst>
                                      </p:cBhvr>
                                      <p:to>
                                        <p:strVal val="visible"/>
                                      </p:to>
                                    </p:set>
                                    <p:animEffect transition="in" filter="wipe(left)">
                                      <p:cBhvr>
                                        <p:cTn id="37" dur="500"/>
                                        <p:tgtEl>
                                          <p:spTgt spid="13107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1078"/>
                                        </p:tgtEl>
                                        <p:attrNameLst>
                                          <p:attrName>style.visibility</p:attrName>
                                        </p:attrNameLst>
                                      </p:cBhvr>
                                      <p:to>
                                        <p:strVal val="visible"/>
                                      </p:to>
                                    </p:set>
                                    <p:animEffect transition="in" filter="wipe(left)">
                                      <p:cBhvr>
                                        <p:cTn id="42" dur="500"/>
                                        <p:tgtEl>
                                          <p:spTgt spid="1310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1079"/>
                                        </p:tgtEl>
                                        <p:attrNameLst>
                                          <p:attrName>style.visibility</p:attrName>
                                        </p:attrNameLst>
                                      </p:cBhvr>
                                      <p:to>
                                        <p:strVal val="visible"/>
                                      </p:to>
                                    </p:set>
                                    <p:animEffect transition="in" filter="wipe(left)">
                                      <p:cBhvr>
                                        <p:cTn id="47" dur="500"/>
                                        <p:tgtEl>
                                          <p:spTgt spid="1310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1084"/>
                                        </p:tgtEl>
                                        <p:attrNameLst>
                                          <p:attrName>style.visibility</p:attrName>
                                        </p:attrNameLst>
                                      </p:cBhvr>
                                      <p:to>
                                        <p:strVal val="visible"/>
                                      </p:to>
                                    </p:set>
                                    <p:animEffect transition="in" filter="wipe(left)">
                                      <p:cBhvr>
                                        <p:cTn id="52" dur="500"/>
                                        <p:tgtEl>
                                          <p:spTgt spid="13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6" grpId="0" autoUpdateAnimBg="0"/>
      <p:bldP spid="131077" grpId="0" autoUpdateAnimBg="0"/>
      <p:bldP spid="131078" grpId="0" autoUpdateAnimBg="0"/>
      <p:bldP spid="131079" grpId="0" autoUpdateAnimBg="0"/>
      <p:bldP spid="131081" grpId="0" bldLvl="0" animBg="1" autoUpdateAnimBg="0"/>
      <p:bldP spid="131082" grpId="0" bldLvl="0" animBg="1" autoUpdateAnimBg="0"/>
      <p:bldP spid="131083" grpId="0" autoUpdateAnimBg="0"/>
      <p:bldP spid="131084" grpId="0" animBg="1" autoUpdateAnimBg="0"/>
      <p:bldP spid="13114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457200" y="533400"/>
            <a:ext cx="7543800" cy="838200"/>
          </a:xfrm>
          <a:ln>
            <a:miter lim="800000"/>
          </a:ln>
        </p:spPr>
        <p:txBody>
          <a:bodyPr vert="horz" wrap="square" lIns="91440" tIns="45720" rIns="91440" bIns="45720" numCol="1" anchor="t" anchorCtr="0" compatLnSpc="1"/>
          <a:lstStyle/>
          <a:p>
            <a:pPr algn="l" eaLnBrk="1" hangingPunct="1"/>
            <a:r>
              <a:rPr lang="en-US" altLang="zh-CN" sz="3200" b="1" dirty="0" smtClean="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.2.4  </a:t>
            </a:r>
            <a:r>
              <a:rPr lang="zh-CN" altLang="en-US" sz="3200"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负反馈对放大电路性能的影响</a:t>
            </a:r>
          </a:p>
        </p:txBody>
      </p:sp>
      <p:graphicFrame>
        <p:nvGraphicFramePr>
          <p:cNvPr id="148483" name="Object 3"/>
          <p:cNvGraphicFramePr>
            <a:graphicFrameLocks noChangeAspect="1"/>
          </p:cNvGraphicFramePr>
          <p:nvPr/>
        </p:nvGraphicFramePr>
        <p:xfrm>
          <a:off x="536575" y="4484688"/>
          <a:ext cx="1147763" cy="984250"/>
        </p:xfrm>
        <a:graphic>
          <a:graphicData uri="http://schemas.openxmlformats.org/presentationml/2006/ole">
            <mc:AlternateContent xmlns:mc="http://schemas.openxmlformats.org/markup-compatibility/2006">
              <mc:Choice xmlns:v="urn:schemas-microsoft-com:vml" Requires="v">
                <p:oleObj spid="_x0000_s8210" name="Equation" r:id="rId3" imgW="622300" imgH="520700" progId="Equation.3">
                  <p:embed/>
                </p:oleObj>
              </mc:Choice>
              <mc:Fallback>
                <p:oleObj name="Equation" r:id="rId3" imgW="6223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4484688"/>
                        <a:ext cx="1147763" cy="984250"/>
                      </a:xfrm>
                      <a:prstGeom prst="rect">
                        <a:avLst/>
                      </a:prstGeom>
                      <a:noFill/>
                      <a:ln>
                        <a:noFill/>
                      </a:ln>
                      <a:effectLst/>
                    </p:spPr>
                  </p:pic>
                </p:oleObj>
              </mc:Fallback>
            </mc:AlternateContent>
          </a:graphicData>
        </a:graphic>
      </p:graphicFrame>
      <p:graphicFrame>
        <p:nvGraphicFramePr>
          <p:cNvPr id="148484" name="Object 4"/>
          <p:cNvGraphicFramePr>
            <a:graphicFrameLocks noChangeAspect="1"/>
          </p:cNvGraphicFramePr>
          <p:nvPr/>
        </p:nvGraphicFramePr>
        <p:xfrm>
          <a:off x="2241550" y="4435475"/>
          <a:ext cx="1384300" cy="1158875"/>
        </p:xfrm>
        <a:graphic>
          <a:graphicData uri="http://schemas.openxmlformats.org/presentationml/2006/ole">
            <mc:AlternateContent xmlns:mc="http://schemas.openxmlformats.org/markup-compatibility/2006">
              <mc:Choice xmlns:v="urn:schemas-microsoft-com:vml" Requires="v">
                <p:oleObj spid="_x0000_s8211" name="Equation" r:id="rId5" imgW="635000" imgH="520700" progId="Equation.3">
                  <p:embed/>
                </p:oleObj>
              </mc:Choice>
              <mc:Fallback>
                <p:oleObj name="Equation" r:id="rId5" imgW="6350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1550" y="4435475"/>
                        <a:ext cx="1384300" cy="1158875"/>
                      </a:xfrm>
                      <a:prstGeom prst="rect">
                        <a:avLst/>
                      </a:prstGeom>
                      <a:noFill/>
                      <a:ln>
                        <a:noFill/>
                      </a:ln>
                      <a:effectLst/>
                    </p:spPr>
                  </p:pic>
                </p:oleObj>
              </mc:Fallback>
            </mc:AlternateContent>
          </a:graphicData>
        </a:graphic>
      </p:graphicFrame>
      <p:graphicFrame>
        <p:nvGraphicFramePr>
          <p:cNvPr id="148485" name="Object 5"/>
          <p:cNvGraphicFramePr>
            <a:graphicFrameLocks noChangeAspect="1"/>
          </p:cNvGraphicFramePr>
          <p:nvPr/>
        </p:nvGraphicFramePr>
        <p:xfrm>
          <a:off x="4076700" y="4740275"/>
          <a:ext cx="1752600" cy="633413"/>
        </p:xfrm>
        <a:graphic>
          <a:graphicData uri="http://schemas.openxmlformats.org/presentationml/2006/ole">
            <mc:AlternateContent xmlns:mc="http://schemas.openxmlformats.org/markup-compatibility/2006">
              <mc:Choice xmlns:v="urn:schemas-microsoft-com:vml" Requires="v">
                <p:oleObj spid="_x0000_s8212" name="Equation" r:id="rId7" imgW="1079500" imgH="228600" progId="Equation.3">
                  <p:embed/>
                </p:oleObj>
              </mc:Choice>
              <mc:Fallback>
                <p:oleObj name="Equation" r:id="rId7" imgW="1079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6700" y="4740275"/>
                        <a:ext cx="1752600" cy="633413"/>
                      </a:xfrm>
                      <a:prstGeom prst="rect">
                        <a:avLst/>
                      </a:prstGeom>
                      <a:noFill/>
                      <a:ln>
                        <a:noFill/>
                      </a:ln>
                      <a:effectLst/>
                    </p:spPr>
                  </p:pic>
                </p:oleObj>
              </mc:Fallback>
            </mc:AlternateContent>
          </a:graphicData>
        </a:graphic>
      </p:graphicFrame>
      <p:sp>
        <p:nvSpPr>
          <p:cNvPr id="148486" name="Text Box 6"/>
          <p:cNvSpPr txBox="1">
            <a:spLocks noChangeArrowheads="1"/>
          </p:cNvSpPr>
          <p:nvPr/>
        </p:nvSpPr>
        <p:spPr bwMode="auto">
          <a:xfrm>
            <a:off x="2438400" y="3810000"/>
            <a:ext cx="4419600" cy="525463"/>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latin typeface="宋体" panose="02010600030101010101" pitchFamily="2" charset="-122"/>
              </a:rPr>
              <a:t>反馈放大电路的基本方程</a:t>
            </a:r>
          </a:p>
        </p:txBody>
      </p:sp>
      <p:sp>
        <p:nvSpPr>
          <p:cNvPr id="148487" name="AutoShape 7" descr="40%"/>
          <p:cNvSpPr>
            <a:spLocks noChangeArrowheads="1"/>
          </p:cNvSpPr>
          <p:nvPr/>
        </p:nvSpPr>
        <p:spPr bwMode="auto">
          <a:xfrm>
            <a:off x="1676400" y="5791200"/>
            <a:ext cx="1524000" cy="609600"/>
          </a:xfrm>
          <a:prstGeom prst="wedgeRoundRectCallout">
            <a:avLst>
              <a:gd name="adj1" fmla="val -5102"/>
              <a:gd name="adj2" fmla="val -152606"/>
              <a:gd name="adj3" fmla="val 16667"/>
            </a:avLst>
          </a:prstGeom>
          <a:pattFill prst="pct40">
            <a:fgClr>
              <a:srgbClr val="66FF66"/>
            </a:fgClr>
            <a:bgClr>
              <a:srgbClr val="FFFFFF"/>
            </a:bgClr>
          </a:pattFill>
          <a:ln w="28575">
            <a:solidFill>
              <a:srgbClr val="000099"/>
            </a:solidFill>
            <a:miter lim="800000"/>
          </a:ln>
          <a:effectLst/>
        </p:spPr>
        <p:txBody>
          <a:bodyPr wrap="none" anchor="ctr"/>
          <a:lstStyle/>
          <a:p>
            <a:pPr algn="ctr"/>
            <a:r>
              <a:rPr lang="zh-CN" altLang="en-US" sz="2800" b="1" i="0" dirty="0">
                <a:solidFill>
                  <a:srgbClr val="FF0000"/>
                </a:solidFill>
                <a:effectLst>
                  <a:outerShdw blurRad="38100" dist="38100" dir="2700000" algn="tl">
                    <a:srgbClr val="DDDDDD"/>
                  </a:outerShdw>
                </a:effectLst>
                <a:latin typeface="Times New Roman" panose="02020603050405020304" charset="0"/>
              </a:rPr>
              <a:t>反馈系数</a:t>
            </a:r>
          </a:p>
        </p:txBody>
      </p:sp>
      <p:sp>
        <p:nvSpPr>
          <p:cNvPr id="148488" name="AutoShape 8" descr="40%"/>
          <p:cNvSpPr>
            <a:spLocks noChangeArrowheads="1"/>
          </p:cNvSpPr>
          <p:nvPr/>
        </p:nvSpPr>
        <p:spPr bwMode="auto">
          <a:xfrm>
            <a:off x="3657600" y="5791200"/>
            <a:ext cx="2133600" cy="609600"/>
          </a:xfrm>
          <a:prstGeom prst="wedgeRoundRectCallout">
            <a:avLst>
              <a:gd name="adj1" fmla="val -17931"/>
              <a:gd name="adj2" fmla="val -144273"/>
              <a:gd name="adj3" fmla="val 16667"/>
            </a:avLst>
          </a:prstGeom>
          <a:pattFill prst="pct40">
            <a:fgClr>
              <a:srgbClr val="66FF66"/>
            </a:fgClr>
            <a:bgClr>
              <a:srgbClr val="FFFFFF"/>
            </a:bgClr>
          </a:pattFill>
          <a:ln w="28575">
            <a:solidFill>
              <a:srgbClr val="000099"/>
            </a:solidFill>
            <a:miter lim="800000"/>
          </a:ln>
          <a:effectLst/>
        </p:spPr>
        <p:txBody>
          <a:bodyPr wrap="none" anchor="ctr"/>
          <a:lstStyle/>
          <a:p>
            <a:pPr algn="ctr"/>
            <a:r>
              <a:rPr lang="zh-CN" altLang="en-US" sz="2800" b="1" i="0" dirty="0">
                <a:solidFill>
                  <a:srgbClr val="FF0000"/>
                </a:solidFill>
                <a:effectLst>
                  <a:outerShdw blurRad="38100" dist="38100" dir="2700000" algn="tl">
                    <a:srgbClr val="DDDDDD"/>
                  </a:outerShdw>
                </a:effectLst>
                <a:latin typeface="Times New Roman" panose="02020603050405020304" charset="0"/>
              </a:rPr>
              <a:t>净输入信号</a:t>
            </a:r>
          </a:p>
        </p:txBody>
      </p:sp>
      <p:sp>
        <p:nvSpPr>
          <p:cNvPr id="148489" name="AutoShape 9" descr="40%"/>
          <p:cNvSpPr>
            <a:spLocks noChangeArrowheads="1"/>
          </p:cNvSpPr>
          <p:nvPr/>
        </p:nvSpPr>
        <p:spPr bwMode="auto">
          <a:xfrm>
            <a:off x="304800" y="3276600"/>
            <a:ext cx="1828800" cy="914400"/>
          </a:xfrm>
          <a:prstGeom prst="wedgeRoundRectCallout">
            <a:avLst>
              <a:gd name="adj1" fmla="val -22134"/>
              <a:gd name="adj2" fmla="val 124829"/>
              <a:gd name="adj3" fmla="val 16667"/>
            </a:avLst>
          </a:prstGeom>
          <a:pattFill prst="pct40">
            <a:fgClr>
              <a:srgbClr val="66FF66"/>
            </a:fgClr>
            <a:bgClr>
              <a:srgbClr val="FFFFFF"/>
            </a:bgClr>
          </a:pattFill>
          <a:ln w="28575">
            <a:solidFill>
              <a:srgbClr val="000099"/>
            </a:solidFill>
            <a:miter lim="800000"/>
          </a:ln>
          <a:effectLst/>
        </p:spPr>
        <p:txBody>
          <a:bodyPr wrap="none" anchor="ctr"/>
          <a:lstStyle/>
          <a:p>
            <a:pPr algn="ctr">
              <a:defRPr/>
            </a:pPr>
            <a:r>
              <a:rPr lang="zh-CN" altLang="en-US" sz="2800" b="1" i="0" dirty="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开环</a:t>
            </a:r>
          </a:p>
          <a:p>
            <a:pPr algn="ctr">
              <a:defRPr/>
            </a:pPr>
            <a:r>
              <a:rPr lang="zh-CN" altLang="en-US" sz="2800" b="1" i="0" dirty="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放大倍数</a:t>
            </a:r>
          </a:p>
        </p:txBody>
      </p:sp>
      <p:graphicFrame>
        <p:nvGraphicFramePr>
          <p:cNvPr id="148494" name="Object 14"/>
          <p:cNvGraphicFramePr>
            <a:graphicFrameLocks noChangeAspect="1"/>
          </p:cNvGraphicFramePr>
          <p:nvPr/>
        </p:nvGraphicFramePr>
        <p:xfrm>
          <a:off x="6342063" y="4560888"/>
          <a:ext cx="2447925" cy="938212"/>
        </p:xfrm>
        <a:graphic>
          <a:graphicData uri="http://schemas.openxmlformats.org/presentationml/2006/ole">
            <mc:AlternateContent xmlns:mc="http://schemas.openxmlformats.org/markup-compatibility/2006">
              <mc:Choice xmlns:v="urn:schemas-microsoft-com:vml" Requires="v">
                <p:oleObj spid="_x0000_s8213" name="Equation" r:id="rId9" imgW="1498600" imgH="520700" progId="Equation.3">
                  <p:embed/>
                </p:oleObj>
              </mc:Choice>
              <mc:Fallback>
                <p:oleObj name="Equation" r:id="rId9" imgW="1498600" imgH="520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2063" y="4560888"/>
                        <a:ext cx="2447925" cy="938212"/>
                      </a:xfrm>
                      <a:prstGeom prst="rect">
                        <a:avLst/>
                      </a:prstGeom>
                      <a:noFill/>
                      <a:ln>
                        <a:noFill/>
                      </a:ln>
                      <a:effectLst/>
                    </p:spPr>
                  </p:pic>
                </p:oleObj>
              </mc:Fallback>
            </mc:AlternateContent>
          </a:graphicData>
        </a:graphic>
      </p:graphicFrame>
      <p:sp>
        <p:nvSpPr>
          <p:cNvPr id="148495" name="AutoShape 15" descr="40%"/>
          <p:cNvSpPr>
            <a:spLocks noChangeArrowheads="1"/>
          </p:cNvSpPr>
          <p:nvPr/>
        </p:nvSpPr>
        <p:spPr bwMode="auto">
          <a:xfrm>
            <a:off x="6629400" y="3352800"/>
            <a:ext cx="1828800" cy="914400"/>
          </a:xfrm>
          <a:prstGeom prst="wedgeRoundRectCallout">
            <a:avLst>
              <a:gd name="adj1" fmla="val -50606"/>
              <a:gd name="adj2" fmla="val 122398"/>
              <a:gd name="adj3" fmla="val 16667"/>
            </a:avLst>
          </a:prstGeom>
          <a:pattFill prst="pct40">
            <a:fgClr>
              <a:srgbClr val="66FF66"/>
            </a:fgClr>
            <a:bgClr>
              <a:srgbClr val="FFFFFF"/>
            </a:bgClr>
          </a:pattFill>
          <a:ln w="28575">
            <a:solidFill>
              <a:srgbClr val="000099"/>
            </a:solidFill>
            <a:miter lim="800000"/>
          </a:ln>
          <a:effectLst/>
        </p:spPr>
        <p:txBody>
          <a:bodyPr wrap="none" anchor="ctr"/>
          <a:lstStyle/>
          <a:p>
            <a:pPr algn="ctr">
              <a:defRPr/>
            </a:pPr>
            <a:r>
              <a:rPr lang="zh-CN" altLang="en-US" sz="2800" b="1" i="0" dirty="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闭环</a:t>
            </a:r>
          </a:p>
          <a:p>
            <a:pPr algn="ctr">
              <a:defRPr/>
            </a:pPr>
            <a:r>
              <a:rPr lang="zh-CN" altLang="en-US" sz="2800" b="1" i="0" dirty="0">
                <a:solidFill>
                  <a:srgbClr val="FF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放大倍数</a:t>
            </a:r>
          </a:p>
        </p:txBody>
      </p:sp>
      <p:grpSp>
        <p:nvGrpSpPr>
          <p:cNvPr id="2" name="Group 16"/>
          <p:cNvGrpSpPr/>
          <p:nvPr/>
        </p:nvGrpSpPr>
        <p:grpSpPr bwMode="auto">
          <a:xfrm>
            <a:off x="1600200" y="1143000"/>
            <a:ext cx="5865813" cy="2532063"/>
            <a:chOff x="1009" y="624"/>
            <a:chExt cx="3695" cy="1595"/>
          </a:xfrm>
        </p:grpSpPr>
        <p:grpSp>
          <p:nvGrpSpPr>
            <p:cNvPr id="32781" name="Group 17"/>
            <p:cNvGrpSpPr/>
            <p:nvPr/>
          </p:nvGrpSpPr>
          <p:grpSpPr bwMode="auto">
            <a:xfrm>
              <a:off x="1476" y="967"/>
              <a:ext cx="2681" cy="1252"/>
              <a:chOff x="1476" y="1152"/>
              <a:chExt cx="2681" cy="1252"/>
            </a:xfrm>
          </p:grpSpPr>
          <p:sp>
            <p:nvSpPr>
              <p:cNvPr id="32797" name="Oval 18"/>
              <p:cNvSpPr>
                <a:spLocks noChangeArrowheads="1"/>
              </p:cNvSpPr>
              <p:nvPr/>
            </p:nvSpPr>
            <p:spPr bwMode="auto">
              <a:xfrm>
                <a:off x="4109" y="1181"/>
                <a:ext cx="48" cy="44"/>
              </a:xfrm>
              <a:prstGeom prst="ellipse">
                <a:avLst/>
              </a:prstGeom>
              <a:solidFill>
                <a:schemeClr val="tx2"/>
              </a:solid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148499" name="Rectangle 19" descr="30%"/>
              <p:cNvSpPr>
                <a:spLocks noChangeArrowheads="1"/>
              </p:cNvSpPr>
              <p:nvPr/>
            </p:nvSpPr>
            <p:spPr bwMode="auto">
              <a:xfrm>
                <a:off x="2688" y="1784"/>
                <a:ext cx="942" cy="620"/>
              </a:xfrm>
              <a:prstGeom prst="rect">
                <a:avLst/>
              </a:prstGeom>
              <a:pattFill prst="pct30">
                <a:fgClr>
                  <a:srgbClr val="FFCCCC"/>
                </a:fgClr>
                <a:bgClr>
                  <a:srgbClr val="FFFFFF"/>
                </a:bgClr>
              </a:pattFill>
              <a:ln w="38100">
                <a:solidFill>
                  <a:srgbClr val="006600"/>
                </a:solidFill>
                <a:miter lim="800000"/>
              </a:ln>
              <a:effectLst/>
            </p:spPr>
            <p:txBody>
              <a:bodyPr lIns="90000" tIns="46800" rIns="90000" bIns="46800" anchor="ctr">
                <a:spAutoFit/>
              </a:bodyPr>
              <a:lstStyle/>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反馈</a:t>
                </a:r>
              </a:p>
              <a:p>
                <a:pPr algn="ctr"/>
                <a:r>
                  <a:rPr lang="zh-CN" altLang="en-US" sz="2800" b="1" i="0" dirty="0">
                    <a:solidFill>
                      <a:srgbClr val="000099"/>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宋体" panose="02010600030101010101" pitchFamily="2" charset="-122"/>
                  </a:rPr>
                  <a:t>F</a:t>
                </a:r>
                <a:endParaRPr lang="en-US" altLang="zh-CN" sz="2800" b="1" i="0" dirty="0">
                  <a:effectLst>
                    <a:outerShdw blurRad="38100" dist="38100" dir="2700000" algn="tl">
                      <a:srgbClr val="DDDDDD"/>
                    </a:outerShdw>
                  </a:effectLst>
                  <a:latin typeface="宋体" panose="02010600030101010101" pitchFamily="2" charset="-122"/>
                </a:endParaRPr>
              </a:p>
            </p:txBody>
          </p:sp>
          <p:sp>
            <p:nvSpPr>
              <p:cNvPr id="32799" name="Line 20"/>
              <p:cNvSpPr>
                <a:spLocks noChangeShapeType="1"/>
              </p:cNvSpPr>
              <p:nvPr/>
            </p:nvSpPr>
            <p:spPr bwMode="auto">
              <a:xfrm>
                <a:off x="1806" y="2068"/>
                <a:ext cx="882" cy="0"/>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2800" name="Line 21"/>
              <p:cNvSpPr>
                <a:spLocks noChangeShapeType="1"/>
              </p:cNvSpPr>
              <p:nvPr/>
            </p:nvSpPr>
            <p:spPr bwMode="auto">
              <a:xfrm flipV="1">
                <a:off x="3630" y="2068"/>
                <a:ext cx="516" cy="0"/>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32801" name="Line 22"/>
              <p:cNvSpPr>
                <a:spLocks noChangeShapeType="1"/>
              </p:cNvSpPr>
              <p:nvPr/>
            </p:nvSpPr>
            <p:spPr bwMode="auto">
              <a:xfrm flipV="1">
                <a:off x="4134" y="1192"/>
                <a:ext cx="0" cy="869"/>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2802" name="Line 23"/>
              <p:cNvSpPr>
                <a:spLocks noChangeShapeType="1"/>
              </p:cNvSpPr>
              <p:nvPr/>
            </p:nvSpPr>
            <p:spPr bwMode="auto">
              <a:xfrm>
                <a:off x="1818" y="1344"/>
                <a:ext cx="0" cy="728"/>
              </a:xfrm>
              <a:prstGeom prst="line">
                <a:avLst/>
              </a:prstGeom>
              <a:noFill/>
              <a:ln w="38100">
                <a:solidFill>
                  <a:schemeClr val="tx1"/>
                </a:solidFill>
                <a:round/>
                <a:headEnd type="triangle" w="sm" len="med"/>
              </a:ln>
            </p:spPr>
            <p:txBody>
              <a:bodyPr lIns="90000" tIns="46800" rIns="90000" bIns="46800" anchor="ctr">
                <a:spAutoFit/>
              </a:bodyPr>
              <a:lstStyle/>
              <a:p>
                <a:endParaRPr lang="zh-CN" altLang="en-US">
                  <a:latin typeface="Times New Roman" panose="02020603050405020304" charset="0"/>
                </a:endParaRPr>
              </a:p>
            </p:txBody>
          </p:sp>
          <p:grpSp>
            <p:nvGrpSpPr>
              <p:cNvPr id="32803" name="Group 24"/>
              <p:cNvGrpSpPr/>
              <p:nvPr/>
            </p:nvGrpSpPr>
            <p:grpSpPr bwMode="auto">
              <a:xfrm>
                <a:off x="1476" y="1152"/>
                <a:ext cx="588" cy="507"/>
                <a:chOff x="1476" y="1152"/>
                <a:chExt cx="588" cy="507"/>
              </a:xfrm>
            </p:grpSpPr>
            <p:graphicFrame>
              <p:nvGraphicFramePr>
                <p:cNvPr id="32804" name="Object 25"/>
                <p:cNvGraphicFramePr>
                  <a:graphicFrameLocks noChangeAspect="1"/>
                </p:cNvGraphicFramePr>
                <p:nvPr/>
              </p:nvGraphicFramePr>
              <p:xfrm>
                <a:off x="1476" y="1344"/>
                <a:ext cx="327" cy="315"/>
              </p:xfrm>
              <a:graphic>
                <a:graphicData uri="http://schemas.openxmlformats.org/presentationml/2006/ole">
                  <mc:AlternateContent xmlns:mc="http://schemas.openxmlformats.org/markup-compatibility/2006">
                    <mc:Choice xmlns:v="urn:schemas-microsoft-com:vml" Requires="v">
                      <p:oleObj spid="_x0000_s8214" name="Equation" r:id="rId11" imgW="203200" imgH="215900" progId="Equation.3">
                        <p:embed/>
                      </p:oleObj>
                    </mc:Choice>
                    <mc:Fallback>
                      <p:oleObj name="Equation" r:id="rId11" imgW="2032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 y="1344"/>
                              <a:ext cx="327" cy="315"/>
                            </a:xfrm>
                            <a:prstGeom prst="rect">
                              <a:avLst/>
                            </a:prstGeom>
                            <a:noFill/>
                            <a:ln>
                              <a:noFill/>
                            </a:ln>
                            <a:effectLst/>
                          </p:spPr>
                        </p:pic>
                      </p:oleObj>
                    </mc:Fallback>
                  </mc:AlternateContent>
                </a:graphicData>
              </a:graphic>
            </p:graphicFrame>
            <p:sp>
              <p:nvSpPr>
                <p:cNvPr id="32805" name="Text Box 26"/>
                <p:cNvSpPr txBox="1">
                  <a:spLocks noChangeArrowheads="1"/>
                </p:cNvSpPr>
                <p:nvPr/>
              </p:nvSpPr>
              <p:spPr bwMode="auto">
                <a:xfrm>
                  <a:off x="1476" y="1152"/>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ea typeface="楷体_GB2312" charset="0"/>
                      <a:cs typeface="楷体_GB2312" charset="0"/>
                    </a:rPr>
                    <a:t>–</a:t>
                  </a:r>
                </a:p>
              </p:txBody>
            </p:sp>
          </p:grpSp>
        </p:grpSp>
        <p:grpSp>
          <p:nvGrpSpPr>
            <p:cNvPr id="32782" name="Group 27"/>
            <p:cNvGrpSpPr/>
            <p:nvPr/>
          </p:nvGrpSpPr>
          <p:grpSpPr bwMode="auto">
            <a:xfrm>
              <a:off x="1968" y="679"/>
              <a:ext cx="2736" cy="651"/>
              <a:chOff x="1968" y="864"/>
              <a:chExt cx="2736" cy="651"/>
            </a:xfrm>
          </p:grpSpPr>
          <p:sp>
            <p:nvSpPr>
              <p:cNvPr id="32792" name="Line 28"/>
              <p:cNvSpPr>
                <a:spLocks noChangeShapeType="1"/>
              </p:cNvSpPr>
              <p:nvPr/>
            </p:nvSpPr>
            <p:spPr bwMode="auto">
              <a:xfrm flipV="1">
                <a:off x="3606" y="1200"/>
                <a:ext cx="1098" cy="6"/>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graphicFrame>
            <p:nvGraphicFramePr>
              <p:cNvPr id="32793" name="Object 29"/>
              <p:cNvGraphicFramePr>
                <a:graphicFrameLocks noChangeAspect="1"/>
              </p:cNvGraphicFramePr>
              <p:nvPr/>
            </p:nvGraphicFramePr>
            <p:xfrm>
              <a:off x="2112" y="912"/>
              <a:ext cx="321" cy="336"/>
            </p:xfrm>
            <a:graphic>
              <a:graphicData uri="http://schemas.openxmlformats.org/presentationml/2006/ole">
                <mc:AlternateContent xmlns:mc="http://schemas.openxmlformats.org/markup-compatibility/2006">
                  <mc:Choice xmlns:v="urn:schemas-microsoft-com:vml" Requires="v">
                    <p:oleObj spid="_x0000_s8215" name="Equation" r:id="rId13" imgW="215900" imgH="228600" progId="Equation.3">
                      <p:embed/>
                    </p:oleObj>
                  </mc:Choice>
                  <mc:Fallback>
                    <p:oleObj name="Equation" r:id="rId13" imgW="2159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2" y="912"/>
                            <a:ext cx="321" cy="336"/>
                          </a:xfrm>
                          <a:prstGeom prst="rect">
                            <a:avLst/>
                          </a:prstGeom>
                          <a:noFill/>
                          <a:ln>
                            <a:noFill/>
                          </a:ln>
                          <a:effectLst/>
                        </p:spPr>
                      </p:pic>
                    </p:oleObj>
                  </mc:Fallback>
                </mc:AlternateContent>
              </a:graphicData>
            </a:graphic>
          </p:graphicFrame>
          <p:graphicFrame>
            <p:nvGraphicFramePr>
              <p:cNvPr id="32794" name="Object 30"/>
              <p:cNvGraphicFramePr>
                <a:graphicFrameLocks noChangeAspect="1"/>
              </p:cNvGraphicFramePr>
              <p:nvPr/>
            </p:nvGraphicFramePr>
            <p:xfrm>
              <a:off x="3792" y="864"/>
              <a:ext cx="367" cy="384"/>
            </p:xfrm>
            <a:graphic>
              <a:graphicData uri="http://schemas.openxmlformats.org/presentationml/2006/ole">
                <mc:AlternateContent xmlns:mc="http://schemas.openxmlformats.org/markup-compatibility/2006">
                  <mc:Choice xmlns:v="urn:schemas-microsoft-com:vml" Requires="v">
                    <p:oleObj spid="_x0000_s8216" name="Equation" r:id="rId15" imgW="215900" imgH="228600" progId="Equation.3">
                      <p:embed/>
                    </p:oleObj>
                  </mc:Choice>
                  <mc:Fallback>
                    <p:oleObj name="Equation" r:id="rId15" imgW="2159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2" y="864"/>
                            <a:ext cx="367" cy="384"/>
                          </a:xfrm>
                          <a:prstGeom prst="rect">
                            <a:avLst/>
                          </a:prstGeom>
                          <a:noFill/>
                          <a:ln>
                            <a:noFill/>
                          </a:ln>
                          <a:effectLst/>
                        </p:spPr>
                      </p:pic>
                    </p:oleObj>
                  </mc:Fallback>
                </mc:AlternateContent>
              </a:graphicData>
            </a:graphic>
          </p:graphicFrame>
          <p:sp>
            <p:nvSpPr>
              <p:cNvPr id="148511" name="Rectangle 31" descr="30%"/>
              <p:cNvSpPr>
                <a:spLocks noChangeArrowheads="1"/>
              </p:cNvSpPr>
              <p:nvPr/>
            </p:nvSpPr>
            <p:spPr bwMode="auto">
              <a:xfrm>
                <a:off x="2574" y="895"/>
                <a:ext cx="1170" cy="620"/>
              </a:xfrm>
              <a:prstGeom prst="rect">
                <a:avLst/>
              </a:prstGeom>
              <a:solidFill>
                <a:srgbClr val="CCFFCC"/>
              </a:solidFill>
              <a:ln w="38100">
                <a:solidFill>
                  <a:srgbClr val="006600"/>
                </a:solidFill>
                <a:miter lim="800000"/>
              </a:ln>
              <a:effectLst/>
            </p:spPr>
            <p:txBody>
              <a:bodyPr lIns="90000" tIns="46800" rIns="90000" bIns="46800" anchor="ctr">
                <a:spAutoFit/>
              </a:bodyPr>
              <a:lstStyle/>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基本放大</a:t>
                </a:r>
              </a:p>
              <a:p>
                <a:pPr algn="ctr"/>
                <a:r>
                  <a:rPr lang="zh-CN" altLang="en-US" sz="2800" b="1" i="0" dirty="0">
                    <a:solidFill>
                      <a:srgbClr val="FF3300"/>
                    </a:solidFill>
                    <a:effectLst>
                      <a:outerShdw blurRad="38100" dist="38100" dir="2700000" algn="tl">
                        <a:srgbClr val="DDDDDD"/>
                      </a:outerShdw>
                    </a:effectLst>
                    <a:latin typeface="宋体" panose="02010600030101010101" pitchFamily="2" charset="-122"/>
                  </a:rPr>
                  <a:t>电路</a:t>
                </a:r>
                <a:r>
                  <a:rPr lang="en-US" altLang="zh-CN" sz="2800" b="1" i="0" dirty="0">
                    <a:solidFill>
                      <a:srgbClr val="FF3300"/>
                    </a:solidFill>
                    <a:effectLst>
                      <a:outerShdw blurRad="38100" dist="38100" dir="2700000" algn="tl">
                        <a:srgbClr val="DDDDDD"/>
                      </a:outerShdw>
                    </a:effectLst>
                    <a:latin typeface="Times New Roman" panose="02020603050405020304" charset="0"/>
                  </a:rPr>
                  <a:t>A</a:t>
                </a:r>
                <a:endParaRPr lang="en-US" altLang="zh-CN" sz="2800" b="1" i="0" dirty="0">
                  <a:solidFill>
                    <a:srgbClr val="FF3300"/>
                  </a:solidFill>
                  <a:effectLst>
                    <a:outerShdw blurRad="38100" dist="38100" dir="2700000" algn="tl">
                      <a:srgbClr val="DDDDDD"/>
                    </a:outerShdw>
                  </a:effectLst>
                  <a:latin typeface="宋体" panose="02010600030101010101" pitchFamily="2" charset="-122"/>
                </a:endParaRPr>
              </a:p>
            </p:txBody>
          </p:sp>
          <p:sp>
            <p:nvSpPr>
              <p:cNvPr id="32796" name="Line 32"/>
              <p:cNvSpPr>
                <a:spLocks noChangeShapeType="1"/>
              </p:cNvSpPr>
              <p:nvPr/>
            </p:nvSpPr>
            <p:spPr bwMode="auto">
              <a:xfrm>
                <a:off x="1968" y="1226"/>
                <a:ext cx="598" cy="0"/>
              </a:xfrm>
              <a:prstGeom prst="line">
                <a:avLst/>
              </a:prstGeom>
              <a:noFill/>
              <a:ln w="38100">
                <a:solidFill>
                  <a:schemeClr val="tx1"/>
                </a:solidFill>
                <a:round/>
                <a:tailEnd type="triangle" w="sm" len="med"/>
              </a:ln>
            </p:spPr>
            <p:txBody>
              <a:bodyPr anchor="ctr"/>
              <a:lstStyle/>
              <a:p>
                <a:endParaRPr lang="zh-CN" altLang="en-US">
                  <a:latin typeface="Times New Roman" panose="02020603050405020304" charset="0"/>
                </a:endParaRPr>
              </a:p>
            </p:txBody>
          </p:sp>
        </p:grpSp>
        <p:grpSp>
          <p:nvGrpSpPr>
            <p:cNvPr id="32783" name="Group 33"/>
            <p:cNvGrpSpPr/>
            <p:nvPr/>
          </p:nvGrpSpPr>
          <p:grpSpPr bwMode="auto">
            <a:xfrm>
              <a:off x="1009" y="624"/>
              <a:ext cx="1019" cy="587"/>
              <a:chOff x="1009" y="809"/>
              <a:chExt cx="1019" cy="587"/>
            </a:xfrm>
          </p:grpSpPr>
          <p:grpSp>
            <p:nvGrpSpPr>
              <p:cNvPr id="32784" name="Group 34"/>
              <p:cNvGrpSpPr/>
              <p:nvPr/>
            </p:nvGrpSpPr>
            <p:grpSpPr bwMode="auto">
              <a:xfrm>
                <a:off x="1009" y="809"/>
                <a:ext cx="1019" cy="587"/>
                <a:chOff x="1009" y="786"/>
                <a:chExt cx="1019" cy="587"/>
              </a:xfrm>
            </p:grpSpPr>
            <p:graphicFrame>
              <p:nvGraphicFramePr>
                <p:cNvPr id="32786" name="Object 35"/>
                <p:cNvGraphicFramePr>
                  <a:graphicFrameLocks noChangeAspect="1"/>
                </p:cNvGraphicFramePr>
                <p:nvPr/>
              </p:nvGraphicFramePr>
              <p:xfrm>
                <a:off x="1009" y="876"/>
                <a:ext cx="287" cy="324"/>
              </p:xfrm>
              <a:graphic>
                <a:graphicData uri="http://schemas.openxmlformats.org/presentationml/2006/ole">
                  <mc:AlternateContent xmlns:mc="http://schemas.openxmlformats.org/markup-compatibility/2006">
                    <mc:Choice xmlns:v="urn:schemas-microsoft-com:vml" Requires="v">
                      <p:oleObj spid="_x0000_s8217" name="公式" r:id="rId17" imgW="177800" imgH="215900" progId="Equation.3">
                        <p:embed/>
                      </p:oleObj>
                    </mc:Choice>
                    <mc:Fallback>
                      <p:oleObj name="公式" r:id="rId17" imgW="177800" imgH="215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9" y="876"/>
                              <a:ext cx="287" cy="324"/>
                            </a:xfrm>
                            <a:prstGeom prst="rect">
                              <a:avLst/>
                            </a:prstGeom>
                            <a:noFill/>
                            <a:ln>
                              <a:noFill/>
                            </a:ln>
                            <a:effectLst/>
                          </p:spPr>
                        </p:pic>
                      </p:oleObj>
                    </mc:Fallback>
                  </mc:AlternateContent>
                </a:graphicData>
              </a:graphic>
            </p:graphicFrame>
            <p:sp>
              <p:nvSpPr>
                <p:cNvPr id="32787" name="Line 36"/>
                <p:cNvSpPr>
                  <a:spLocks noChangeShapeType="1"/>
                </p:cNvSpPr>
                <p:nvPr/>
              </p:nvSpPr>
              <p:spPr bwMode="auto">
                <a:xfrm>
                  <a:off x="1248" y="1200"/>
                  <a:ext cx="432" cy="0"/>
                </a:xfrm>
                <a:prstGeom prst="line">
                  <a:avLst/>
                </a:prstGeom>
                <a:noFill/>
                <a:ln w="38100">
                  <a:solidFill>
                    <a:srgbClr val="000000"/>
                  </a:solidFill>
                  <a:round/>
                  <a:tailEnd type="triangle" w="med" len="med"/>
                </a:ln>
              </p:spPr>
              <p:txBody>
                <a:bodyPr wrap="none" anchor="ctr"/>
                <a:lstStyle/>
                <a:p>
                  <a:endParaRPr lang="zh-CN" altLang="en-US">
                    <a:latin typeface="Times New Roman" panose="02020603050405020304" charset="0"/>
                  </a:endParaRPr>
                </a:p>
              </p:txBody>
            </p:sp>
            <p:sp>
              <p:nvSpPr>
                <p:cNvPr id="32788" name="Oval 37"/>
                <p:cNvSpPr>
                  <a:spLocks noChangeArrowheads="1"/>
                </p:cNvSpPr>
                <p:nvPr/>
              </p:nvSpPr>
              <p:spPr bwMode="auto">
                <a:xfrm>
                  <a:off x="1651" y="1056"/>
                  <a:ext cx="317" cy="317"/>
                </a:xfrm>
                <a:prstGeom prst="ellips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2789" name="Text Box 38"/>
                <p:cNvSpPr txBox="1">
                  <a:spLocks noChangeArrowheads="1"/>
                </p:cNvSpPr>
                <p:nvPr/>
              </p:nvSpPr>
              <p:spPr bwMode="auto">
                <a:xfrm>
                  <a:off x="1440" y="786"/>
                  <a:ext cx="58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a:solidFill>
                      <a:srgbClr val="FF3300"/>
                    </a:solidFill>
                    <a:ea typeface="楷体_GB2312" charset="0"/>
                    <a:cs typeface="楷体_GB2312" charset="0"/>
                  </a:endParaRPr>
                </a:p>
              </p:txBody>
            </p:sp>
            <p:sp>
              <p:nvSpPr>
                <p:cNvPr id="32790" name="Line 39"/>
                <p:cNvSpPr>
                  <a:spLocks noChangeShapeType="1"/>
                </p:cNvSpPr>
                <p:nvPr/>
              </p:nvSpPr>
              <p:spPr bwMode="auto">
                <a:xfrm flipH="1">
                  <a:off x="1680" y="1085"/>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32791" name="Line 40"/>
                <p:cNvSpPr>
                  <a:spLocks noChangeShapeType="1"/>
                </p:cNvSpPr>
                <p:nvPr/>
              </p:nvSpPr>
              <p:spPr bwMode="auto">
                <a:xfrm>
                  <a:off x="1702" y="1104"/>
                  <a:ext cx="240" cy="24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32785" name="Rectangle 41"/>
              <p:cNvSpPr>
                <a:spLocks noChangeArrowheads="1"/>
              </p:cNvSpPr>
              <p:nvPr/>
            </p:nvSpPr>
            <p:spPr bwMode="auto">
              <a:xfrm>
                <a:off x="1344" y="960"/>
                <a:ext cx="244" cy="327"/>
              </a:xfrm>
              <a:prstGeom prst="rect">
                <a:avLst/>
              </a:prstGeom>
              <a:noFill/>
              <a:ln>
                <a:noFill/>
              </a:ln>
            </p:spPr>
            <p:txBody>
              <a:bodyPr wrap="none">
                <a:spAutoFit/>
              </a:bodyPr>
              <a:lstStyle/>
              <a:p>
                <a:pPr>
                  <a:spcBef>
                    <a:spcPct val="50000"/>
                  </a:spcBef>
                </a:pPr>
                <a:r>
                  <a:rPr lang="en-US" altLang="zh-CN" sz="2800">
                    <a:solidFill>
                      <a:srgbClr val="FF3300"/>
                    </a:solidFill>
                    <a:latin typeface="Times New Roman" panose="02020603050405020304" charset="0"/>
                    <a:ea typeface="楷体_GB2312" charset="0"/>
                    <a:cs typeface="楷体_GB2312" charset="0"/>
                  </a:rPr>
                  <a:t>+</a:t>
                </a:r>
              </a:p>
            </p:txBody>
          </p:sp>
        </p:grpSp>
      </p:grpSp>
    </p:spTree>
    <p:extLst>
      <p:ext uri="{BB962C8B-B14F-4D97-AF65-F5344CB8AC3E}">
        <p14:creationId xmlns:p14="http://schemas.microsoft.com/office/powerpoint/2010/main" val="22958109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6">
                                            <p:txEl>
                                              <p:pRg st="0" end="0"/>
                                            </p:txEl>
                                          </p:spTgt>
                                        </p:tgtEl>
                                        <p:attrNameLst>
                                          <p:attrName>style.visibility</p:attrName>
                                        </p:attrNameLst>
                                      </p:cBhvr>
                                      <p:to>
                                        <p:strVal val="visible"/>
                                      </p:to>
                                    </p:set>
                                    <p:animEffect transition="in" filter="wipe(left)">
                                      <p:cBhvr>
                                        <p:cTn id="12" dur="500"/>
                                        <p:tgtEl>
                                          <p:spTgt spid="1484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3"/>
                                        </p:tgtEl>
                                        <p:attrNameLst>
                                          <p:attrName>style.visibility</p:attrName>
                                        </p:attrNameLst>
                                      </p:cBhvr>
                                      <p:to>
                                        <p:strVal val="visible"/>
                                      </p:to>
                                    </p:set>
                                    <p:animEffect transition="in" filter="wipe(left)">
                                      <p:cBhvr>
                                        <p:cTn id="17" dur="500"/>
                                        <p:tgtEl>
                                          <p:spTgt spid="1484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8489"/>
                                        </p:tgtEl>
                                        <p:attrNameLst>
                                          <p:attrName>style.visibility</p:attrName>
                                        </p:attrNameLst>
                                      </p:cBhvr>
                                      <p:to>
                                        <p:strVal val="visible"/>
                                      </p:to>
                                    </p:set>
                                    <p:animEffect transition="in" filter="wipe(up)">
                                      <p:cBhvr>
                                        <p:cTn id="22" dur="500"/>
                                        <p:tgtEl>
                                          <p:spTgt spid="1484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4"/>
                                        </p:tgtEl>
                                        <p:attrNameLst>
                                          <p:attrName>style.visibility</p:attrName>
                                        </p:attrNameLst>
                                      </p:cBhvr>
                                      <p:to>
                                        <p:strVal val="visible"/>
                                      </p:to>
                                    </p:set>
                                    <p:animEffect transition="in" filter="wipe(left)">
                                      <p:cBhvr>
                                        <p:cTn id="27" dur="500"/>
                                        <p:tgtEl>
                                          <p:spTgt spid="1484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8487"/>
                                        </p:tgtEl>
                                        <p:attrNameLst>
                                          <p:attrName>style.visibility</p:attrName>
                                        </p:attrNameLst>
                                      </p:cBhvr>
                                      <p:to>
                                        <p:strVal val="visible"/>
                                      </p:to>
                                    </p:set>
                                    <p:animEffect transition="in" filter="wipe(down)">
                                      <p:cBhvr>
                                        <p:cTn id="32" dur="500"/>
                                        <p:tgtEl>
                                          <p:spTgt spid="148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8485"/>
                                        </p:tgtEl>
                                        <p:attrNameLst>
                                          <p:attrName>style.visibility</p:attrName>
                                        </p:attrNameLst>
                                      </p:cBhvr>
                                      <p:to>
                                        <p:strVal val="visible"/>
                                      </p:to>
                                    </p:set>
                                    <p:animEffect transition="in" filter="wipe(left)">
                                      <p:cBhvr>
                                        <p:cTn id="37" dur="500"/>
                                        <p:tgtEl>
                                          <p:spTgt spid="1484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48488"/>
                                        </p:tgtEl>
                                        <p:attrNameLst>
                                          <p:attrName>style.visibility</p:attrName>
                                        </p:attrNameLst>
                                      </p:cBhvr>
                                      <p:to>
                                        <p:strVal val="visible"/>
                                      </p:to>
                                    </p:set>
                                    <p:animEffect transition="in" filter="wipe(down)">
                                      <p:cBhvr>
                                        <p:cTn id="42" dur="500"/>
                                        <p:tgtEl>
                                          <p:spTgt spid="14848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8494"/>
                                        </p:tgtEl>
                                        <p:attrNameLst>
                                          <p:attrName>style.visibility</p:attrName>
                                        </p:attrNameLst>
                                      </p:cBhvr>
                                      <p:to>
                                        <p:strVal val="visible"/>
                                      </p:to>
                                    </p:set>
                                    <p:animEffect transition="in" filter="wipe(left)">
                                      <p:cBhvr>
                                        <p:cTn id="47" dur="500"/>
                                        <p:tgtEl>
                                          <p:spTgt spid="14849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8495"/>
                                        </p:tgtEl>
                                        <p:attrNameLst>
                                          <p:attrName>style.visibility</p:attrName>
                                        </p:attrNameLst>
                                      </p:cBhvr>
                                      <p:to>
                                        <p:strVal val="visible"/>
                                      </p:to>
                                    </p:set>
                                    <p:animEffect transition="in" filter="wipe(up)">
                                      <p:cBhvr>
                                        <p:cTn id="52" dur="500"/>
                                        <p:tgtEl>
                                          <p:spTgt spid="148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build="p" autoUpdateAnimBg="0"/>
      <p:bldP spid="148487" grpId="0" animBg="1" autoUpdateAnimBg="0"/>
      <p:bldP spid="148488" grpId="0" animBg="1" autoUpdateAnimBg="0"/>
      <p:bldP spid="148489" grpId="0" animBg="1" autoUpdateAnimBg="0"/>
      <p:bldP spid="14849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bwMode="auto">
          <a:xfrm>
            <a:off x="609600" y="457200"/>
            <a:ext cx="3657600" cy="576263"/>
          </a:xfrm>
          <a:ln>
            <a:miter lim="800000"/>
          </a:ln>
        </p:spPr>
        <p:txBody>
          <a:bodyPr vert="horz" wrap="square" lIns="91440" tIns="45720" rIns="91440" bIns="45720" numCol="1" anchor="t" anchorCtr="0" compatLnSpc="1"/>
          <a:lstStyle/>
          <a:p>
            <a:pPr algn="l" eaLnBrk="1" hangingPunct="1">
              <a:defRPr/>
            </a:pPr>
            <a:r>
              <a:rPr lang="en-US" altLang="zh-CN" sz="2800" b="1" smtClean="0">
                <a:solidFill>
                  <a:srgbClr val="CC0000"/>
                </a:solidFill>
                <a:effectLst>
                  <a:outerShdw blurRad="38100" dist="38100" dir="2700000" algn="tl">
                    <a:srgbClr val="C0C0C0"/>
                  </a:outerShdw>
                </a:effectLst>
                <a:cs typeface="+mj-cs"/>
              </a:rPr>
              <a:t>1.</a:t>
            </a:r>
            <a:r>
              <a:rPr lang="en-US" altLang="zh-CN" sz="2800" b="1" smtClean="0">
                <a:solidFill>
                  <a:srgbClr val="CC0000"/>
                </a:solidFill>
                <a:effectLst>
                  <a:outerShdw blurRad="38100" dist="38100" dir="2700000" algn="tl">
                    <a:srgbClr val="C0C0C0"/>
                  </a:outerShdw>
                </a:effectLst>
                <a:latin typeface="宋体" panose="02010600030101010101" pitchFamily="2" charset="-122"/>
                <a:cs typeface="+mj-cs"/>
              </a:rPr>
              <a:t> </a:t>
            </a:r>
            <a:r>
              <a:rPr lang="zh-CN" altLang="en-US" sz="2800" b="1" smtClean="0">
                <a:solidFill>
                  <a:srgbClr val="CC0000"/>
                </a:solidFill>
                <a:effectLst>
                  <a:outerShdw blurRad="38100" dist="38100" dir="2700000" algn="tl">
                    <a:srgbClr val="C0C0C0"/>
                  </a:outerShdw>
                </a:effectLst>
                <a:latin typeface="宋体" panose="02010600030101010101" pitchFamily="2" charset="-122"/>
                <a:cs typeface="+mj-cs"/>
              </a:rPr>
              <a:t>降低放大倍数</a:t>
            </a:r>
          </a:p>
        </p:txBody>
      </p:sp>
      <p:sp>
        <p:nvSpPr>
          <p:cNvPr id="149511" name="Text Box 7" descr="40%"/>
          <p:cNvSpPr txBox="1">
            <a:spLocks noChangeArrowheads="1"/>
          </p:cNvSpPr>
          <p:nvPr/>
        </p:nvSpPr>
        <p:spPr bwMode="auto">
          <a:xfrm>
            <a:off x="3886200" y="2833688"/>
            <a:ext cx="4495800" cy="525462"/>
          </a:xfrm>
          <a:prstGeom prst="rect">
            <a:avLst/>
          </a:prstGeom>
          <a:pattFill prst="pct40">
            <a:fgClr>
              <a:srgbClr val="CCCCFF"/>
            </a:fgClr>
            <a:bgClr>
              <a:srgbClr val="FFFFFF"/>
            </a:bgClr>
          </a:patt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  </a:t>
            </a:r>
            <a:r>
              <a:rPr lang="zh-CN" altLang="en-US" sz="2800" i="0">
                <a:solidFill>
                  <a:srgbClr val="FF0000"/>
                </a:solidFill>
                <a:effectLst>
                  <a:outerShdw blurRad="38100" dist="38100" dir="2700000" algn="tl">
                    <a:srgbClr val="DDDDDD"/>
                  </a:outerShdw>
                </a:effectLst>
              </a:rPr>
              <a:t>负反馈使放大倍数下降。</a:t>
            </a:r>
          </a:p>
        </p:txBody>
      </p:sp>
      <p:grpSp>
        <p:nvGrpSpPr>
          <p:cNvPr id="2" name="Group 8"/>
          <p:cNvGrpSpPr/>
          <p:nvPr/>
        </p:nvGrpSpPr>
        <p:grpSpPr bwMode="auto">
          <a:xfrm>
            <a:off x="838200" y="2760663"/>
            <a:ext cx="2763838" cy="636587"/>
            <a:chOff x="528" y="1739"/>
            <a:chExt cx="1741" cy="401"/>
          </a:xfrm>
        </p:grpSpPr>
        <p:sp>
          <p:nvSpPr>
            <p:cNvPr id="33806" name="Text Box 9"/>
            <p:cNvSpPr txBox="1">
              <a:spLocks noChangeArrowheads="1"/>
            </p:cNvSpPr>
            <p:nvPr/>
          </p:nvSpPr>
          <p:spPr bwMode="auto">
            <a:xfrm>
              <a:off x="528" y="1758"/>
              <a:ext cx="796" cy="331"/>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则有：</a:t>
              </a:r>
            </a:p>
          </p:txBody>
        </p:sp>
        <p:graphicFrame>
          <p:nvGraphicFramePr>
            <p:cNvPr id="33807" name="Object 10"/>
            <p:cNvGraphicFramePr>
              <a:graphicFrameLocks noChangeAspect="1"/>
            </p:cNvGraphicFramePr>
            <p:nvPr/>
          </p:nvGraphicFramePr>
          <p:xfrm>
            <a:off x="1249" y="1739"/>
            <a:ext cx="1020" cy="401"/>
          </p:xfrm>
          <a:graphic>
            <a:graphicData uri="http://schemas.openxmlformats.org/presentationml/2006/ole">
              <mc:AlternateContent xmlns:mc="http://schemas.openxmlformats.org/markup-compatibility/2006">
                <mc:Choice xmlns:v="urn:schemas-microsoft-com:vml" Requires="v">
                  <p:oleObj spid="_x0000_s9226" name="Equation" r:id="rId3" imgW="660400" imgH="254000" progId="Equation.3">
                    <p:embed/>
                  </p:oleObj>
                </mc:Choice>
                <mc:Fallback>
                  <p:oleObj name="Equation" r:id="rId3" imgW="6604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 y="1739"/>
                          <a:ext cx="1020" cy="401"/>
                        </a:xfrm>
                        <a:prstGeom prst="rect">
                          <a:avLst/>
                        </a:prstGeom>
                        <a:noFill/>
                        <a:ln>
                          <a:noFill/>
                        </a:ln>
                        <a:effectLst/>
                      </p:spPr>
                    </p:pic>
                  </p:oleObj>
                </mc:Fallback>
              </mc:AlternateContent>
            </a:graphicData>
          </a:graphic>
        </p:graphicFrame>
      </p:grpSp>
      <p:grpSp>
        <p:nvGrpSpPr>
          <p:cNvPr id="3" name="Group 12"/>
          <p:cNvGrpSpPr/>
          <p:nvPr/>
        </p:nvGrpSpPr>
        <p:grpSpPr bwMode="auto">
          <a:xfrm>
            <a:off x="762000" y="2011363"/>
            <a:ext cx="6961188" cy="588962"/>
            <a:chOff x="480" y="1267"/>
            <a:chExt cx="4385" cy="371"/>
          </a:xfrm>
        </p:grpSpPr>
        <p:graphicFrame>
          <p:nvGraphicFramePr>
            <p:cNvPr id="33803" name="Object 13"/>
            <p:cNvGraphicFramePr>
              <a:graphicFrameLocks noChangeAspect="1"/>
            </p:cNvGraphicFramePr>
            <p:nvPr/>
          </p:nvGraphicFramePr>
          <p:xfrm>
            <a:off x="1584" y="1296"/>
            <a:ext cx="762" cy="342"/>
          </p:xfrm>
          <a:graphic>
            <a:graphicData uri="http://schemas.openxmlformats.org/presentationml/2006/ole">
              <mc:AlternateContent xmlns:mc="http://schemas.openxmlformats.org/markup-compatibility/2006">
                <mc:Choice xmlns:v="urn:schemas-microsoft-com:vml" Requires="v">
                  <p:oleObj spid="_x0000_s9227" name="Equation" r:id="rId5" imgW="533400" imgH="241300" progId="Equation.3">
                    <p:embed/>
                  </p:oleObj>
                </mc:Choice>
                <mc:Fallback>
                  <p:oleObj name="Equation" r:id="rId5" imgW="5334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1296"/>
                          <a:ext cx="762" cy="342"/>
                        </a:xfrm>
                        <a:prstGeom prst="rect">
                          <a:avLst/>
                        </a:prstGeom>
                        <a:noFill/>
                        <a:ln>
                          <a:noFill/>
                        </a:ln>
                        <a:effectLst/>
                      </p:spPr>
                    </p:pic>
                  </p:oleObj>
                </mc:Fallback>
              </mc:AlternateContent>
            </a:graphicData>
          </a:graphic>
        </p:graphicFrame>
        <p:sp>
          <p:nvSpPr>
            <p:cNvPr id="33804" name="Text Box 14"/>
            <p:cNvSpPr txBox="1">
              <a:spLocks noChangeArrowheads="1"/>
            </p:cNvSpPr>
            <p:nvPr/>
          </p:nvSpPr>
          <p:spPr bwMode="auto">
            <a:xfrm>
              <a:off x="2304" y="1296"/>
              <a:ext cx="2561" cy="331"/>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latin typeface="宋体" panose="02010600030101010101" pitchFamily="2" charset="-122"/>
                </a:rPr>
                <a:t>同相，所以</a:t>
              </a:r>
              <a:r>
                <a:rPr lang="zh-CN" altLang="en-US" sz="2800" i="0"/>
                <a:t> </a:t>
              </a:r>
              <a:r>
                <a:rPr lang="en-US" altLang="zh-CN" sz="2800" i="0"/>
                <a:t>AF </a:t>
              </a:r>
              <a:r>
                <a:rPr lang="zh-CN" altLang="en-US" sz="2800" i="0">
                  <a:latin typeface="宋体" panose="02010600030101010101" pitchFamily="2" charset="-122"/>
                </a:rPr>
                <a:t>是正实数</a:t>
              </a:r>
            </a:p>
          </p:txBody>
        </p:sp>
        <p:sp>
          <p:nvSpPr>
            <p:cNvPr id="33805" name="Text Box 15"/>
            <p:cNvSpPr txBox="1">
              <a:spLocks noChangeArrowheads="1"/>
            </p:cNvSpPr>
            <p:nvPr/>
          </p:nvSpPr>
          <p:spPr bwMode="auto">
            <a:xfrm>
              <a:off x="480" y="1267"/>
              <a:ext cx="182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latin typeface="宋体" panose="02010600030101010101" pitchFamily="2" charset="-122"/>
                </a:rPr>
                <a:t>负反馈时，</a:t>
              </a:r>
            </a:p>
          </p:txBody>
        </p:sp>
      </p:grpSp>
      <p:graphicFrame>
        <p:nvGraphicFramePr>
          <p:cNvPr id="149520" name="Object 16"/>
          <p:cNvGraphicFramePr>
            <a:graphicFrameLocks noChangeAspect="1"/>
          </p:cNvGraphicFramePr>
          <p:nvPr/>
        </p:nvGraphicFramePr>
        <p:xfrm>
          <a:off x="838200" y="990600"/>
          <a:ext cx="3398838" cy="908050"/>
        </p:xfrm>
        <a:graphic>
          <a:graphicData uri="http://schemas.openxmlformats.org/presentationml/2006/ole">
            <mc:AlternateContent xmlns:mc="http://schemas.openxmlformats.org/markup-compatibility/2006">
              <mc:Choice xmlns:v="urn:schemas-microsoft-com:vml" Requires="v">
                <p:oleObj spid="_x0000_s9228" name="公式" r:id="rId7" imgW="1905000" imgH="508000" progId="Equation.3">
                  <p:embed/>
                </p:oleObj>
              </mc:Choice>
              <mc:Fallback>
                <p:oleObj name="公式" r:id="rId7" imgW="19050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990600"/>
                        <a:ext cx="3398838" cy="908050"/>
                      </a:xfrm>
                      <a:prstGeom prst="rect">
                        <a:avLst/>
                      </a:prstGeom>
                      <a:noFill/>
                      <a:ln>
                        <a:noFill/>
                      </a:ln>
                      <a:effectLst/>
                    </p:spPr>
                  </p:pic>
                </p:oleObj>
              </mc:Fallback>
            </mc:AlternateContent>
          </a:graphicData>
        </a:graphic>
      </p:graphicFrame>
      <p:graphicFrame>
        <p:nvGraphicFramePr>
          <p:cNvPr id="149521" name="Object 17"/>
          <p:cNvGraphicFramePr>
            <a:graphicFrameLocks noChangeAspect="1"/>
          </p:cNvGraphicFramePr>
          <p:nvPr/>
        </p:nvGraphicFramePr>
        <p:xfrm>
          <a:off x="4411663" y="890588"/>
          <a:ext cx="3208337" cy="1098550"/>
        </p:xfrm>
        <a:graphic>
          <a:graphicData uri="http://schemas.openxmlformats.org/presentationml/2006/ole">
            <mc:AlternateContent xmlns:mc="http://schemas.openxmlformats.org/markup-compatibility/2006">
              <mc:Choice xmlns:v="urn:schemas-microsoft-com:vml" Requires="v">
                <p:oleObj spid="_x0000_s9229" name="公式" r:id="rId9" imgW="1689100" imgH="520700" progId="Equation.3">
                  <p:embed/>
                </p:oleObj>
              </mc:Choice>
              <mc:Fallback>
                <p:oleObj name="公式" r:id="rId9" imgW="1689100" imgH="520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1663" y="890588"/>
                        <a:ext cx="3208337" cy="1098550"/>
                      </a:xfrm>
                      <a:prstGeom prst="rect">
                        <a:avLst/>
                      </a:prstGeom>
                      <a:noFill/>
                      <a:ln>
                        <a:noFill/>
                      </a:ln>
                      <a:effectLst/>
                    </p:spPr>
                  </p:pic>
                </p:oleObj>
              </mc:Fallback>
            </mc:AlternateContent>
          </a:graphicData>
        </a:graphic>
      </p:graphicFrame>
      <p:sp>
        <p:nvSpPr>
          <p:cNvPr id="149522" name="Text Box 18" descr="40%"/>
          <p:cNvSpPr txBox="1">
            <a:spLocks noChangeArrowheads="1"/>
          </p:cNvSpPr>
          <p:nvPr/>
        </p:nvSpPr>
        <p:spPr bwMode="auto">
          <a:xfrm>
            <a:off x="533400" y="3642415"/>
            <a:ext cx="8001000" cy="1117600"/>
          </a:xfrm>
          <a:prstGeom prst="rect">
            <a:avLst/>
          </a:prstGeom>
          <a:no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spcBef>
                <a:spcPct val="50000"/>
              </a:spcBef>
            </a:pPr>
            <a:r>
              <a:rPr lang="en-US" altLang="zh-CN" sz="2800" i="0" dirty="0">
                <a:solidFill>
                  <a:srgbClr val="000099"/>
                </a:solidFill>
                <a:effectLst>
                  <a:outerShdw blurRad="38100" dist="38100" dir="2700000" algn="tl">
                    <a:srgbClr val="DDDDDD"/>
                  </a:outerShdw>
                </a:effectLst>
              </a:rPr>
              <a:t>     | 1+AF|  </a:t>
            </a:r>
            <a:r>
              <a:rPr lang="zh-CN" altLang="en-US" sz="2800" i="0" dirty="0">
                <a:solidFill>
                  <a:srgbClr val="000099"/>
                </a:solidFill>
                <a:effectLst>
                  <a:outerShdw blurRad="38100" dist="38100" dir="2700000" algn="tl">
                    <a:srgbClr val="DDDDDD"/>
                  </a:outerShdw>
                </a:effectLst>
              </a:rPr>
              <a:t>称为反馈深度，其值愈大，负反馈作用愈强，</a:t>
            </a:r>
            <a:r>
              <a:rPr lang="en-US" altLang="zh-CN" sz="2800" i="0" dirty="0" err="1">
                <a:solidFill>
                  <a:srgbClr val="000099"/>
                </a:solidFill>
                <a:effectLst>
                  <a:outerShdw blurRad="38100" dist="38100" dir="2700000" algn="tl">
                    <a:srgbClr val="DDDDDD"/>
                  </a:outerShdw>
                </a:effectLst>
              </a:rPr>
              <a:t>A</a:t>
            </a:r>
            <a:r>
              <a:rPr lang="en-US" altLang="zh-CN" sz="2800" i="0" baseline="-25000" dirty="0" err="1">
                <a:solidFill>
                  <a:srgbClr val="000099"/>
                </a:solidFill>
                <a:effectLst>
                  <a:outerShdw blurRad="38100" dist="38100" dir="2700000" algn="tl">
                    <a:srgbClr val="DDDDDD"/>
                  </a:outerShdw>
                </a:effectLst>
              </a:rPr>
              <a:t>f</a:t>
            </a:r>
            <a:r>
              <a:rPr lang="zh-CN" altLang="en-US" sz="2800" i="0" dirty="0">
                <a:solidFill>
                  <a:srgbClr val="000099"/>
                </a:solidFill>
                <a:effectLst>
                  <a:outerShdw blurRad="38100" dist="38100" dir="2700000" algn="tl">
                    <a:srgbClr val="DDDDDD"/>
                  </a:outerShdw>
                </a:effectLst>
              </a:rPr>
              <a:t>也就愈小。</a:t>
            </a:r>
          </a:p>
        </p:txBody>
      </p:sp>
      <p:sp>
        <p:nvSpPr>
          <p:cNvPr id="149523" name="Text Box 19" descr="40%"/>
          <p:cNvSpPr txBox="1">
            <a:spLocks noChangeArrowheads="1"/>
          </p:cNvSpPr>
          <p:nvPr/>
        </p:nvSpPr>
        <p:spPr bwMode="auto">
          <a:xfrm>
            <a:off x="609600" y="4902200"/>
            <a:ext cx="8001000" cy="1117600"/>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spcBef>
                <a:spcPct val="50000"/>
              </a:spcBef>
            </a:pPr>
            <a:r>
              <a:rPr lang="en-US" altLang="zh-CN" sz="2800" i="0"/>
              <a:t>     </a:t>
            </a:r>
            <a:r>
              <a:rPr lang="zh-CN" altLang="en-US" sz="2800" i="0"/>
              <a:t>射极输出器、不带旁路电容的共射放大电路的电压放大倍数较低就是因为电路中引入了负反馈。</a:t>
            </a:r>
          </a:p>
        </p:txBody>
      </p:sp>
    </p:spTree>
    <p:extLst>
      <p:ext uri="{BB962C8B-B14F-4D97-AF65-F5344CB8AC3E}">
        <p14:creationId xmlns:p14="http://schemas.microsoft.com/office/powerpoint/2010/main" val="22432397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9520"/>
                                        </p:tgtEl>
                                        <p:attrNameLst>
                                          <p:attrName>style.visibility</p:attrName>
                                        </p:attrNameLst>
                                      </p:cBhvr>
                                      <p:to>
                                        <p:strVal val="visible"/>
                                      </p:to>
                                    </p:set>
                                    <p:animEffect transition="in" filter="wipe(left)">
                                      <p:cBhvr>
                                        <p:cTn id="7" dur="500"/>
                                        <p:tgtEl>
                                          <p:spTgt spid="1495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9521"/>
                                        </p:tgtEl>
                                        <p:attrNameLst>
                                          <p:attrName>style.visibility</p:attrName>
                                        </p:attrNameLst>
                                      </p:cBhvr>
                                      <p:to>
                                        <p:strVal val="visible"/>
                                      </p:to>
                                    </p:set>
                                    <p:animEffect transition="in" filter="wipe(left)">
                                      <p:cBhvr>
                                        <p:cTn id="12" dur="500"/>
                                        <p:tgtEl>
                                          <p:spTgt spid="1495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9511"/>
                                        </p:tgtEl>
                                        <p:attrNameLst>
                                          <p:attrName>style.visibility</p:attrName>
                                        </p:attrNameLst>
                                      </p:cBhvr>
                                      <p:to>
                                        <p:strVal val="visible"/>
                                      </p:to>
                                    </p:set>
                                    <p:animEffect transition="in" filter="wipe(left)">
                                      <p:cBhvr>
                                        <p:cTn id="27" dur="500"/>
                                        <p:tgtEl>
                                          <p:spTgt spid="1495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9522"/>
                                        </p:tgtEl>
                                        <p:attrNameLst>
                                          <p:attrName>style.visibility</p:attrName>
                                        </p:attrNameLst>
                                      </p:cBhvr>
                                      <p:to>
                                        <p:strVal val="visible"/>
                                      </p:to>
                                    </p:set>
                                    <p:animEffect transition="in" filter="wipe(left)">
                                      <p:cBhvr>
                                        <p:cTn id="32" dur="500"/>
                                        <p:tgtEl>
                                          <p:spTgt spid="1495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9523"/>
                                        </p:tgtEl>
                                        <p:attrNameLst>
                                          <p:attrName>style.visibility</p:attrName>
                                        </p:attrNameLst>
                                      </p:cBhvr>
                                      <p:to>
                                        <p:strVal val="visible"/>
                                      </p:to>
                                    </p:set>
                                    <p:animEffect transition="in" filter="wipe(left)">
                                      <p:cBhvr>
                                        <p:cTn id="37"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1" grpId="0" animBg="1" autoUpdateAnimBg="0"/>
      <p:bldP spid="149522" grpId="0" autoUpdateAnimBg="0"/>
      <p:bldP spid="14952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ctrTitle"/>
          </p:nvPr>
        </p:nvSpPr>
        <p:spPr bwMode="auto">
          <a:xfrm>
            <a:off x="685800" y="503238"/>
            <a:ext cx="5257800" cy="6858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2.</a:t>
            </a:r>
            <a:r>
              <a:rPr lang="zh-CN" altLang="en-US"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提高放大倍数的稳定性</a:t>
            </a:r>
          </a:p>
        </p:txBody>
      </p:sp>
      <p:graphicFrame>
        <p:nvGraphicFramePr>
          <p:cNvPr id="34819" name="Object 7"/>
          <p:cNvGraphicFramePr>
            <a:graphicFrameLocks noChangeAspect="1"/>
          </p:cNvGraphicFramePr>
          <p:nvPr/>
        </p:nvGraphicFramePr>
        <p:xfrm>
          <a:off x="976313" y="1136650"/>
          <a:ext cx="2071687" cy="966788"/>
        </p:xfrm>
        <a:graphic>
          <a:graphicData uri="http://schemas.openxmlformats.org/presentationml/2006/ole">
            <mc:AlternateContent xmlns:mc="http://schemas.openxmlformats.org/markup-compatibility/2006">
              <mc:Choice xmlns:v="urn:schemas-microsoft-com:vml" Requires="v">
                <p:oleObj spid="_x0000_s10248" name="公式" r:id="rId3" imgW="1181100" imgH="508000" progId="Equation.3">
                  <p:embed/>
                </p:oleObj>
              </mc:Choice>
              <mc:Fallback>
                <p:oleObj name="公式" r:id="rId3" imgW="11811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3" y="1136650"/>
                        <a:ext cx="2071687" cy="966788"/>
                      </a:xfrm>
                      <a:prstGeom prst="rect">
                        <a:avLst/>
                      </a:prstGeom>
                      <a:noFill/>
                      <a:ln>
                        <a:noFill/>
                      </a:ln>
                      <a:effectLst/>
                    </p:spPr>
                  </p:pic>
                </p:oleObj>
              </mc:Fallback>
            </mc:AlternateContent>
          </a:graphicData>
        </a:graphic>
      </p:graphicFrame>
      <p:graphicFrame>
        <p:nvGraphicFramePr>
          <p:cNvPr id="150536" name="Object 8"/>
          <p:cNvGraphicFramePr>
            <a:graphicFrameLocks noChangeAspect="1"/>
          </p:cNvGraphicFramePr>
          <p:nvPr/>
        </p:nvGraphicFramePr>
        <p:xfrm>
          <a:off x="4303713" y="1062038"/>
          <a:ext cx="3240087" cy="1139825"/>
        </p:xfrm>
        <a:graphic>
          <a:graphicData uri="http://schemas.openxmlformats.org/presentationml/2006/ole">
            <mc:AlternateContent xmlns:mc="http://schemas.openxmlformats.org/markup-compatibility/2006">
              <mc:Choice xmlns:v="urn:schemas-microsoft-com:vml" Requires="v">
                <p:oleObj spid="_x0000_s10249" name="Equation" r:id="rId5" imgW="1739900" imgH="558800" progId="Equation.3">
                  <p:embed/>
                </p:oleObj>
              </mc:Choice>
              <mc:Fallback>
                <p:oleObj name="Equation" r:id="rId5" imgW="1739900" imgH="558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713" y="1062038"/>
                        <a:ext cx="3240087" cy="1139825"/>
                      </a:xfrm>
                      <a:prstGeom prst="rect">
                        <a:avLst/>
                      </a:prstGeom>
                      <a:noFill/>
                      <a:ln>
                        <a:noFill/>
                      </a:ln>
                      <a:effectLst/>
                    </p:spPr>
                  </p:pic>
                </p:oleObj>
              </mc:Fallback>
            </mc:AlternateContent>
          </a:graphicData>
        </a:graphic>
      </p:graphicFrame>
      <p:sp>
        <p:nvSpPr>
          <p:cNvPr id="150537" name="Text Box 9" descr="40%"/>
          <p:cNvSpPr txBox="1">
            <a:spLocks noChangeArrowheads="1"/>
          </p:cNvSpPr>
          <p:nvPr/>
        </p:nvSpPr>
        <p:spPr bwMode="auto">
          <a:xfrm>
            <a:off x="949325" y="2301875"/>
            <a:ext cx="6313488" cy="525463"/>
          </a:xfrm>
          <a:prstGeom prst="rect">
            <a:avLst/>
          </a:prstGeom>
          <a:pattFill prst="pct40">
            <a:fgClr>
              <a:srgbClr val="FFCCCC"/>
            </a:fgClr>
            <a:bgClr>
              <a:srgbClr val="FFFFFF"/>
            </a:bgClr>
          </a:pattFill>
          <a:ln w="38100">
            <a:noFill/>
            <a:miter lim="800000"/>
          </a:ln>
          <a:effectLst/>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FF0000"/>
                </a:solidFill>
                <a:effectLst>
                  <a:outerShdw blurRad="38100" dist="38100" dir="2700000" algn="tl">
                    <a:srgbClr val="DDDDDD"/>
                  </a:outerShdw>
                </a:effectLst>
              </a:rPr>
              <a:t>引入负反馈使放大倍数的稳定性提高。</a:t>
            </a:r>
          </a:p>
        </p:txBody>
      </p:sp>
      <p:sp>
        <p:nvSpPr>
          <p:cNvPr id="150538" name="Text Box 10" descr="40%"/>
          <p:cNvSpPr txBox="1">
            <a:spLocks noChangeArrowheads="1"/>
          </p:cNvSpPr>
          <p:nvPr/>
        </p:nvSpPr>
        <p:spPr bwMode="auto">
          <a:xfrm>
            <a:off x="304800" y="3017838"/>
            <a:ext cx="8874125" cy="525462"/>
          </a:xfrm>
          <a:prstGeom prst="rect">
            <a:avLst/>
          </a:prstGeom>
          <a:pattFill prst="pct40">
            <a:fgClr>
              <a:srgbClr val="00CCFF"/>
            </a:fgClr>
            <a:bgClr>
              <a:srgbClr val="FFFFFF"/>
            </a:bgClr>
          </a:pattFill>
          <a:ln w="38100">
            <a:noFill/>
            <a:miter lim="800000"/>
          </a:ln>
          <a:effectLst/>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放大倍数下降至</a:t>
            </a:r>
            <a:r>
              <a:rPr lang="en-US" altLang="zh-CN" sz="2800" i="0">
                <a:solidFill>
                  <a:srgbClr val="000099"/>
                </a:solidFill>
                <a:effectLst>
                  <a:outerShdw blurRad="38100" dist="38100" dir="2700000" algn="tl">
                    <a:srgbClr val="DDDDDD"/>
                  </a:outerShdw>
                </a:effectLst>
              </a:rPr>
              <a:t>1</a:t>
            </a:r>
            <a:r>
              <a:rPr lang="en-US" altLang="zh-CN" sz="2800" i="0">
                <a:solidFill>
                  <a:srgbClr val="000099"/>
                </a:solidFill>
                <a:effectLst>
                  <a:outerShdw blurRad="38100" dist="38100" dir="2700000" algn="tl">
                    <a:srgbClr val="DDDDDD"/>
                  </a:outerShdw>
                </a:effectLst>
                <a:cs typeface="Times New Roman" panose="02020603050405020304" charset="0"/>
              </a:rPr>
              <a:t>/(</a:t>
            </a:r>
            <a:r>
              <a:rPr lang="en-US" altLang="zh-CN" sz="2800" i="0">
                <a:solidFill>
                  <a:srgbClr val="000099"/>
                </a:solidFill>
                <a:effectLst>
                  <a:outerShdw blurRad="38100" dist="38100" dir="2700000" algn="tl">
                    <a:srgbClr val="DDDDDD"/>
                  </a:outerShdw>
                </a:effectLst>
              </a:rPr>
              <a:t>1+|AF|)</a:t>
            </a:r>
            <a:r>
              <a:rPr lang="zh-CN" altLang="en-US" sz="2800" i="0">
                <a:solidFill>
                  <a:srgbClr val="000099"/>
                </a:solidFill>
                <a:effectLst>
                  <a:outerShdw blurRad="38100" dist="38100" dir="2700000" algn="tl">
                    <a:srgbClr val="DDDDDD"/>
                  </a:outerShdw>
                </a:effectLst>
              </a:rPr>
              <a:t>倍，其稳定性提高</a:t>
            </a:r>
            <a:r>
              <a:rPr lang="en-US" altLang="zh-CN" sz="2800" i="0">
                <a:solidFill>
                  <a:srgbClr val="000099"/>
                </a:solidFill>
                <a:effectLst>
                  <a:outerShdw blurRad="38100" dist="38100" dir="2700000" algn="tl">
                    <a:srgbClr val="DDDDDD"/>
                  </a:outerShdw>
                </a:effectLst>
              </a:rPr>
              <a:t>1+|AF|</a:t>
            </a:r>
            <a:r>
              <a:rPr lang="zh-CN" altLang="en-US" sz="2800" i="0">
                <a:solidFill>
                  <a:srgbClr val="000099"/>
                </a:solidFill>
                <a:effectLst>
                  <a:outerShdw blurRad="38100" dist="38100" dir="2700000" algn="tl">
                    <a:srgbClr val="DDDDDD"/>
                  </a:outerShdw>
                </a:effectLst>
              </a:rPr>
              <a:t>倍。</a:t>
            </a:r>
          </a:p>
        </p:txBody>
      </p:sp>
      <p:sp>
        <p:nvSpPr>
          <p:cNvPr id="150539" name="Text Box 11"/>
          <p:cNvSpPr txBox="1">
            <a:spLocks noChangeArrowheads="1"/>
          </p:cNvSpPr>
          <p:nvPr/>
        </p:nvSpPr>
        <p:spPr bwMode="auto">
          <a:xfrm>
            <a:off x="533400" y="3703638"/>
            <a:ext cx="6186488" cy="525462"/>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若</a:t>
            </a:r>
            <a:r>
              <a:rPr lang="en-US" altLang="zh-CN" sz="2800" i="0"/>
              <a:t>|AF| &gt;&gt;1</a:t>
            </a:r>
            <a:r>
              <a:rPr lang="zh-CN" altLang="en-US" sz="2800" i="0"/>
              <a:t>，称为</a:t>
            </a:r>
            <a:r>
              <a:rPr lang="zh-CN" altLang="en-US" sz="2800" i="0">
                <a:solidFill>
                  <a:srgbClr val="FF3300"/>
                </a:solidFill>
              </a:rPr>
              <a:t>深度负反馈</a:t>
            </a:r>
            <a:r>
              <a:rPr lang="zh-CN" altLang="en-US" sz="2800" i="0"/>
              <a:t>，此时：</a:t>
            </a:r>
          </a:p>
        </p:txBody>
      </p:sp>
      <p:sp>
        <p:nvSpPr>
          <p:cNvPr id="150540" name="Text Box 12" descr="40%"/>
          <p:cNvSpPr txBox="1">
            <a:spLocks noChangeArrowheads="1"/>
          </p:cNvSpPr>
          <p:nvPr/>
        </p:nvSpPr>
        <p:spPr bwMode="auto">
          <a:xfrm>
            <a:off x="3733800" y="4389438"/>
            <a:ext cx="4343400" cy="1387475"/>
          </a:xfrm>
          <a:prstGeom prst="rect">
            <a:avLst/>
          </a:prstGeom>
          <a:pattFill prst="pct40">
            <a:fgClr>
              <a:srgbClr val="CCCCFF"/>
            </a:fgClr>
            <a:bgClr>
              <a:srgbClr val="FFFFFF"/>
            </a:bgClr>
          </a:pattFill>
          <a:ln w="38100">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latin typeface="宋体" panose="02010600030101010101" pitchFamily="2" charset="-122"/>
              </a:rPr>
              <a:t>    </a:t>
            </a:r>
            <a:r>
              <a:rPr lang="zh-CN" altLang="en-US" sz="2800" i="0">
                <a:solidFill>
                  <a:srgbClr val="FF0000"/>
                </a:solidFill>
                <a:effectLst>
                  <a:outerShdw blurRad="38100" dist="38100" dir="2700000" algn="tl">
                    <a:srgbClr val="DDDDDD"/>
                  </a:outerShdw>
                </a:effectLst>
                <a:latin typeface="宋体" panose="02010600030101010101" pitchFamily="2" charset="-122"/>
              </a:rPr>
              <a:t>在深度负反馈的情况下，闭环放大倍数仅与反馈电路的参数有关。</a:t>
            </a:r>
          </a:p>
        </p:txBody>
      </p:sp>
      <p:graphicFrame>
        <p:nvGraphicFramePr>
          <p:cNvPr id="150541" name="Object 13"/>
          <p:cNvGraphicFramePr>
            <a:graphicFrameLocks noChangeAspect="1"/>
          </p:cNvGraphicFramePr>
          <p:nvPr/>
        </p:nvGraphicFramePr>
        <p:xfrm>
          <a:off x="1676400" y="4527550"/>
          <a:ext cx="1295400" cy="1004888"/>
        </p:xfrm>
        <a:graphic>
          <a:graphicData uri="http://schemas.openxmlformats.org/presentationml/2006/ole">
            <mc:AlternateContent xmlns:mc="http://schemas.openxmlformats.org/markup-compatibility/2006">
              <mc:Choice xmlns:v="urn:schemas-microsoft-com:vml" Requires="v">
                <p:oleObj spid="_x0000_s10250" name="公式" r:id="rId7" imgW="673100" imgH="508000" progId="Equation.3">
                  <p:embed/>
                </p:oleObj>
              </mc:Choice>
              <mc:Fallback>
                <p:oleObj name="公式" r:id="rId7" imgW="6731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527550"/>
                        <a:ext cx="1295400" cy="10048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70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0536"/>
                                        </p:tgtEl>
                                        <p:attrNameLst>
                                          <p:attrName>style.visibility</p:attrName>
                                        </p:attrNameLst>
                                      </p:cBhvr>
                                      <p:to>
                                        <p:strVal val="visible"/>
                                      </p:to>
                                    </p:set>
                                    <p:animEffect transition="in" filter="wipe(left)">
                                      <p:cBhvr>
                                        <p:cTn id="7" dur="500"/>
                                        <p:tgtEl>
                                          <p:spTgt spid="1505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37"/>
                                        </p:tgtEl>
                                        <p:attrNameLst>
                                          <p:attrName>style.visibility</p:attrName>
                                        </p:attrNameLst>
                                      </p:cBhvr>
                                      <p:to>
                                        <p:strVal val="visible"/>
                                      </p:to>
                                    </p:set>
                                    <p:animEffect transition="in" filter="wipe(left)">
                                      <p:cBhvr>
                                        <p:cTn id="12" dur="500"/>
                                        <p:tgtEl>
                                          <p:spTgt spid="1505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0538"/>
                                        </p:tgtEl>
                                        <p:attrNameLst>
                                          <p:attrName>style.visibility</p:attrName>
                                        </p:attrNameLst>
                                      </p:cBhvr>
                                      <p:to>
                                        <p:strVal val="visible"/>
                                      </p:to>
                                    </p:set>
                                    <p:animEffect transition="in" filter="wipe(left)">
                                      <p:cBhvr>
                                        <p:cTn id="17" dur="500"/>
                                        <p:tgtEl>
                                          <p:spTgt spid="1505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0539"/>
                                        </p:tgtEl>
                                        <p:attrNameLst>
                                          <p:attrName>style.visibility</p:attrName>
                                        </p:attrNameLst>
                                      </p:cBhvr>
                                      <p:to>
                                        <p:strVal val="visible"/>
                                      </p:to>
                                    </p:set>
                                    <p:animEffect transition="in" filter="wipe(left)">
                                      <p:cBhvr>
                                        <p:cTn id="22" dur="500"/>
                                        <p:tgtEl>
                                          <p:spTgt spid="1505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0541"/>
                                        </p:tgtEl>
                                        <p:attrNameLst>
                                          <p:attrName>style.visibility</p:attrName>
                                        </p:attrNameLst>
                                      </p:cBhvr>
                                      <p:to>
                                        <p:strVal val="visible"/>
                                      </p:to>
                                    </p:set>
                                    <p:animEffect transition="in" filter="wipe(left)">
                                      <p:cBhvr>
                                        <p:cTn id="27" dur="500"/>
                                        <p:tgtEl>
                                          <p:spTgt spid="1505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0540"/>
                                        </p:tgtEl>
                                        <p:attrNameLst>
                                          <p:attrName>style.visibility</p:attrName>
                                        </p:attrNameLst>
                                      </p:cBhvr>
                                      <p:to>
                                        <p:strVal val="visible"/>
                                      </p:to>
                                    </p:set>
                                    <p:animEffect transition="in" filter="dissolve">
                                      <p:cBhvr>
                                        <p:cTn id="32" dur="500"/>
                                        <p:tgtEl>
                                          <p:spTgt spid="150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7" grpId="0" animBg="1" autoUpdateAnimBg="0"/>
      <p:bldP spid="150538" grpId="0" animBg="1" autoUpdateAnimBg="0"/>
      <p:bldP spid="150539" grpId="0" autoUpdateAnimBg="0"/>
      <p:bldP spid="150540"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09600" y="617538"/>
            <a:ext cx="46482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latin typeface="宋体" panose="02010600030101010101" pitchFamily="2" charset="-122"/>
              </a:rPr>
              <a:t>例</a:t>
            </a:r>
            <a:r>
              <a:rPr lang="zh-CN" altLang="en-US" sz="2800" i="0" dirty="0"/>
              <a:t>：</a:t>
            </a:r>
            <a:r>
              <a:rPr lang="en-US" altLang="zh-CN" sz="2800" i="0" dirty="0"/>
              <a:t>|A|=300</a:t>
            </a:r>
            <a:r>
              <a:rPr lang="zh-CN" altLang="en-US" sz="2800" i="0" dirty="0"/>
              <a:t>，</a:t>
            </a:r>
            <a:r>
              <a:rPr lang="en-US" altLang="zh-CN" sz="2800" i="0" dirty="0"/>
              <a:t>|F|=0.01</a:t>
            </a:r>
            <a:r>
              <a:rPr lang="zh-CN" altLang="en-US" sz="2800" i="0" dirty="0">
                <a:latin typeface="宋体" panose="02010600030101010101" pitchFamily="2" charset="-122"/>
              </a:rPr>
              <a:t>。</a:t>
            </a:r>
          </a:p>
        </p:txBody>
      </p:sp>
      <p:graphicFrame>
        <p:nvGraphicFramePr>
          <p:cNvPr id="151555" name="Object 3"/>
          <p:cNvGraphicFramePr>
            <a:graphicFrameLocks noChangeAspect="1"/>
          </p:cNvGraphicFramePr>
          <p:nvPr/>
        </p:nvGraphicFramePr>
        <p:xfrm>
          <a:off x="727075" y="1074738"/>
          <a:ext cx="5691188" cy="1254125"/>
        </p:xfrm>
        <a:graphic>
          <a:graphicData uri="http://schemas.openxmlformats.org/presentationml/2006/ole">
            <mc:AlternateContent xmlns:mc="http://schemas.openxmlformats.org/markup-compatibility/2006">
              <mc:Choice xmlns:v="urn:schemas-microsoft-com:vml" Requires="v">
                <p:oleObj spid="_x0000_s11274" name="公式" r:id="rId3" imgW="2414270" imgH="530225" progId="Equation.3">
                  <p:embed/>
                </p:oleObj>
              </mc:Choice>
              <mc:Fallback>
                <p:oleObj name="公式" r:id="rId3" imgW="2414270" imgH="530225" progId="Equation.3">
                  <p:embed/>
                  <p:pic>
                    <p:nvPicPr>
                      <p:cNvPr id="0" name=""/>
                      <p:cNvPicPr>
                        <a:picLocks noChangeAspect="1" noChangeArrowheads="1"/>
                      </p:cNvPicPr>
                      <p:nvPr/>
                    </p:nvPicPr>
                    <p:blipFill>
                      <a:blip r:embed="rId4"/>
                      <a:srcRect/>
                      <a:stretch>
                        <a:fillRect/>
                      </a:stretch>
                    </p:blipFill>
                    <p:spPr bwMode="auto">
                      <a:xfrm>
                        <a:off x="727075" y="1074738"/>
                        <a:ext cx="5691188" cy="1254125"/>
                      </a:xfrm>
                      <a:prstGeom prst="rect">
                        <a:avLst/>
                      </a:prstGeom>
                      <a:noFill/>
                      <a:ln>
                        <a:noFill/>
                      </a:ln>
                      <a:effectLst/>
                    </p:spPr>
                  </p:pic>
                </p:oleObj>
              </mc:Fallback>
            </mc:AlternateContent>
          </a:graphicData>
        </a:graphic>
      </p:graphicFrame>
      <p:graphicFrame>
        <p:nvGraphicFramePr>
          <p:cNvPr id="151556" name="Object 4"/>
          <p:cNvGraphicFramePr>
            <a:graphicFrameLocks noChangeAspect="1"/>
          </p:cNvGraphicFramePr>
          <p:nvPr/>
        </p:nvGraphicFramePr>
        <p:xfrm>
          <a:off x="701657" y="2308225"/>
          <a:ext cx="2559085" cy="1343025"/>
        </p:xfrm>
        <a:graphic>
          <a:graphicData uri="http://schemas.openxmlformats.org/presentationml/2006/ole">
            <mc:AlternateContent xmlns:mc="http://schemas.openxmlformats.org/markup-compatibility/2006">
              <mc:Choice xmlns:v="urn:schemas-microsoft-com:vml" Requires="v">
                <p:oleObj spid="_x0000_s11275" name="公式" r:id="rId5" imgW="987425" imgH="530225" progId="Equation.3">
                  <p:embed/>
                </p:oleObj>
              </mc:Choice>
              <mc:Fallback>
                <p:oleObj name="公式" r:id="rId5" imgW="987425" imgH="530225" progId="Equation.3">
                  <p:embed/>
                  <p:pic>
                    <p:nvPicPr>
                      <p:cNvPr id="0" name=""/>
                      <p:cNvPicPr>
                        <a:picLocks noChangeAspect="1" noChangeArrowheads="1"/>
                      </p:cNvPicPr>
                      <p:nvPr/>
                    </p:nvPicPr>
                    <p:blipFill>
                      <a:blip r:embed="rId6"/>
                      <a:srcRect/>
                      <a:stretch>
                        <a:fillRect/>
                      </a:stretch>
                    </p:blipFill>
                    <p:spPr bwMode="auto">
                      <a:xfrm>
                        <a:off x="701657" y="2308225"/>
                        <a:ext cx="2559085" cy="1343025"/>
                      </a:xfrm>
                      <a:prstGeom prst="rect">
                        <a:avLst/>
                      </a:prstGeom>
                      <a:noFill/>
                      <a:ln>
                        <a:noFill/>
                      </a:ln>
                      <a:effectLst/>
                    </p:spPr>
                  </p:pic>
                </p:oleObj>
              </mc:Fallback>
            </mc:AlternateContent>
          </a:graphicData>
        </a:graphic>
      </p:graphicFrame>
      <p:graphicFrame>
        <p:nvGraphicFramePr>
          <p:cNvPr id="151557" name="Object 5"/>
          <p:cNvGraphicFramePr>
            <a:graphicFrameLocks noChangeAspect="1"/>
          </p:cNvGraphicFramePr>
          <p:nvPr/>
        </p:nvGraphicFramePr>
        <p:xfrm>
          <a:off x="1981200" y="4732338"/>
          <a:ext cx="5410200" cy="1058862"/>
        </p:xfrm>
        <a:graphic>
          <a:graphicData uri="http://schemas.openxmlformats.org/presentationml/2006/ole">
            <mc:AlternateContent xmlns:mc="http://schemas.openxmlformats.org/markup-compatibility/2006">
              <mc:Choice xmlns:v="urn:schemas-microsoft-com:vml" Requires="v">
                <p:oleObj spid="_x0000_s11276" name="Equation" r:id="rId7" imgW="2667000" imgH="457200" progId="Equation.3">
                  <p:embed/>
                </p:oleObj>
              </mc:Choice>
              <mc:Fallback>
                <p:oleObj name="Equation" r:id="rId7" imgW="26670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4732338"/>
                        <a:ext cx="5410200" cy="1058862"/>
                      </a:xfrm>
                      <a:prstGeom prst="rect">
                        <a:avLst/>
                      </a:prstGeom>
                      <a:noFill/>
                      <a:ln>
                        <a:noFill/>
                      </a:ln>
                      <a:effectLst/>
                    </p:spPr>
                  </p:pic>
                </p:oleObj>
              </mc:Fallback>
            </mc:AlternateContent>
          </a:graphicData>
        </a:graphic>
      </p:graphicFrame>
      <p:graphicFrame>
        <p:nvGraphicFramePr>
          <p:cNvPr id="151558" name="Object 6"/>
          <p:cNvGraphicFramePr>
            <a:graphicFrameLocks noChangeAspect="1"/>
          </p:cNvGraphicFramePr>
          <p:nvPr/>
        </p:nvGraphicFramePr>
        <p:xfrm>
          <a:off x="760413" y="3435350"/>
          <a:ext cx="3795712" cy="1303338"/>
        </p:xfrm>
        <a:graphic>
          <a:graphicData uri="http://schemas.openxmlformats.org/presentationml/2006/ole">
            <mc:AlternateContent xmlns:mc="http://schemas.openxmlformats.org/markup-compatibility/2006">
              <mc:Choice xmlns:v="urn:schemas-microsoft-com:vml" Requires="v">
                <p:oleObj spid="_x0000_s11277" name="公式" r:id="rId9" imgW="1545590" imgH="530225" progId="Equation.3">
                  <p:embed/>
                </p:oleObj>
              </mc:Choice>
              <mc:Fallback>
                <p:oleObj name="公式" r:id="rId9" imgW="1545590" imgH="530225" progId="Equation.3">
                  <p:embed/>
                  <p:pic>
                    <p:nvPicPr>
                      <p:cNvPr id="0" name=""/>
                      <p:cNvPicPr>
                        <a:picLocks noChangeAspect="1" noChangeArrowheads="1"/>
                      </p:cNvPicPr>
                      <p:nvPr/>
                    </p:nvPicPr>
                    <p:blipFill>
                      <a:blip r:embed="rId10"/>
                      <a:srcRect/>
                      <a:stretch>
                        <a:fillRect/>
                      </a:stretch>
                    </p:blipFill>
                    <p:spPr bwMode="auto">
                      <a:xfrm>
                        <a:off x="760413" y="3435350"/>
                        <a:ext cx="3795712" cy="1303338"/>
                      </a:xfrm>
                      <a:prstGeom prst="rect">
                        <a:avLst/>
                      </a:prstGeom>
                      <a:noFill/>
                      <a:ln>
                        <a:noFill/>
                      </a:ln>
                      <a:effectLst/>
                    </p:spPr>
                  </p:pic>
                </p:oleObj>
              </mc:Fallback>
            </mc:AlternateContent>
          </a:graphicData>
        </a:graphic>
      </p:graphicFrame>
      <p:grpSp>
        <p:nvGrpSpPr>
          <p:cNvPr id="2" name="Group 7"/>
          <p:cNvGrpSpPr/>
          <p:nvPr/>
        </p:nvGrpSpPr>
        <p:grpSpPr bwMode="auto">
          <a:xfrm>
            <a:off x="7010400" y="2979738"/>
            <a:ext cx="1828800" cy="1752600"/>
            <a:chOff x="4320" y="1728"/>
            <a:chExt cx="1152" cy="1104"/>
          </a:xfrm>
        </p:grpSpPr>
        <p:sp>
          <p:nvSpPr>
            <p:cNvPr id="35848" name="AutoShape 8"/>
            <p:cNvSpPr>
              <a:spLocks noChangeArrowheads="1"/>
            </p:cNvSpPr>
            <p:nvPr/>
          </p:nvSpPr>
          <p:spPr bwMode="auto">
            <a:xfrm>
              <a:off x="4896" y="1728"/>
              <a:ext cx="576" cy="672"/>
            </a:xfrm>
            <a:prstGeom prst="star4">
              <a:avLst>
                <a:gd name="adj" fmla="val 12500"/>
              </a:avLst>
            </a:prstGeom>
            <a:gradFill rotWithShape="0">
              <a:gsLst>
                <a:gs pos="0">
                  <a:srgbClr val="FFFFFF"/>
                </a:gs>
                <a:gs pos="100000">
                  <a:srgbClr val="6699FF"/>
                </a:gs>
              </a:gsLst>
              <a:path path="shape">
                <a:fillToRect l="50000" t="50000" r="50000" b="50000"/>
              </a:path>
            </a:gradFill>
            <a:ln w="0" cap="sq">
              <a:solidFill>
                <a:srgbClr val="6699FF"/>
              </a:solidFill>
              <a:miter lim="800000"/>
              <a:headEnd type="none" w="sm" len="sm"/>
              <a:tailEnd type="none" w="sm" len="sm"/>
            </a:ln>
          </p:spPr>
          <p:txBody>
            <a:bodyPr wrap="none" anchor="ctr"/>
            <a:lstStyle/>
            <a:p>
              <a:endParaRPr lang="zh-CN" altLang="en-US">
                <a:latin typeface="Times New Roman" panose="02020603050405020304" charset="0"/>
              </a:endParaRPr>
            </a:p>
          </p:txBody>
        </p:sp>
        <p:sp>
          <p:nvSpPr>
            <p:cNvPr id="35849" name="AutoShape 9"/>
            <p:cNvSpPr>
              <a:spLocks noChangeArrowheads="1"/>
            </p:cNvSpPr>
            <p:nvPr/>
          </p:nvSpPr>
          <p:spPr bwMode="auto">
            <a:xfrm>
              <a:off x="4320" y="2352"/>
              <a:ext cx="480" cy="480"/>
            </a:xfrm>
            <a:prstGeom prst="star4">
              <a:avLst>
                <a:gd name="adj" fmla="val 12500"/>
              </a:avLst>
            </a:prstGeom>
            <a:gradFill rotWithShape="0">
              <a:gsLst>
                <a:gs pos="0">
                  <a:srgbClr val="FFFFFF"/>
                </a:gs>
                <a:gs pos="100000">
                  <a:srgbClr val="6699FF"/>
                </a:gs>
              </a:gsLst>
              <a:path path="shape">
                <a:fillToRect l="50000" t="50000" r="50000" b="50000"/>
              </a:path>
            </a:gradFill>
            <a:ln w="0" cap="sq">
              <a:solidFill>
                <a:srgbClr val="6699FF"/>
              </a:solidFill>
              <a:miter lim="800000"/>
              <a:headEnd type="none" w="sm" len="sm"/>
              <a:tailEnd type="none" w="sm" len="sm"/>
            </a:ln>
          </p:spPr>
          <p:txBody>
            <a:bodyPr wrap="none" anchor="ctr"/>
            <a:lstStyle/>
            <a:p>
              <a:endParaRPr lang="zh-CN" altLang="en-US">
                <a:latin typeface="Times New Roman" panose="02020603050405020304" charset="0"/>
              </a:endParaRPr>
            </a:p>
          </p:txBody>
        </p:sp>
      </p:grpSp>
    </p:spTree>
    <p:extLst>
      <p:ext uri="{BB962C8B-B14F-4D97-AF65-F5344CB8AC3E}">
        <p14:creationId xmlns:p14="http://schemas.microsoft.com/office/powerpoint/2010/main" val="11482267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wipe(left)">
                                      <p:cBhvr>
                                        <p:cTn id="7" dur="500"/>
                                        <p:tgtEl>
                                          <p:spTgt spid="1515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1556"/>
                                        </p:tgtEl>
                                        <p:attrNameLst>
                                          <p:attrName>style.visibility</p:attrName>
                                        </p:attrNameLst>
                                      </p:cBhvr>
                                      <p:to>
                                        <p:strVal val="visible"/>
                                      </p:to>
                                    </p:set>
                                    <p:animEffect transition="in" filter="wipe(left)">
                                      <p:cBhvr>
                                        <p:cTn id="12" dur="500"/>
                                        <p:tgtEl>
                                          <p:spTgt spid="1515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1558"/>
                                        </p:tgtEl>
                                        <p:attrNameLst>
                                          <p:attrName>style.visibility</p:attrName>
                                        </p:attrNameLst>
                                      </p:cBhvr>
                                      <p:to>
                                        <p:strVal val="visible"/>
                                      </p:to>
                                    </p:set>
                                    <p:animEffect transition="in" filter="wipe(left)">
                                      <p:cBhvr>
                                        <p:cTn id="17" dur="500"/>
                                        <p:tgtEl>
                                          <p:spTgt spid="151558"/>
                                        </p:tgtEl>
                                      </p:cBhvr>
                                    </p:animEffect>
                                  </p:childTnLst>
                                </p:cTn>
                              </p:par>
                            </p:childTnLst>
                          </p:cTn>
                        </p:par>
                        <p:par>
                          <p:cTn id="18" fill="hold">
                            <p:stCondLst>
                              <p:cond delay="500"/>
                            </p:stCondLst>
                            <p:childTnLst>
                              <p:par>
                                <p:cTn id="19" presetID="17"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1557"/>
                                        </p:tgtEl>
                                        <p:attrNameLst>
                                          <p:attrName>style.visibility</p:attrName>
                                        </p:attrNameLst>
                                      </p:cBhvr>
                                      <p:to>
                                        <p:strVal val="visible"/>
                                      </p:to>
                                    </p:set>
                                    <p:animEffect transition="in" filter="wipe(left)">
                                      <p:cBhvr>
                                        <p:cTn id="27" dur="500"/>
                                        <p:tgtEl>
                                          <p:spTgt spid="151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bwMode="auto">
          <a:xfrm>
            <a:off x="685800" y="457200"/>
            <a:ext cx="3810000" cy="609600"/>
          </a:xfrm>
          <a:ln>
            <a:miter lim="800000"/>
          </a:ln>
        </p:spPr>
        <p:txBody>
          <a:bodyPr vert="horz" wrap="square" lIns="91440" tIns="45720" rIns="91440" bIns="45720" numCol="1" anchor="t" anchorCtr="0" compatLnSpc="1"/>
          <a:lstStyle/>
          <a:p>
            <a:pPr algn="l" eaLnBrk="1" hangingPunct="1">
              <a:defRPr/>
            </a:pPr>
            <a:r>
              <a:rPr lang="en-US" altLang="zh-CN" sz="2800" b="1" dirty="0" smtClean="0">
                <a:solidFill>
                  <a:srgbClr val="CC0000"/>
                </a:solidFill>
                <a:effectLst>
                  <a:outerShdw blurRad="38100" dist="38100" dir="2700000" algn="tl">
                    <a:srgbClr val="C0C0C0"/>
                  </a:outerShdw>
                </a:effectLst>
                <a:latin typeface="Times New Roman" panose="02020603050405020304"/>
                <a:ea typeface="+mn-ea"/>
                <a:cs typeface="Times New Roman" panose="02020603050405020304"/>
              </a:rPr>
              <a:t>3. </a:t>
            </a:r>
            <a:r>
              <a:rPr lang="zh-CN" altLang="en-US" sz="2800" b="1" dirty="0" smtClean="0">
                <a:solidFill>
                  <a:srgbClr val="CC0000"/>
                </a:solidFill>
                <a:effectLst>
                  <a:outerShdw blurRad="38100" dist="38100" dir="2700000" algn="tl">
                    <a:srgbClr val="C0C0C0"/>
                  </a:outerShdw>
                </a:effectLst>
                <a:latin typeface="Times New Roman" panose="02020603050405020304"/>
                <a:ea typeface="+mn-ea"/>
                <a:cs typeface="Times New Roman" panose="02020603050405020304"/>
              </a:rPr>
              <a:t>改善波形失真</a:t>
            </a:r>
          </a:p>
        </p:txBody>
      </p:sp>
      <p:grpSp>
        <p:nvGrpSpPr>
          <p:cNvPr id="2" name="Group 3"/>
          <p:cNvGrpSpPr/>
          <p:nvPr/>
        </p:nvGrpSpPr>
        <p:grpSpPr bwMode="auto">
          <a:xfrm>
            <a:off x="2714625" y="1238251"/>
            <a:ext cx="3295650" cy="838201"/>
            <a:chOff x="1710" y="893"/>
            <a:chExt cx="2076" cy="528"/>
          </a:xfrm>
        </p:grpSpPr>
        <p:sp>
          <p:nvSpPr>
            <p:cNvPr id="36932" name="Rectangle 4" descr="30%"/>
            <p:cNvSpPr>
              <a:spLocks noChangeArrowheads="1"/>
            </p:cNvSpPr>
            <p:nvPr/>
          </p:nvSpPr>
          <p:spPr bwMode="auto">
            <a:xfrm>
              <a:off x="2214" y="893"/>
              <a:ext cx="1068" cy="528"/>
            </a:xfrm>
            <a:prstGeom prst="rect">
              <a:avLst/>
            </a:prstGeom>
            <a:pattFill prst="pct30">
              <a:fgClr>
                <a:schemeClr val="accent1"/>
              </a:fgClr>
              <a:bgClr>
                <a:srgbClr val="FFFFFF"/>
              </a:bgClr>
            </a:pattFill>
            <a:ln w="38100">
              <a:solidFill>
                <a:srgbClr val="3399FF"/>
              </a:solidFill>
              <a:miter lim="800000"/>
            </a:ln>
          </p:spPr>
          <p:txBody>
            <a:bodyPr wrap="none" lIns="90000" tIns="46800" rIns="90000" bIns="46800" anchor="ctr">
              <a:spAutoFit/>
            </a:bodyPr>
            <a:lstStyle/>
            <a:p>
              <a:endParaRPr lang="zh-CN" altLang="en-US">
                <a:latin typeface="Times New Roman" panose="02020603050405020304" charset="0"/>
              </a:endParaRPr>
            </a:p>
          </p:txBody>
        </p:sp>
        <p:sp>
          <p:nvSpPr>
            <p:cNvPr id="36933" name="Text Box 5" descr="30%"/>
            <p:cNvSpPr txBox="1">
              <a:spLocks noChangeArrowheads="1"/>
            </p:cNvSpPr>
            <p:nvPr/>
          </p:nvSpPr>
          <p:spPr bwMode="auto">
            <a:xfrm>
              <a:off x="2586" y="953"/>
              <a:ext cx="299" cy="365"/>
            </a:xfrm>
            <a:prstGeom prst="rect">
              <a:avLst/>
            </a:prstGeom>
            <a:pattFill prst="pct30">
              <a:fgClr>
                <a:schemeClr val="accent1"/>
              </a:fgClr>
              <a:bgClr>
                <a:srgbClr val="FFFFFF"/>
              </a:bgClr>
            </a:patt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A</a:t>
              </a:r>
            </a:p>
          </p:txBody>
        </p:sp>
        <p:sp>
          <p:nvSpPr>
            <p:cNvPr id="36934" name="Line 6" descr="30%"/>
            <p:cNvSpPr>
              <a:spLocks noChangeShapeType="1"/>
            </p:cNvSpPr>
            <p:nvPr/>
          </p:nvSpPr>
          <p:spPr bwMode="auto">
            <a:xfrm>
              <a:off x="1710" y="1157"/>
              <a:ext cx="504" cy="0"/>
            </a:xfrm>
            <a:prstGeom prst="line">
              <a:avLst/>
            </a:prstGeom>
            <a:noFill/>
            <a:ln w="38100">
              <a:solidFill>
                <a:srgbClr val="FF33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6935" name="Line 7" descr="30%"/>
            <p:cNvSpPr>
              <a:spLocks noChangeShapeType="1"/>
            </p:cNvSpPr>
            <p:nvPr/>
          </p:nvSpPr>
          <p:spPr bwMode="auto">
            <a:xfrm>
              <a:off x="3282" y="1157"/>
              <a:ext cx="504" cy="0"/>
            </a:xfrm>
            <a:prstGeom prst="line">
              <a:avLst/>
            </a:prstGeom>
            <a:noFill/>
            <a:ln w="38100">
              <a:solidFill>
                <a:srgbClr val="FF33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grpSp>
      <p:grpSp>
        <p:nvGrpSpPr>
          <p:cNvPr id="3" name="Group 8"/>
          <p:cNvGrpSpPr/>
          <p:nvPr/>
        </p:nvGrpSpPr>
        <p:grpSpPr bwMode="auto">
          <a:xfrm>
            <a:off x="914400" y="1295400"/>
            <a:ext cx="1714500" cy="804863"/>
            <a:chOff x="549" y="996"/>
            <a:chExt cx="1080" cy="507"/>
          </a:xfrm>
        </p:grpSpPr>
        <p:grpSp>
          <p:nvGrpSpPr>
            <p:cNvPr id="36926" name="Group 9"/>
            <p:cNvGrpSpPr/>
            <p:nvPr/>
          </p:nvGrpSpPr>
          <p:grpSpPr bwMode="auto">
            <a:xfrm>
              <a:off x="873" y="1137"/>
              <a:ext cx="756" cy="366"/>
              <a:chOff x="1512" y="1389"/>
              <a:chExt cx="756" cy="366"/>
            </a:xfrm>
          </p:grpSpPr>
          <p:sp>
            <p:nvSpPr>
              <p:cNvPr id="36928" name="Line 10"/>
              <p:cNvSpPr>
                <a:spLocks noChangeShapeType="1"/>
              </p:cNvSpPr>
              <p:nvPr/>
            </p:nvSpPr>
            <p:spPr bwMode="auto">
              <a:xfrm>
                <a:off x="1512" y="1566"/>
                <a:ext cx="756" cy="0"/>
              </a:xfrm>
              <a:prstGeom prst="line">
                <a:avLst/>
              </a:prstGeom>
              <a:noFill/>
              <a:ln w="28575">
                <a:solidFill>
                  <a:srgbClr val="0000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grpSp>
            <p:nvGrpSpPr>
              <p:cNvPr id="36929" name="Group 11"/>
              <p:cNvGrpSpPr/>
              <p:nvPr/>
            </p:nvGrpSpPr>
            <p:grpSpPr bwMode="auto">
              <a:xfrm>
                <a:off x="1605" y="1389"/>
                <a:ext cx="360" cy="366"/>
                <a:chOff x="2013" y="2553"/>
                <a:chExt cx="360" cy="366"/>
              </a:xfrm>
            </p:grpSpPr>
            <p:sp>
              <p:nvSpPr>
                <p:cNvPr id="36930" name="Freeform 12"/>
                <p:cNvSpPr/>
                <p:nvPr/>
              </p:nvSpPr>
              <p:spPr bwMode="auto">
                <a:xfrm>
                  <a:off x="2013" y="2553"/>
                  <a:ext cx="180" cy="192"/>
                </a:xfrm>
                <a:custGeom>
                  <a:avLst/>
                  <a:gdLst>
                    <a:gd name="T0" fmla="*/ 0 w 180"/>
                    <a:gd name="T1" fmla="*/ 180 h 192"/>
                    <a:gd name="T2" fmla="*/ 39 w 180"/>
                    <a:gd name="T3" fmla="*/ 78 h 192"/>
                    <a:gd name="T4" fmla="*/ 24 w 180"/>
                    <a:gd name="T5" fmla="*/ 126 h 192"/>
                    <a:gd name="T6" fmla="*/ 63 w 180"/>
                    <a:gd name="T7" fmla="*/ 18 h 192"/>
                    <a:gd name="T8" fmla="*/ 111 w 180"/>
                    <a:gd name="T9" fmla="*/ 15 h 192"/>
                    <a:gd name="T10" fmla="*/ 141 w 180"/>
                    <a:gd name="T11" fmla="*/ 75 h 192"/>
                    <a:gd name="T12" fmla="*/ 159 w 180"/>
                    <a:gd name="T13" fmla="*/ 126 h 192"/>
                    <a:gd name="T14" fmla="*/ 180 w 180"/>
                    <a:gd name="T15" fmla="*/ 192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wrap="none" lIns="90000" tIns="46800" rIns="90000" bIns="46800" anchor="ctr">
                  <a:spAutoFit/>
                </a:bodyPr>
                <a:lstStyle/>
                <a:p>
                  <a:endParaRPr lang="zh-CN" altLang="en-US">
                    <a:latin typeface="Times New Roman" panose="02020603050405020304" charset="0"/>
                  </a:endParaRPr>
                </a:p>
              </p:txBody>
            </p:sp>
            <p:sp>
              <p:nvSpPr>
                <p:cNvPr id="36931" name="Freeform 13"/>
                <p:cNvSpPr/>
                <p:nvPr/>
              </p:nvSpPr>
              <p:spPr bwMode="auto">
                <a:xfrm flipV="1">
                  <a:off x="2193" y="2727"/>
                  <a:ext cx="180" cy="192"/>
                </a:xfrm>
                <a:custGeom>
                  <a:avLst/>
                  <a:gdLst>
                    <a:gd name="T0" fmla="*/ 0 w 180"/>
                    <a:gd name="T1" fmla="*/ 180 h 192"/>
                    <a:gd name="T2" fmla="*/ 39 w 180"/>
                    <a:gd name="T3" fmla="*/ 78 h 192"/>
                    <a:gd name="T4" fmla="*/ 24 w 180"/>
                    <a:gd name="T5" fmla="*/ 126 h 192"/>
                    <a:gd name="T6" fmla="*/ 63 w 180"/>
                    <a:gd name="T7" fmla="*/ 18 h 192"/>
                    <a:gd name="T8" fmla="*/ 111 w 180"/>
                    <a:gd name="T9" fmla="*/ 15 h 192"/>
                    <a:gd name="T10" fmla="*/ 141 w 180"/>
                    <a:gd name="T11" fmla="*/ 75 h 192"/>
                    <a:gd name="T12" fmla="*/ 159 w 180"/>
                    <a:gd name="T13" fmla="*/ 126 h 192"/>
                    <a:gd name="T14" fmla="*/ 180 w 180"/>
                    <a:gd name="T15" fmla="*/ 192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wrap="none" lIns="90000" tIns="46800" rIns="90000" bIns="46800" anchor="ctr">
                  <a:spAutoFit/>
                </a:bodyPr>
                <a:lstStyle/>
                <a:p>
                  <a:endParaRPr lang="zh-CN" altLang="en-US">
                    <a:latin typeface="Times New Roman" panose="02020603050405020304" charset="0"/>
                  </a:endParaRPr>
                </a:p>
              </p:txBody>
            </p:sp>
          </p:grpSp>
        </p:grpSp>
        <p:sp>
          <p:nvSpPr>
            <p:cNvPr id="36927" name="Text Box 14"/>
            <p:cNvSpPr txBox="1">
              <a:spLocks noChangeArrowheads="1"/>
            </p:cNvSpPr>
            <p:nvPr/>
          </p:nvSpPr>
          <p:spPr bwMode="auto">
            <a:xfrm>
              <a:off x="549" y="996"/>
              <a:ext cx="303"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i</a:t>
              </a:r>
              <a:endParaRPr lang="en-US" altLang="zh-CN" sz="3200">
                <a:ea typeface="楷体_GB2312" charset="0"/>
                <a:cs typeface="楷体_GB2312" charset="0"/>
              </a:endParaRPr>
            </a:p>
          </p:txBody>
        </p:sp>
      </p:grpSp>
      <p:grpSp>
        <p:nvGrpSpPr>
          <p:cNvPr id="6" name="Group 15"/>
          <p:cNvGrpSpPr/>
          <p:nvPr/>
        </p:nvGrpSpPr>
        <p:grpSpPr bwMode="auto">
          <a:xfrm>
            <a:off x="1481138" y="3529013"/>
            <a:ext cx="1333500" cy="696912"/>
            <a:chOff x="936" y="2899"/>
            <a:chExt cx="840" cy="439"/>
          </a:xfrm>
        </p:grpSpPr>
        <p:sp>
          <p:nvSpPr>
            <p:cNvPr id="36922" name="Freeform 16"/>
            <p:cNvSpPr/>
            <p:nvPr/>
          </p:nvSpPr>
          <p:spPr bwMode="auto">
            <a:xfrm flipV="1">
              <a:off x="1440" y="3264"/>
              <a:ext cx="192" cy="74"/>
            </a:xfrm>
            <a:custGeom>
              <a:avLst/>
              <a:gdLst>
                <a:gd name="T0" fmla="*/ 0 w 180"/>
                <a:gd name="T1" fmla="*/ 10 h 192"/>
                <a:gd name="T2" fmla="*/ 48 w 180"/>
                <a:gd name="T3" fmla="*/ 5 h 192"/>
                <a:gd name="T4" fmla="*/ 30 w 180"/>
                <a:gd name="T5" fmla="*/ 7 h 192"/>
                <a:gd name="T6" fmla="*/ 76 w 180"/>
                <a:gd name="T7" fmla="*/ 1 h 192"/>
                <a:gd name="T8" fmla="*/ 134 w 180"/>
                <a:gd name="T9" fmla="*/ 1 h 192"/>
                <a:gd name="T10" fmla="*/ 171 w 180"/>
                <a:gd name="T11" fmla="*/ 4 h 192"/>
                <a:gd name="T12" fmla="*/ 193 w 180"/>
                <a:gd name="T13" fmla="*/ 7 h 192"/>
                <a:gd name="T14" fmla="*/ 219 w 180"/>
                <a:gd name="T15" fmla="*/ 11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lIns="90000" tIns="46800" rIns="90000" bIns="46800" anchor="ctr">
              <a:spAutoFit/>
            </a:bodyPr>
            <a:lstStyle/>
            <a:p>
              <a:endParaRPr lang="zh-CN" altLang="en-US">
                <a:latin typeface="Times New Roman" panose="02020603050405020304" charset="0"/>
              </a:endParaRPr>
            </a:p>
          </p:txBody>
        </p:sp>
        <p:sp>
          <p:nvSpPr>
            <p:cNvPr id="36923" name="Freeform 17"/>
            <p:cNvSpPr/>
            <p:nvPr/>
          </p:nvSpPr>
          <p:spPr bwMode="auto">
            <a:xfrm>
              <a:off x="1248" y="3157"/>
              <a:ext cx="192" cy="107"/>
            </a:xfrm>
            <a:custGeom>
              <a:avLst/>
              <a:gdLst>
                <a:gd name="T0" fmla="*/ 0 w 180"/>
                <a:gd name="T1" fmla="*/ 31 h 192"/>
                <a:gd name="T2" fmla="*/ 48 w 180"/>
                <a:gd name="T3" fmla="*/ 13 h 192"/>
                <a:gd name="T4" fmla="*/ 30 w 180"/>
                <a:gd name="T5" fmla="*/ 22 h 192"/>
                <a:gd name="T6" fmla="*/ 76 w 180"/>
                <a:gd name="T7" fmla="*/ 3 h 192"/>
                <a:gd name="T8" fmla="*/ 134 w 180"/>
                <a:gd name="T9" fmla="*/ 2 h 192"/>
                <a:gd name="T10" fmla="*/ 171 w 180"/>
                <a:gd name="T11" fmla="*/ 13 h 192"/>
                <a:gd name="T12" fmla="*/ 193 w 180"/>
                <a:gd name="T13" fmla="*/ 22 h 192"/>
                <a:gd name="T14" fmla="*/ 219 w 180"/>
                <a:gd name="T15" fmla="*/ 33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lIns="90000" tIns="46800" rIns="90000" bIns="46800" anchor="ctr">
              <a:spAutoFit/>
            </a:bodyPr>
            <a:lstStyle/>
            <a:p>
              <a:endParaRPr lang="zh-CN" altLang="en-US">
                <a:latin typeface="Times New Roman" panose="02020603050405020304" charset="0"/>
              </a:endParaRPr>
            </a:p>
          </p:txBody>
        </p:sp>
        <p:sp>
          <p:nvSpPr>
            <p:cNvPr id="36924" name="Line 18"/>
            <p:cNvSpPr>
              <a:spLocks noChangeShapeType="1"/>
            </p:cNvSpPr>
            <p:nvPr/>
          </p:nvSpPr>
          <p:spPr bwMode="auto">
            <a:xfrm flipV="1">
              <a:off x="1188" y="3264"/>
              <a:ext cx="588" cy="0"/>
            </a:xfrm>
            <a:prstGeom prst="line">
              <a:avLst/>
            </a:prstGeom>
            <a:noFill/>
            <a:ln w="28575">
              <a:solidFill>
                <a:srgbClr val="000000"/>
              </a:solidFill>
              <a:round/>
              <a:tailEnd type="triangle" w="med" len="med"/>
            </a:ln>
          </p:spPr>
          <p:txBody>
            <a:bodyPr lIns="90000" tIns="46800" rIns="90000" bIns="46800" anchor="ctr">
              <a:spAutoFit/>
            </a:bodyPr>
            <a:lstStyle/>
            <a:p>
              <a:endParaRPr lang="zh-CN" altLang="en-US">
                <a:latin typeface="Times New Roman" panose="02020603050405020304" charset="0"/>
              </a:endParaRPr>
            </a:p>
          </p:txBody>
        </p:sp>
        <p:sp>
          <p:nvSpPr>
            <p:cNvPr id="36925" name="Text Box 19"/>
            <p:cNvSpPr txBox="1">
              <a:spLocks noChangeArrowheads="1"/>
            </p:cNvSpPr>
            <p:nvPr/>
          </p:nvSpPr>
          <p:spPr bwMode="auto">
            <a:xfrm>
              <a:off x="936" y="2899"/>
              <a:ext cx="312"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f</a:t>
              </a:r>
              <a:endParaRPr lang="en-US" altLang="zh-CN" sz="3200">
                <a:ea typeface="楷体_GB2312" charset="0"/>
                <a:cs typeface="楷体_GB2312" charset="0"/>
              </a:endParaRPr>
            </a:p>
          </p:txBody>
        </p:sp>
      </p:grpSp>
      <p:grpSp>
        <p:nvGrpSpPr>
          <p:cNvPr id="7" name="Group 20"/>
          <p:cNvGrpSpPr/>
          <p:nvPr/>
        </p:nvGrpSpPr>
        <p:grpSpPr bwMode="auto">
          <a:xfrm>
            <a:off x="3154363" y="2057404"/>
            <a:ext cx="955675" cy="1104901"/>
            <a:chOff x="2038" y="2138"/>
            <a:chExt cx="602" cy="696"/>
          </a:xfrm>
        </p:grpSpPr>
        <p:grpSp>
          <p:nvGrpSpPr>
            <p:cNvPr id="36916" name="Group 21"/>
            <p:cNvGrpSpPr/>
            <p:nvPr/>
          </p:nvGrpSpPr>
          <p:grpSpPr bwMode="auto">
            <a:xfrm>
              <a:off x="2064" y="2499"/>
              <a:ext cx="576" cy="335"/>
              <a:chOff x="2064" y="2499"/>
              <a:chExt cx="576" cy="335"/>
            </a:xfrm>
          </p:grpSpPr>
          <p:sp>
            <p:nvSpPr>
              <p:cNvPr id="36918" name="Line 22"/>
              <p:cNvSpPr>
                <a:spLocks noChangeShapeType="1"/>
              </p:cNvSpPr>
              <p:nvPr/>
            </p:nvSpPr>
            <p:spPr bwMode="auto">
              <a:xfrm>
                <a:off x="2064" y="2640"/>
                <a:ext cx="576" cy="4"/>
              </a:xfrm>
              <a:prstGeom prst="line">
                <a:avLst/>
              </a:prstGeom>
              <a:noFill/>
              <a:ln w="28575">
                <a:solidFill>
                  <a:srgbClr val="000000"/>
                </a:solidFill>
                <a:round/>
                <a:tailEnd type="triangle" w="med" len="med"/>
              </a:ln>
            </p:spPr>
            <p:txBody>
              <a:bodyPr lIns="90000" tIns="46800" rIns="90000" bIns="46800" anchor="ctr">
                <a:spAutoFit/>
              </a:bodyPr>
              <a:lstStyle/>
              <a:p>
                <a:endParaRPr lang="zh-CN" altLang="en-US">
                  <a:latin typeface="Times New Roman" panose="02020603050405020304" charset="0"/>
                </a:endParaRPr>
              </a:p>
            </p:txBody>
          </p:sp>
          <p:grpSp>
            <p:nvGrpSpPr>
              <p:cNvPr id="36919" name="Group 23"/>
              <p:cNvGrpSpPr/>
              <p:nvPr/>
            </p:nvGrpSpPr>
            <p:grpSpPr bwMode="auto">
              <a:xfrm>
                <a:off x="2112" y="2499"/>
                <a:ext cx="360" cy="335"/>
                <a:chOff x="2208" y="2334"/>
                <a:chExt cx="360" cy="257"/>
              </a:xfrm>
            </p:grpSpPr>
            <p:sp>
              <p:nvSpPr>
                <p:cNvPr id="36920" name="Freeform 24"/>
                <p:cNvSpPr/>
                <p:nvPr/>
              </p:nvSpPr>
              <p:spPr bwMode="auto">
                <a:xfrm>
                  <a:off x="2208" y="2334"/>
                  <a:ext cx="180" cy="137"/>
                </a:xfrm>
                <a:custGeom>
                  <a:avLst/>
                  <a:gdLst>
                    <a:gd name="T0" fmla="*/ 0 w 180"/>
                    <a:gd name="T1" fmla="*/ 65 h 192"/>
                    <a:gd name="T2" fmla="*/ 39 w 180"/>
                    <a:gd name="T3" fmla="*/ 29 h 192"/>
                    <a:gd name="T4" fmla="*/ 24 w 180"/>
                    <a:gd name="T5" fmla="*/ 46 h 192"/>
                    <a:gd name="T6" fmla="*/ 63 w 180"/>
                    <a:gd name="T7" fmla="*/ 6 h 192"/>
                    <a:gd name="T8" fmla="*/ 111 w 180"/>
                    <a:gd name="T9" fmla="*/ 6 h 192"/>
                    <a:gd name="T10" fmla="*/ 141 w 180"/>
                    <a:gd name="T11" fmla="*/ 28 h 192"/>
                    <a:gd name="T12" fmla="*/ 159 w 180"/>
                    <a:gd name="T13" fmla="*/ 46 h 192"/>
                    <a:gd name="T14" fmla="*/ 180 w 180"/>
                    <a:gd name="T15" fmla="*/ 70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wrap="none" lIns="90000" tIns="46800" rIns="90000" bIns="46800" anchor="ctr">
                  <a:spAutoFit/>
                </a:bodyPr>
                <a:lstStyle/>
                <a:p>
                  <a:endParaRPr lang="zh-CN" altLang="en-US">
                    <a:latin typeface="Times New Roman" panose="02020603050405020304" charset="0"/>
                  </a:endParaRPr>
                </a:p>
              </p:txBody>
            </p:sp>
            <p:sp>
              <p:nvSpPr>
                <p:cNvPr id="36921" name="Freeform 25"/>
                <p:cNvSpPr/>
                <p:nvPr/>
              </p:nvSpPr>
              <p:spPr bwMode="auto">
                <a:xfrm flipV="1">
                  <a:off x="2388" y="2457"/>
                  <a:ext cx="180" cy="134"/>
                </a:xfrm>
                <a:custGeom>
                  <a:avLst/>
                  <a:gdLst>
                    <a:gd name="T0" fmla="*/ 0 w 180"/>
                    <a:gd name="T1" fmla="*/ 61 h 192"/>
                    <a:gd name="T2" fmla="*/ 39 w 180"/>
                    <a:gd name="T3" fmla="*/ 27 h 192"/>
                    <a:gd name="T4" fmla="*/ 24 w 180"/>
                    <a:gd name="T5" fmla="*/ 43 h 192"/>
                    <a:gd name="T6" fmla="*/ 63 w 180"/>
                    <a:gd name="T7" fmla="*/ 6 h 192"/>
                    <a:gd name="T8" fmla="*/ 111 w 180"/>
                    <a:gd name="T9" fmla="*/ 5 h 192"/>
                    <a:gd name="T10" fmla="*/ 141 w 180"/>
                    <a:gd name="T11" fmla="*/ 25 h 192"/>
                    <a:gd name="T12" fmla="*/ 159 w 180"/>
                    <a:gd name="T13" fmla="*/ 43 h 192"/>
                    <a:gd name="T14" fmla="*/ 180 w 180"/>
                    <a:gd name="T15" fmla="*/ 66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lIns="90000" tIns="46800" rIns="90000" bIns="46800" anchor="ctr">
                  <a:spAutoFit/>
                </a:bodyPr>
                <a:lstStyle/>
                <a:p>
                  <a:endParaRPr lang="zh-CN" altLang="en-US">
                    <a:latin typeface="Times New Roman" panose="02020603050405020304" charset="0"/>
                  </a:endParaRPr>
                </a:p>
              </p:txBody>
            </p:sp>
          </p:grpSp>
        </p:grpSp>
        <p:sp>
          <p:nvSpPr>
            <p:cNvPr id="36917" name="Text Box 26"/>
            <p:cNvSpPr txBox="1">
              <a:spLocks noChangeArrowheads="1"/>
            </p:cNvSpPr>
            <p:nvPr/>
          </p:nvSpPr>
          <p:spPr bwMode="auto">
            <a:xfrm>
              <a:off x="2038" y="2138"/>
              <a:ext cx="349"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d</a:t>
              </a:r>
              <a:endParaRPr lang="en-US" altLang="zh-CN" sz="3200">
                <a:ea typeface="楷体_GB2312" charset="0"/>
                <a:cs typeface="楷体_GB2312" charset="0"/>
              </a:endParaRPr>
            </a:p>
          </p:txBody>
        </p:sp>
      </p:grpSp>
      <p:sp>
        <p:nvSpPr>
          <p:cNvPr id="152603" name="Text Box 27" descr="40%"/>
          <p:cNvSpPr txBox="1">
            <a:spLocks noChangeArrowheads="1"/>
          </p:cNvSpPr>
          <p:nvPr/>
        </p:nvSpPr>
        <p:spPr bwMode="auto">
          <a:xfrm>
            <a:off x="6529388" y="700088"/>
            <a:ext cx="1624012" cy="525462"/>
          </a:xfrm>
          <a:prstGeom prst="rect">
            <a:avLst/>
          </a:prstGeom>
          <a:noFill/>
          <a:ln w="9525">
            <a:noFill/>
            <a:miter lim="800000"/>
          </a:ln>
          <a:effectLst/>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r" eaLnBrk="1" hangingPunct="1">
              <a:spcBef>
                <a:spcPct val="50000"/>
              </a:spcBef>
            </a:pPr>
            <a:r>
              <a:rPr lang="zh-CN" altLang="en-US"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加反馈前</a:t>
            </a:r>
          </a:p>
        </p:txBody>
      </p:sp>
      <p:sp>
        <p:nvSpPr>
          <p:cNvPr id="152604" name="Text Box 28" descr="40%"/>
          <p:cNvSpPr txBox="1">
            <a:spLocks noChangeArrowheads="1"/>
          </p:cNvSpPr>
          <p:nvPr/>
        </p:nvSpPr>
        <p:spPr bwMode="auto">
          <a:xfrm>
            <a:off x="6605588" y="2528888"/>
            <a:ext cx="1624012" cy="525462"/>
          </a:xfrm>
          <a:prstGeom prst="rect">
            <a:avLst/>
          </a:prstGeom>
          <a:noFill/>
          <a:ln w="9525">
            <a:noFill/>
            <a:miter lim="800000"/>
          </a:ln>
          <a:effectLst/>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r" eaLnBrk="1" hangingPunct="1">
              <a:spcBef>
                <a:spcPct val="50000"/>
              </a:spcBef>
            </a:pPr>
            <a:r>
              <a:rPr lang="zh-CN" altLang="en-US" sz="2800" i="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加反馈后</a:t>
            </a:r>
          </a:p>
        </p:txBody>
      </p:sp>
      <p:grpSp>
        <p:nvGrpSpPr>
          <p:cNvPr id="10" name="Group 29"/>
          <p:cNvGrpSpPr/>
          <p:nvPr/>
        </p:nvGrpSpPr>
        <p:grpSpPr bwMode="auto">
          <a:xfrm>
            <a:off x="6296025" y="1341438"/>
            <a:ext cx="1790700" cy="1066800"/>
            <a:chOff x="3969" y="1008"/>
            <a:chExt cx="1128" cy="672"/>
          </a:xfrm>
        </p:grpSpPr>
        <p:sp>
          <p:nvSpPr>
            <p:cNvPr id="36912" name="Line 30"/>
            <p:cNvSpPr>
              <a:spLocks noChangeShapeType="1"/>
            </p:cNvSpPr>
            <p:nvPr/>
          </p:nvSpPr>
          <p:spPr bwMode="auto">
            <a:xfrm>
              <a:off x="4341" y="1290"/>
              <a:ext cx="756" cy="0"/>
            </a:xfrm>
            <a:prstGeom prst="line">
              <a:avLst/>
            </a:prstGeom>
            <a:noFill/>
            <a:ln w="28575">
              <a:solidFill>
                <a:srgbClr val="0000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6913" name="Freeform 31"/>
            <p:cNvSpPr/>
            <p:nvPr/>
          </p:nvSpPr>
          <p:spPr bwMode="auto">
            <a:xfrm>
              <a:off x="4425" y="1019"/>
              <a:ext cx="228" cy="277"/>
            </a:xfrm>
            <a:custGeom>
              <a:avLst/>
              <a:gdLst>
                <a:gd name="T0" fmla="*/ 0 w 228"/>
                <a:gd name="T1" fmla="*/ 277 h 277"/>
                <a:gd name="T2" fmla="*/ 48 w 228"/>
                <a:gd name="T3" fmla="*/ 121 h 277"/>
                <a:gd name="T4" fmla="*/ 30 w 228"/>
                <a:gd name="T5" fmla="*/ 193 h 277"/>
                <a:gd name="T6" fmla="*/ 84 w 228"/>
                <a:gd name="T7" fmla="*/ 28 h 277"/>
                <a:gd name="T8" fmla="*/ 143 w 228"/>
                <a:gd name="T9" fmla="*/ 24 h 277"/>
                <a:gd name="T10" fmla="*/ 180 w 228"/>
                <a:gd name="T11" fmla="*/ 115 h 277"/>
                <a:gd name="T12" fmla="*/ 202 w 228"/>
                <a:gd name="T13" fmla="*/ 192 h 277"/>
                <a:gd name="T14" fmla="*/ 228 w 228"/>
                <a:gd name="T15" fmla="*/ 271 h 2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8" h="277">
                  <a:moveTo>
                    <a:pt x="0" y="277"/>
                  </a:moveTo>
                  <a:cubicBezTo>
                    <a:pt x="8" y="252"/>
                    <a:pt x="43" y="135"/>
                    <a:pt x="48" y="121"/>
                  </a:cubicBezTo>
                  <a:cubicBezTo>
                    <a:pt x="53" y="107"/>
                    <a:pt x="24" y="208"/>
                    <a:pt x="30" y="193"/>
                  </a:cubicBezTo>
                  <a:cubicBezTo>
                    <a:pt x="36" y="178"/>
                    <a:pt x="65" y="56"/>
                    <a:pt x="84" y="28"/>
                  </a:cubicBezTo>
                  <a:cubicBezTo>
                    <a:pt x="103" y="0"/>
                    <a:pt x="127" y="10"/>
                    <a:pt x="143" y="24"/>
                  </a:cubicBezTo>
                  <a:cubicBezTo>
                    <a:pt x="159" y="37"/>
                    <a:pt x="170" y="87"/>
                    <a:pt x="180" y="115"/>
                  </a:cubicBezTo>
                  <a:cubicBezTo>
                    <a:pt x="190" y="142"/>
                    <a:pt x="194" y="166"/>
                    <a:pt x="202" y="192"/>
                  </a:cubicBezTo>
                  <a:cubicBezTo>
                    <a:pt x="210" y="218"/>
                    <a:pt x="223" y="255"/>
                    <a:pt x="228" y="271"/>
                  </a:cubicBezTo>
                </a:path>
              </a:pathLst>
            </a:custGeom>
            <a:noFill/>
            <a:ln w="28575" cap="flat" cmpd="sng">
              <a:solidFill>
                <a:srgbClr val="000000"/>
              </a:solidFill>
              <a:prstDash val="solid"/>
              <a:round/>
            </a:ln>
          </p:spPr>
          <p:txBody>
            <a:bodyPr lIns="90000" tIns="46800" rIns="90000" bIns="46800" anchor="ctr">
              <a:spAutoFit/>
            </a:bodyPr>
            <a:lstStyle/>
            <a:p>
              <a:endParaRPr lang="zh-CN" altLang="en-US">
                <a:latin typeface="Times New Roman" panose="02020603050405020304" charset="0"/>
              </a:endParaRPr>
            </a:p>
          </p:txBody>
        </p:sp>
        <p:sp>
          <p:nvSpPr>
            <p:cNvPr id="36914" name="Text Box 32"/>
            <p:cNvSpPr txBox="1">
              <a:spLocks noChangeArrowheads="1"/>
            </p:cNvSpPr>
            <p:nvPr/>
          </p:nvSpPr>
          <p:spPr bwMode="auto">
            <a:xfrm>
              <a:off x="3969" y="1008"/>
              <a:ext cx="340"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o</a:t>
              </a:r>
              <a:endParaRPr lang="en-US" altLang="zh-CN" sz="3200">
                <a:ea typeface="楷体_GB2312" charset="0"/>
                <a:cs typeface="楷体_GB2312" charset="0"/>
              </a:endParaRPr>
            </a:p>
          </p:txBody>
        </p:sp>
        <p:sp>
          <p:nvSpPr>
            <p:cNvPr id="36915" name="Freeform 33"/>
            <p:cNvSpPr/>
            <p:nvPr/>
          </p:nvSpPr>
          <p:spPr bwMode="auto">
            <a:xfrm>
              <a:off x="4652" y="1290"/>
              <a:ext cx="246" cy="390"/>
            </a:xfrm>
            <a:custGeom>
              <a:avLst/>
              <a:gdLst>
                <a:gd name="T0" fmla="*/ 0 w 246"/>
                <a:gd name="T1" fmla="*/ 0 h 390"/>
                <a:gd name="T2" fmla="*/ 54 w 246"/>
                <a:gd name="T3" fmla="*/ 234 h 390"/>
                <a:gd name="T4" fmla="*/ 36 w 246"/>
                <a:gd name="T5" fmla="*/ 138 h 390"/>
                <a:gd name="T6" fmla="*/ 84 w 246"/>
                <a:gd name="T7" fmla="*/ 354 h 390"/>
                <a:gd name="T8" fmla="*/ 143 w 246"/>
                <a:gd name="T9" fmla="*/ 360 h 390"/>
                <a:gd name="T10" fmla="*/ 180 w 246"/>
                <a:gd name="T11" fmla="*/ 240 h 390"/>
                <a:gd name="T12" fmla="*/ 204 w 246"/>
                <a:gd name="T13" fmla="*/ 132 h 390"/>
                <a:gd name="T14" fmla="*/ 246 w 246"/>
                <a:gd name="T15" fmla="*/ 0 h 3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6" h="390">
                  <a:moveTo>
                    <a:pt x="0" y="0"/>
                  </a:moveTo>
                  <a:cubicBezTo>
                    <a:pt x="9" y="38"/>
                    <a:pt x="48" y="211"/>
                    <a:pt x="54" y="234"/>
                  </a:cubicBezTo>
                  <a:cubicBezTo>
                    <a:pt x="60" y="257"/>
                    <a:pt x="31" y="118"/>
                    <a:pt x="36" y="138"/>
                  </a:cubicBezTo>
                  <a:cubicBezTo>
                    <a:pt x="41" y="158"/>
                    <a:pt x="66" y="318"/>
                    <a:pt x="84" y="354"/>
                  </a:cubicBezTo>
                  <a:cubicBezTo>
                    <a:pt x="101" y="390"/>
                    <a:pt x="127" y="378"/>
                    <a:pt x="143" y="360"/>
                  </a:cubicBezTo>
                  <a:cubicBezTo>
                    <a:pt x="159" y="342"/>
                    <a:pt x="170" y="278"/>
                    <a:pt x="180" y="240"/>
                  </a:cubicBezTo>
                  <a:cubicBezTo>
                    <a:pt x="190" y="202"/>
                    <a:pt x="193" y="172"/>
                    <a:pt x="204" y="132"/>
                  </a:cubicBezTo>
                  <a:cubicBezTo>
                    <a:pt x="215" y="92"/>
                    <a:pt x="237" y="27"/>
                    <a:pt x="246" y="0"/>
                  </a:cubicBezTo>
                </a:path>
              </a:pathLst>
            </a:custGeom>
            <a:noFill/>
            <a:ln w="28575" cap="flat" cmpd="sng">
              <a:solidFill>
                <a:srgbClr val="000000"/>
              </a:solidFill>
              <a:prstDash val="solid"/>
              <a:round/>
            </a:ln>
          </p:spPr>
          <p:txBody>
            <a:bodyPr lIns="90000" tIns="46800" rIns="90000" bIns="46800" anchor="ctr">
              <a:spAutoFit/>
            </a:bodyPr>
            <a:lstStyle/>
            <a:p>
              <a:endParaRPr lang="zh-CN" altLang="en-US">
                <a:latin typeface="Times New Roman" panose="02020603050405020304" charset="0"/>
              </a:endParaRPr>
            </a:p>
          </p:txBody>
        </p:sp>
      </p:grpSp>
      <p:grpSp>
        <p:nvGrpSpPr>
          <p:cNvPr id="11" name="Group 40"/>
          <p:cNvGrpSpPr/>
          <p:nvPr/>
        </p:nvGrpSpPr>
        <p:grpSpPr bwMode="auto">
          <a:xfrm>
            <a:off x="7291388" y="3149600"/>
            <a:ext cx="1200150" cy="1049338"/>
            <a:chOff x="4596" y="2651"/>
            <a:chExt cx="756" cy="661"/>
          </a:xfrm>
        </p:grpSpPr>
        <p:sp>
          <p:nvSpPr>
            <p:cNvPr id="36909" name="Line 41"/>
            <p:cNvSpPr>
              <a:spLocks noChangeShapeType="1"/>
            </p:cNvSpPr>
            <p:nvPr/>
          </p:nvSpPr>
          <p:spPr bwMode="auto">
            <a:xfrm>
              <a:off x="4596" y="2922"/>
              <a:ext cx="756" cy="0"/>
            </a:xfrm>
            <a:prstGeom prst="line">
              <a:avLst/>
            </a:prstGeom>
            <a:noFill/>
            <a:ln w="28575">
              <a:solidFill>
                <a:srgbClr val="000000"/>
              </a:solidFill>
              <a:prstDash val="dash"/>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6910" name="Freeform 42"/>
            <p:cNvSpPr/>
            <p:nvPr/>
          </p:nvSpPr>
          <p:spPr bwMode="auto">
            <a:xfrm>
              <a:off x="4652" y="2651"/>
              <a:ext cx="228" cy="277"/>
            </a:xfrm>
            <a:custGeom>
              <a:avLst/>
              <a:gdLst>
                <a:gd name="T0" fmla="*/ 0 w 228"/>
                <a:gd name="T1" fmla="*/ 277 h 277"/>
                <a:gd name="T2" fmla="*/ 48 w 228"/>
                <a:gd name="T3" fmla="*/ 121 h 277"/>
                <a:gd name="T4" fmla="*/ 30 w 228"/>
                <a:gd name="T5" fmla="*/ 193 h 277"/>
                <a:gd name="T6" fmla="*/ 84 w 228"/>
                <a:gd name="T7" fmla="*/ 28 h 277"/>
                <a:gd name="T8" fmla="*/ 143 w 228"/>
                <a:gd name="T9" fmla="*/ 24 h 277"/>
                <a:gd name="T10" fmla="*/ 180 w 228"/>
                <a:gd name="T11" fmla="*/ 115 h 277"/>
                <a:gd name="T12" fmla="*/ 202 w 228"/>
                <a:gd name="T13" fmla="*/ 192 h 277"/>
                <a:gd name="T14" fmla="*/ 228 w 228"/>
                <a:gd name="T15" fmla="*/ 271 h 2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8" h="277">
                  <a:moveTo>
                    <a:pt x="0" y="277"/>
                  </a:moveTo>
                  <a:cubicBezTo>
                    <a:pt x="8" y="252"/>
                    <a:pt x="43" y="135"/>
                    <a:pt x="48" y="121"/>
                  </a:cubicBezTo>
                  <a:cubicBezTo>
                    <a:pt x="53" y="107"/>
                    <a:pt x="24" y="208"/>
                    <a:pt x="30" y="193"/>
                  </a:cubicBezTo>
                  <a:cubicBezTo>
                    <a:pt x="36" y="178"/>
                    <a:pt x="65" y="56"/>
                    <a:pt x="84" y="28"/>
                  </a:cubicBezTo>
                  <a:cubicBezTo>
                    <a:pt x="103" y="0"/>
                    <a:pt x="127" y="10"/>
                    <a:pt x="143" y="24"/>
                  </a:cubicBezTo>
                  <a:cubicBezTo>
                    <a:pt x="159" y="37"/>
                    <a:pt x="170" y="87"/>
                    <a:pt x="180" y="115"/>
                  </a:cubicBezTo>
                  <a:cubicBezTo>
                    <a:pt x="190" y="142"/>
                    <a:pt x="194" y="166"/>
                    <a:pt x="202" y="192"/>
                  </a:cubicBezTo>
                  <a:cubicBezTo>
                    <a:pt x="210" y="218"/>
                    <a:pt x="223" y="255"/>
                    <a:pt x="228" y="271"/>
                  </a:cubicBezTo>
                </a:path>
              </a:pathLst>
            </a:custGeom>
            <a:noFill/>
            <a:ln w="28575" cap="flat" cmpd="sng">
              <a:solidFill>
                <a:srgbClr val="000000"/>
              </a:solidFill>
              <a:prstDash val="dash"/>
              <a:round/>
            </a:ln>
          </p:spPr>
          <p:txBody>
            <a:bodyPr lIns="90000" tIns="46800" rIns="90000" bIns="46800" anchor="ctr">
              <a:spAutoFit/>
            </a:bodyPr>
            <a:lstStyle/>
            <a:p>
              <a:endParaRPr lang="zh-CN" altLang="en-US">
                <a:latin typeface="Times New Roman" panose="02020603050405020304" charset="0"/>
              </a:endParaRPr>
            </a:p>
          </p:txBody>
        </p:sp>
        <p:sp>
          <p:nvSpPr>
            <p:cNvPr id="36911" name="Freeform 43"/>
            <p:cNvSpPr/>
            <p:nvPr/>
          </p:nvSpPr>
          <p:spPr bwMode="auto">
            <a:xfrm>
              <a:off x="4905" y="2922"/>
              <a:ext cx="246" cy="390"/>
            </a:xfrm>
            <a:custGeom>
              <a:avLst/>
              <a:gdLst>
                <a:gd name="T0" fmla="*/ 0 w 246"/>
                <a:gd name="T1" fmla="*/ 0 h 390"/>
                <a:gd name="T2" fmla="*/ 54 w 246"/>
                <a:gd name="T3" fmla="*/ 234 h 390"/>
                <a:gd name="T4" fmla="*/ 36 w 246"/>
                <a:gd name="T5" fmla="*/ 138 h 390"/>
                <a:gd name="T6" fmla="*/ 84 w 246"/>
                <a:gd name="T7" fmla="*/ 354 h 390"/>
                <a:gd name="T8" fmla="*/ 143 w 246"/>
                <a:gd name="T9" fmla="*/ 360 h 390"/>
                <a:gd name="T10" fmla="*/ 180 w 246"/>
                <a:gd name="T11" fmla="*/ 240 h 390"/>
                <a:gd name="T12" fmla="*/ 204 w 246"/>
                <a:gd name="T13" fmla="*/ 132 h 390"/>
                <a:gd name="T14" fmla="*/ 246 w 246"/>
                <a:gd name="T15" fmla="*/ 0 h 3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6" h="390">
                  <a:moveTo>
                    <a:pt x="0" y="0"/>
                  </a:moveTo>
                  <a:cubicBezTo>
                    <a:pt x="9" y="38"/>
                    <a:pt x="48" y="211"/>
                    <a:pt x="54" y="234"/>
                  </a:cubicBezTo>
                  <a:cubicBezTo>
                    <a:pt x="60" y="257"/>
                    <a:pt x="31" y="118"/>
                    <a:pt x="36" y="138"/>
                  </a:cubicBezTo>
                  <a:cubicBezTo>
                    <a:pt x="41" y="158"/>
                    <a:pt x="66" y="318"/>
                    <a:pt x="84" y="354"/>
                  </a:cubicBezTo>
                  <a:cubicBezTo>
                    <a:pt x="101" y="390"/>
                    <a:pt x="127" y="378"/>
                    <a:pt x="143" y="360"/>
                  </a:cubicBezTo>
                  <a:cubicBezTo>
                    <a:pt x="159" y="342"/>
                    <a:pt x="170" y="278"/>
                    <a:pt x="180" y="240"/>
                  </a:cubicBezTo>
                  <a:cubicBezTo>
                    <a:pt x="190" y="202"/>
                    <a:pt x="193" y="172"/>
                    <a:pt x="204" y="132"/>
                  </a:cubicBezTo>
                  <a:cubicBezTo>
                    <a:pt x="215" y="92"/>
                    <a:pt x="237" y="27"/>
                    <a:pt x="246" y="0"/>
                  </a:cubicBezTo>
                </a:path>
              </a:pathLst>
            </a:custGeom>
            <a:noFill/>
            <a:ln w="28575" cap="flat" cmpd="sng">
              <a:solidFill>
                <a:srgbClr val="000000"/>
              </a:solidFill>
              <a:prstDash val="dash"/>
              <a:round/>
            </a:ln>
          </p:spPr>
          <p:txBody>
            <a:bodyPr lIns="90000" tIns="46800" rIns="90000" bIns="46800" anchor="ctr">
              <a:spAutoFit/>
            </a:bodyPr>
            <a:lstStyle/>
            <a:p>
              <a:endParaRPr lang="zh-CN" altLang="en-US">
                <a:latin typeface="Times New Roman" panose="02020603050405020304" charset="0"/>
              </a:endParaRPr>
            </a:p>
          </p:txBody>
        </p:sp>
      </p:grpSp>
      <p:grpSp>
        <p:nvGrpSpPr>
          <p:cNvPr id="12" name="Group 44"/>
          <p:cNvGrpSpPr/>
          <p:nvPr/>
        </p:nvGrpSpPr>
        <p:grpSpPr bwMode="auto">
          <a:xfrm>
            <a:off x="7380288" y="3132142"/>
            <a:ext cx="792162" cy="914401"/>
            <a:chOff x="4652" y="2640"/>
            <a:chExt cx="499" cy="576"/>
          </a:xfrm>
        </p:grpSpPr>
        <p:sp>
          <p:nvSpPr>
            <p:cNvPr id="36907" name="Freeform 45"/>
            <p:cNvSpPr/>
            <p:nvPr/>
          </p:nvSpPr>
          <p:spPr bwMode="auto">
            <a:xfrm>
              <a:off x="4911" y="2928"/>
              <a:ext cx="240" cy="288"/>
            </a:xfrm>
            <a:custGeom>
              <a:avLst/>
              <a:gdLst>
                <a:gd name="T0" fmla="*/ 0 w 246"/>
                <a:gd name="T1" fmla="*/ 0 h 390"/>
                <a:gd name="T2" fmla="*/ 51 w 246"/>
                <a:gd name="T3" fmla="*/ 95 h 390"/>
                <a:gd name="T4" fmla="*/ 33 w 246"/>
                <a:gd name="T5" fmla="*/ 55 h 390"/>
                <a:gd name="T6" fmla="*/ 78 w 246"/>
                <a:gd name="T7" fmla="*/ 143 h 390"/>
                <a:gd name="T8" fmla="*/ 134 w 246"/>
                <a:gd name="T9" fmla="*/ 145 h 390"/>
                <a:gd name="T10" fmla="*/ 168 w 246"/>
                <a:gd name="T11" fmla="*/ 97 h 390"/>
                <a:gd name="T12" fmla="*/ 189 w 246"/>
                <a:gd name="T13" fmla="*/ 53 h 390"/>
                <a:gd name="T14" fmla="*/ 228 w 246"/>
                <a:gd name="T15" fmla="*/ 0 h 3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6" h="390">
                  <a:moveTo>
                    <a:pt x="0" y="0"/>
                  </a:moveTo>
                  <a:cubicBezTo>
                    <a:pt x="9" y="38"/>
                    <a:pt x="48" y="211"/>
                    <a:pt x="54" y="234"/>
                  </a:cubicBezTo>
                  <a:cubicBezTo>
                    <a:pt x="60" y="257"/>
                    <a:pt x="31" y="118"/>
                    <a:pt x="36" y="138"/>
                  </a:cubicBezTo>
                  <a:cubicBezTo>
                    <a:pt x="41" y="158"/>
                    <a:pt x="66" y="318"/>
                    <a:pt x="84" y="354"/>
                  </a:cubicBezTo>
                  <a:cubicBezTo>
                    <a:pt x="101" y="390"/>
                    <a:pt x="127" y="378"/>
                    <a:pt x="143" y="360"/>
                  </a:cubicBezTo>
                  <a:cubicBezTo>
                    <a:pt x="159" y="342"/>
                    <a:pt x="170" y="278"/>
                    <a:pt x="180" y="240"/>
                  </a:cubicBezTo>
                  <a:cubicBezTo>
                    <a:pt x="190" y="202"/>
                    <a:pt x="193" y="172"/>
                    <a:pt x="204" y="132"/>
                  </a:cubicBezTo>
                  <a:cubicBezTo>
                    <a:pt x="215" y="92"/>
                    <a:pt x="237" y="27"/>
                    <a:pt x="246" y="0"/>
                  </a:cubicBezTo>
                </a:path>
              </a:pathLst>
            </a:custGeom>
            <a:noFill/>
            <a:ln w="28575" cap="flat" cmpd="sng">
              <a:solidFill>
                <a:srgbClr val="FF0000"/>
              </a:solidFill>
              <a:prstDash val="solid"/>
              <a:round/>
            </a:ln>
          </p:spPr>
          <p:txBody>
            <a:bodyPr lIns="90000" tIns="46800" rIns="90000" bIns="46800" anchor="ctr">
              <a:spAutoFit/>
            </a:bodyPr>
            <a:lstStyle/>
            <a:p>
              <a:endParaRPr lang="zh-CN" altLang="en-US">
                <a:latin typeface="Times New Roman" panose="02020603050405020304" charset="0"/>
              </a:endParaRPr>
            </a:p>
          </p:txBody>
        </p:sp>
        <p:sp>
          <p:nvSpPr>
            <p:cNvPr id="36908" name="Freeform 46"/>
            <p:cNvSpPr/>
            <p:nvPr/>
          </p:nvSpPr>
          <p:spPr bwMode="auto">
            <a:xfrm>
              <a:off x="4652" y="2640"/>
              <a:ext cx="240" cy="277"/>
            </a:xfrm>
            <a:custGeom>
              <a:avLst/>
              <a:gdLst>
                <a:gd name="T0" fmla="*/ 0 w 228"/>
                <a:gd name="T1" fmla="*/ 277 h 277"/>
                <a:gd name="T2" fmla="*/ 57 w 228"/>
                <a:gd name="T3" fmla="*/ 121 h 277"/>
                <a:gd name="T4" fmla="*/ 36 w 228"/>
                <a:gd name="T5" fmla="*/ 193 h 277"/>
                <a:gd name="T6" fmla="*/ 98 w 228"/>
                <a:gd name="T7" fmla="*/ 28 h 277"/>
                <a:gd name="T8" fmla="*/ 167 w 228"/>
                <a:gd name="T9" fmla="*/ 24 h 277"/>
                <a:gd name="T10" fmla="*/ 209 w 228"/>
                <a:gd name="T11" fmla="*/ 115 h 277"/>
                <a:gd name="T12" fmla="*/ 236 w 228"/>
                <a:gd name="T13" fmla="*/ 192 h 277"/>
                <a:gd name="T14" fmla="*/ 266 w 228"/>
                <a:gd name="T15" fmla="*/ 271 h 2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8" h="277">
                  <a:moveTo>
                    <a:pt x="0" y="277"/>
                  </a:moveTo>
                  <a:cubicBezTo>
                    <a:pt x="8" y="252"/>
                    <a:pt x="43" y="135"/>
                    <a:pt x="48" y="121"/>
                  </a:cubicBezTo>
                  <a:cubicBezTo>
                    <a:pt x="53" y="107"/>
                    <a:pt x="24" y="208"/>
                    <a:pt x="30" y="193"/>
                  </a:cubicBezTo>
                  <a:cubicBezTo>
                    <a:pt x="36" y="178"/>
                    <a:pt x="65" y="56"/>
                    <a:pt x="84" y="28"/>
                  </a:cubicBezTo>
                  <a:cubicBezTo>
                    <a:pt x="103" y="0"/>
                    <a:pt x="127" y="10"/>
                    <a:pt x="143" y="24"/>
                  </a:cubicBezTo>
                  <a:cubicBezTo>
                    <a:pt x="159" y="37"/>
                    <a:pt x="170" y="87"/>
                    <a:pt x="180" y="115"/>
                  </a:cubicBezTo>
                  <a:cubicBezTo>
                    <a:pt x="190" y="142"/>
                    <a:pt x="194" y="166"/>
                    <a:pt x="202" y="192"/>
                  </a:cubicBezTo>
                  <a:cubicBezTo>
                    <a:pt x="210" y="218"/>
                    <a:pt x="223" y="255"/>
                    <a:pt x="228" y="271"/>
                  </a:cubicBezTo>
                </a:path>
              </a:pathLst>
            </a:custGeom>
            <a:noFill/>
            <a:ln w="28575" cap="flat" cmpd="sng">
              <a:solidFill>
                <a:srgbClr val="FF0000"/>
              </a:solidFill>
              <a:prstDash val="solid"/>
              <a:round/>
            </a:ln>
          </p:spPr>
          <p:txBody>
            <a:bodyPr lIns="90000" tIns="46800" rIns="90000" bIns="46800" anchor="ctr">
              <a:spAutoFit/>
            </a:bodyPr>
            <a:lstStyle/>
            <a:p>
              <a:endParaRPr lang="zh-CN" altLang="en-US">
                <a:latin typeface="Times New Roman" panose="02020603050405020304" charset="0"/>
              </a:endParaRPr>
            </a:p>
          </p:txBody>
        </p:sp>
      </p:grpSp>
      <p:sp>
        <p:nvSpPr>
          <p:cNvPr id="152623" name="Text Box 47"/>
          <p:cNvSpPr txBox="1">
            <a:spLocks noChangeArrowheads="1"/>
          </p:cNvSpPr>
          <p:nvPr/>
        </p:nvSpPr>
        <p:spPr bwMode="auto">
          <a:xfrm>
            <a:off x="6910388" y="1951038"/>
            <a:ext cx="685800" cy="587375"/>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dirty="0">
                <a:solidFill>
                  <a:srgbClr val="131C9E"/>
                </a:solidFill>
                <a:latin typeface="Times New Roman" panose="02020603050405020304"/>
                <a:ea typeface="+mn-ea"/>
                <a:cs typeface="Times New Roman" panose="02020603050405020304"/>
              </a:rPr>
              <a:t>大</a:t>
            </a:r>
          </a:p>
        </p:txBody>
      </p:sp>
      <p:sp>
        <p:nvSpPr>
          <p:cNvPr id="152624" name="Text Box 48"/>
          <p:cNvSpPr txBox="1">
            <a:spLocks noChangeArrowheads="1"/>
          </p:cNvSpPr>
          <p:nvPr/>
        </p:nvSpPr>
        <p:spPr bwMode="auto">
          <a:xfrm>
            <a:off x="2514600" y="2320925"/>
            <a:ext cx="909638" cy="525463"/>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FF3300"/>
                </a:solidFill>
                <a:latin typeface="Times New Roman" panose="02020603050405020304"/>
                <a:ea typeface="+mn-ea"/>
                <a:cs typeface="Times New Roman" panose="02020603050405020304"/>
              </a:rPr>
              <a:t>略大</a:t>
            </a:r>
            <a:endParaRPr lang="zh-CN" altLang="en-US" sz="2800" i="0" dirty="0">
              <a:solidFill>
                <a:schemeClr val="accent2"/>
              </a:solidFill>
              <a:latin typeface="Times New Roman" panose="02020603050405020304"/>
              <a:ea typeface="+mn-ea"/>
              <a:cs typeface="Times New Roman" panose="02020603050405020304"/>
            </a:endParaRPr>
          </a:p>
        </p:txBody>
      </p:sp>
      <p:sp>
        <p:nvSpPr>
          <p:cNvPr id="152625" name="Text Box 49"/>
          <p:cNvSpPr txBox="1">
            <a:spLocks noChangeArrowheads="1"/>
          </p:cNvSpPr>
          <p:nvPr/>
        </p:nvSpPr>
        <p:spPr bwMode="auto">
          <a:xfrm>
            <a:off x="3505200" y="3021013"/>
            <a:ext cx="1147763" cy="52546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FF3300"/>
                </a:solidFill>
                <a:latin typeface="Times New Roman" panose="02020603050405020304"/>
                <a:ea typeface="+mn-ea"/>
                <a:cs typeface="Times New Roman" panose="02020603050405020304"/>
              </a:rPr>
              <a:t>略小</a:t>
            </a:r>
            <a:endParaRPr lang="zh-CN" altLang="en-US" sz="2800" i="0">
              <a:solidFill>
                <a:schemeClr val="accent2"/>
              </a:solidFill>
              <a:latin typeface="Times New Roman" panose="02020603050405020304"/>
              <a:ea typeface="+mn-ea"/>
              <a:cs typeface="Times New Roman" panose="02020603050405020304"/>
            </a:endParaRPr>
          </a:p>
        </p:txBody>
      </p:sp>
      <p:sp>
        <p:nvSpPr>
          <p:cNvPr id="152626" name="Text Box 50"/>
          <p:cNvSpPr txBox="1">
            <a:spLocks noChangeArrowheads="1"/>
          </p:cNvSpPr>
          <p:nvPr/>
        </p:nvSpPr>
        <p:spPr bwMode="auto">
          <a:xfrm>
            <a:off x="2004599" y="4388644"/>
            <a:ext cx="914400" cy="52546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FF3300"/>
                </a:solidFill>
                <a:latin typeface="Times New Roman" panose="02020603050405020304"/>
                <a:ea typeface="+mn-ea"/>
                <a:cs typeface="Times New Roman" panose="02020603050405020304"/>
              </a:rPr>
              <a:t>略大</a:t>
            </a:r>
            <a:endParaRPr lang="zh-CN" altLang="en-US" sz="2800" i="0" dirty="0">
              <a:solidFill>
                <a:schemeClr val="accent2"/>
              </a:solidFill>
              <a:latin typeface="Times New Roman" panose="02020603050405020304"/>
              <a:ea typeface="+mn-ea"/>
              <a:cs typeface="Times New Roman" panose="02020603050405020304"/>
            </a:endParaRPr>
          </a:p>
        </p:txBody>
      </p:sp>
      <p:sp>
        <p:nvSpPr>
          <p:cNvPr id="152627" name="Text Box 51"/>
          <p:cNvSpPr txBox="1">
            <a:spLocks noChangeArrowheads="1"/>
          </p:cNvSpPr>
          <p:nvPr/>
        </p:nvSpPr>
        <p:spPr bwMode="auto">
          <a:xfrm>
            <a:off x="1676400" y="3409950"/>
            <a:ext cx="919163" cy="525463"/>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FF3300"/>
                </a:solidFill>
                <a:latin typeface="Times New Roman" panose="02020603050405020304"/>
                <a:ea typeface="+mn-ea"/>
                <a:cs typeface="Times New Roman" panose="02020603050405020304"/>
              </a:rPr>
              <a:t>略小</a:t>
            </a:r>
          </a:p>
        </p:txBody>
      </p:sp>
      <p:sp>
        <p:nvSpPr>
          <p:cNvPr id="152628" name="Text Box 52"/>
          <p:cNvSpPr txBox="1">
            <a:spLocks noChangeArrowheads="1"/>
          </p:cNvSpPr>
          <p:nvPr/>
        </p:nvSpPr>
        <p:spPr bwMode="auto">
          <a:xfrm>
            <a:off x="757238" y="5378450"/>
            <a:ext cx="7777162" cy="955675"/>
          </a:xfrm>
          <a:prstGeom prst="rect">
            <a:avLst/>
          </a:prstGeom>
          <a:noFill/>
          <a:ln w="9525">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    </a:t>
            </a:r>
            <a:r>
              <a:rPr lang="zh-CN" altLang="en-US" sz="2800" i="0"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负反馈是利用失真的波形来改善波形的失真，因此只能减小失真，而不能完全消除失真。</a:t>
            </a:r>
          </a:p>
        </p:txBody>
      </p:sp>
      <p:grpSp>
        <p:nvGrpSpPr>
          <p:cNvPr id="13" name="Group 53"/>
          <p:cNvGrpSpPr/>
          <p:nvPr/>
        </p:nvGrpSpPr>
        <p:grpSpPr bwMode="auto">
          <a:xfrm>
            <a:off x="1747838" y="3014665"/>
            <a:ext cx="5492750" cy="2166938"/>
            <a:chOff x="1101" y="2203"/>
            <a:chExt cx="3460" cy="1365"/>
          </a:xfrm>
        </p:grpSpPr>
        <p:grpSp>
          <p:nvGrpSpPr>
            <p:cNvPr id="36893" name="Group 54"/>
            <p:cNvGrpSpPr/>
            <p:nvPr/>
          </p:nvGrpSpPr>
          <p:grpSpPr bwMode="auto">
            <a:xfrm>
              <a:off x="1101" y="2203"/>
              <a:ext cx="3460" cy="1365"/>
              <a:chOff x="1101" y="2203"/>
              <a:chExt cx="3460" cy="1365"/>
            </a:xfrm>
          </p:grpSpPr>
          <p:sp>
            <p:nvSpPr>
              <p:cNvPr id="36896" name="Rectangle 55" descr="30%"/>
              <p:cNvSpPr>
                <a:spLocks noChangeArrowheads="1"/>
              </p:cNvSpPr>
              <p:nvPr/>
            </p:nvSpPr>
            <p:spPr bwMode="auto">
              <a:xfrm>
                <a:off x="2724" y="2260"/>
                <a:ext cx="1068" cy="528"/>
              </a:xfrm>
              <a:prstGeom prst="rect">
                <a:avLst/>
              </a:prstGeom>
              <a:pattFill prst="pct30">
                <a:fgClr>
                  <a:srgbClr val="FFCCCC"/>
                </a:fgClr>
                <a:bgClr>
                  <a:srgbClr val="FFFFFF"/>
                </a:bgClr>
              </a:pattFill>
              <a:ln w="38100">
                <a:solidFill>
                  <a:srgbClr val="FF3300"/>
                </a:solidFill>
                <a:miter lim="800000"/>
              </a:ln>
            </p:spPr>
            <p:txBody>
              <a:bodyPr wrap="none" lIns="90000" tIns="46800" rIns="90000" bIns="46800" anchor="ctr">
                <a:spAutoFit/>
              </a:bodyPr>
              <a:lstStyle/>
              <a:p>
                <a:endParaRPr lang="zh-CN" altLang="en-US">
                  <a:latin typeface="Times New Roman" panose="02020603050405020304" charset="0"/>
                </a:endParaRPr>
              </a:p>
            </p:txBody>
          </p:sp>
          <p:sp>
            <p:nvSpPr>
              <p:cNvPr id="36897" name="Line 56"/>
              <p:cNvSpPr>
                <a:spLocks noChangeShapeType="1"/>
              </p:cNvSpPr>
              <p:nvPr/>
            </p:nvSpPr>
            <p:spPr bwMode="auto">
              <a:xfrm>
                <a:off x="1917" y="2491"/>
                <a:ext cx="816" cy="0"/>
              </a:xfrm>
              <a:prstGeom prst="line">
                <a:avLst/>
              </a:prstGeom>
              <a:noFill/>
              <a:ln w="38100">
                <a:solidFill>
                  <a:srgbClr val="000000"/>
                </a:solidFill>
                <a:round/>
                <a:tailEnd type="triangle" w="med" len="med"/>
              </a:ln>
            </p:spPr>
            <p:txBody>
              <a:bodyPr lIns="90000" tIns="46800" rIns="90000" bIns="46800" anchor="ctr">
                <a:spAutoFit/>
              </a:bodyPr>
              <a:lstStyle/>
              <a:p>
                <a:endParaRPr lang="zh-CN" altLang="en-US">
                  <a:latin typeface="Times New Roman" panose="02020603050405020304" charset="0"/>
                </a:endParaRPr>
              </a:p>
            </p:txBody>
          </p:sp>
          <p:sp>
            <p:nvSpPr>
              <p:cNvPr id="36898" name="Line 57"/>
              <p:cNvSpPr>
                <a:spLocks noChangeShapeType="1"/>
              </p:cNvSpPr>
              <p:nvPr/>
            </p:nvSpPr>
            <p:spPr bwMode="auto">
              <a:xfrm>
                <a:off x="3792" y="2524"/>
                <a:ext cx="504" cy="0"/>
              </a:xfrm>
              <a:prstGeom prst="line">
                <a:avLst/>
              </a:prstGeom>
              <a:noFill/>
              <a:ln w="38100">
                <a:solidFill>
                  <a:srgbClr val="0000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6899" name="Rectangle 58" descr="30%"/>
              <p:cNvSpPr>
                <a:spLocks noChangeArrowheads="1"/>
              </p:cNvSpPr>
              <p:nvPr/>
            </p:nvSpPr>
            <p:spPr bwMode="auto">
              <a:xfrm>
                <a:off x="2724" y="3040"/>
                <a:ext cx="1068" cy="528"/>
              </a:xfrm>
              <a:prstGeom prst="rect">
                <a:avLst/>
              </a:prstGeom>
              <a:pattFill prst="pct30">
                <a:fgClr>
                  <a:srgbClr val="3399FF"/>
                </a:fgClr>
                <a:bgClr>
                  <a:srgbClr val="FFFFFF"/>
                </a:bgClr>
              </a:pattFill>
              <a:ln w="38100">
                <a:solidFill>
                  <a:schemeClr val="accent2"/>
                </a:solidFill>
                <a:miter lim="800000"/>
              </a:ln>
            </p:spPr>
            <p:txBody>
              <a:bodyPr wrap="none" lIns="90000" tIns="46800" rIns="90000" bIns="46800" anchor="ctr">
                <a:spAutoFit/>
              </a:bodyPr>
              <a:lstStyle/>
              <a:p>
                <a:endParaRPr lang="zh-CN" altLang="en-US">
                  <a:latin typeface="Times New Roman" panose="02020603050405020304" charset="0"/>
                </a:endParaRPr>
              </a:p>
            </p:txBody>
          </p:sp>
          <p:sp>
            <p:nvSpPr>
              <p:cNvPr id="36900" name="Line 59"/>
              <p:cNvSpPr>
                <a:spLocks noChangeShapeType="1"/>
              </p:cNvSpPr>
              <p:nvPr/>
            </p:nvSpPr>
            <p:spPr bwMode="auto">
              <a:xfrm flipV="1">
                <a:off x="1821" y="3304"/>
                <a:ext cx="903" cy="3"/>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36901" name="Line 60"/>
              <p:cNvSpPr>
                <a:spLocks noChangeShapeType="1"/>
              </p:cNvSpPr>
              <p:nvPr/>
            </p:nvSpPr>
            <p:spPr bwMode="auto">
              <a:xfrm>
                <a:off x="3792" y="3304"/>
                <a:ext cx="285" cy="3"/>
              </a:xfrm>
              <a:prstGeom prst="line">
                <a:avLst/>
              </a:prstGeom>
              <a:noFill/>
              <a:ln w="38100">
                <a:solidFill>
                  <a:srgbClr val="000000"/>
                </a:solidFill>
                <a:round/>
                <a:headEnd type="triangle" w="med" len="med"/>
              </a:ln>
            </p:spPr>
            <p:txBody>
              <a:bodyPr lIns="90000" tIns="46800" rIns="90000" bIns="46800" anchor="ctr">
                <a:spAutoFit/>
              </a:bodyPr>
              <a:lstStyle/>
              <a:p>
                <a:endParaRPr lang="zh-CN" altLang="en-US">
                  <a:latin typeface="Times New Roman" panose="02020603050405020304" charset="0"/>
                </a:endParaRPr>
              </a:p>
            </p:txBody>
          </p:sp>
          <p:sp>
            <p:nvSpPr>
              <p:cNvPr id="36902" name="Line 61"/>
              <p:cNvSpPr>
                <a:spLocks noChangeShapeType="1"/>
              </p:cNvSpPr>
              <p:nvPr/>
            </p:nvSpPr>
            <p:spPr bwMode="auto">
              <a:xfrm flipV="1">
                <a:off x="4077" y="2539"/>
                <a:ext cx="0" cy="767"/>
              </a:xfrm>
              <a:prstGeom prst="line">
                <a:avLst/>
              </a:prstGeom>
              <a:noFill/>
              <a:ln w="38100">
                <a:solidFill>
                  <a:srgbClr val="000000"/>
                </a:solidFill>
                <a:round/>
              </a:ln>
            </p:spPr>
            <p:txBody>
              <a:bodyPr lIns="90000" tIns="46800" rIns="90000" bIns="46800" anchor="ctr">
                <a:spAutoFit/>
              </a:bodyPr>
              <a:lstStyle/>
              <a:p>
                <a:endParaRPr lang="zh-CN" altLang="en-US">
                  <a:latin typeface="Times New Roman" panose="02020603050405020304" charset="0"/>
                </a:endParaRPr>
              </a:p>
            </p:txBody>
          </p:sp>
          <p:sp>
            <p:nvSpPr>
              <p:cNvPr id="36903" name="Text Box 62"/>
              <p:cNvSpPr txBox="1">
                <a:spLocks noChangeArrowheads="1"/>
              </p:cNvSpPr>
              <p:nvPr/>
            </p:nvSpPr>
            <p:spPr bwMode="auto">
              <a:xfrm>
                <a:off x="1629" y="2251"/>
                <a:ext cx="720" cy="48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4400">
                    <a:ea typeface="楷体_GB2312" charset="0"/>
                    <a:cs typeface="楷体_GB2312" charset="0"/>
                    <a:sym typeface="Symbol" panose="05050102010706020507" charset="0"/>
                  </a:rPr>
                  <a:t></a:t>
                </a:r>
                <a:endParaRPr lang="en-US" altLang="zh-CN" sz="4400">
                  <a:ea typeface="楷体_GB2312" charset="0"/>
                  <a:cs typeface="楷体_GB2312" charset="0"/>
                </a:endParaRPr>
              </a:p>
            </p:txBody>
          </p:sp>
          <p:sp>
            <p:nvSpPr>
              <p:cNvPr id="36904" name="Line 63"/>
              <p:cNvSpPr>
                <a:spLocks noChangeShapeType="1"/>
              </p:cNvSpPr>
              <p:nvPr/>
            </p:nvSpPr>
            <p:spPr bwMode="auto">
              <a:xfrm>
                <a:off x="1101" y="2491"/>
                <a:ext cx="624"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36905" name="Line 64"/>
              <p:cNvSpPr>
                <a:spLocks noChangeShapeType="1"/>
              </p:cNvSpPr>
              <p:nvPr/>
            </p:nvSpPr>
            <p:spPr bwMode="auto">
              <a:xfrm flipV="1">
                <a:off x="1821" y="2587"/>
                <a:ext cx="0" cy="72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36906" name="Text Box 65"/>
              <p:cNvSpPr txBox="1">
                <a:spLocks noChangeArrowheads="1"/>
              </p:cNvSpPr>
              <p:nvPr/>
            </p:nvSpPr>
            <p:spPr bwMode="auto">
              <a:xfrm>
                <a:off x="4221" y="2203"/>
                <a:ext cx="340"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o</a:t>
                </a:r>
                <a:endParaRPr lang="en-US" altLang="zh-CN" sz="3200">
                  <a:ea typeface="楷体_GB2312" charset="0"/>
                  <a:cs typeface="楷体_GB2312" charset="0"/>
                </a:endParaRPr>
              </a:p>
            </p:txBody>
          </p:sp>
        </p:grpSp>
        <p:sp>
          <p:nvSpPr>
            <p:cNvPr id="36894" name="Text Box 66"/>
            <p:cNvSpPr txBox="1">
              <a:spLocks noChangeArrowheads="1"/>
            </p:cNvSpPr>
            <p:nvPr/>
          </p:nvSpPr>
          <p:spPr bwMode="auto">
            <a:xfrm>
              <a:off x="3096" y="2320"/>
              <a:ext cx="299"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A</a:t>
              </a:r>
            </a:p>
          </p:txBody>
        </p:sp>
        <p:sp>
          <p:nvSpPr>
            <p:cNvPr id="36895" name="Text Box 67"/>
            <p:cNvSpPr txBox="1">
              <a:spLocks noChangeArrowheads="1"/>
            </p:cNvSpPr>
            <p:nvPr/>
          </p:nvSpPr>
          <p:spPr bwMode="auto">
            <a:xfrm>
              <a:off x="3096" y="3100"/>
              <a:ext cx="270" cy="365"/>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F</a:t>
              </a:r>
            </a:p>
          </p:txBody>
        </p:sp>
      </p:grpSp>
      <p:sp>
        <p:nvSpPr>
          <p:cNvPr id="152648" name="Text Box 72"/>
          <p:cNvSpPr txBox="1">
            <a:spLocks noChangeArrowheads="1"/>
          </p:cNvSpPr>
          <p:nvPr/>
        </p:nvSpPr>
        <p:spPr bwMode="auto">
          <a:xfrm>
            <a:off x="7308850" y="1185863"/>
            <a:ext cx="685800" cy="587375"/>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3200" i="0" dirty="0">
                <a:solidFill>
                  <a:srgbClr val="131C9E"/>
                </a:solidFill>
                <a:latin typeface="Times New Roman" panose="02020603050405020304"/>
                <a:ea typeface="+mn-ea"/>
                <a:cs typeface="Times New Roman" panose="02020603050405020304"/>
              </a:rPr>
              <a:t>小</a:t>
            </a:r>
          </a:p>
        </p:txBody>
      </p:sp>
      <p:sp>
        <p:nvSpPr>
          <p:cNvPr id="152649" name="Rectangle 73"/>
          <p:cNvSpPr>
            <a:spLocks noChangeArrowheads="1"/>
          </p:cNvSpPr>
          <p:nvPr/>
        </p:nvSpPr>
        <p:spPr bwMode="auto">
          <a:xfrm>
            <a:off x="6858000" y="4129088"/>
            <a:ext cx="1970088" cy="519112"/>
          </a:xfrm>
          <a:prstGeom prst="rect">
            <a:avLst/>
          </a:prstGeom>
          <a:noFill/>
          <a:ln>
            <a:noFill/>
          </a:ln>
        </p:spPr>
        <p:txBody>
          <a:bodyPr wrap="none">
            <a:spAutoFit/>
          </a:bodyPr>
          <a:lstStyle/>
          <a:p>
            <a:r>
              <a:rPr lang="zh-CN" altLang="en-US" sz="2800" b="1" i="0">
                <a:latin typeface="Times New Roman" panose="02020603050405020304"/>
                <a:cs typeface="Times New Roman" panose="02020603050405020304"/>
                <a:sym typeface="Symbol" panose="05050102010706020507" charset="0"/>
              </a:rPr>
              <a:t>接近正弦波</a:t>
            </a:r>
          </a:p>
        </p:txBody>
      </p:sp>
      <p:sp>
        <p:nvSpPr>
          <p:cNvPr id="152650" name="Rectangle 74"/>
          <p:cNvSpPr>
            <a:spLocks noChangeArrowheads="1"/>
          </p:cNvSpPr>
          <p:nvPr/>
        </p:nvSpPr>
        <p:spPr bwMode="auto">
          <a:xfrm>
            <a:off x="1295400" y="1081088"/>
            <a:ext cx="1255713" cy="519112"/>
          </a:xfrm>
          <a:prstGeom prst="rect">
            <a:avLst/>
          </a:prstGeom>
          <a:noFill/>
          <a:ln>
            <a:noFill/>
          </a:ln>
        </p:spPr>
        <p:txBody>
          <a:bodyPr wrap="none">
            <a:spAutoFit/>
          </a:bodyPr>
          <a:lstStyle/>
          <a:p>
            <a:r>
              <a:rPr lang="zh-CN" altLang="en-US" sz="2800" b="1" i="0" dirty="0">
                <a:latin typeface="Times New Roman" panose="02020603050405020304"/>
                <a:cs typeface="Times New Roman" panose="02020603050405020304"/>
                <a:sym typeface="Symbol" panose="05050102010706020507" charset="0"/>
              </a:rPr>
              <a:t>正弦波</a:t>
            </a:r>
          </a:p>
        </p:txBody>
      </p:sp>
      <p:grpSp>
        <p:nvGrpSpPr>
          <p:cNvPr id="15" name="Group 75"/>
          <p:cNvGrpSpPr/>
          <p:nvPr/>
        </p:nvGrpSpPr>
        <p:grpSpPr bwMode="auto">
          <a:xfrm>
            <a:off x="571500" y="2590800"/>
            <a:ext cx="1714500" cy="838200"/>
            <a:chOff x="549" y="996"/>
            <a:chExt cx="1080" cy="507"/>
          </a:xfrm>
        </p:grpSpPr>
        <p:grpSp>
          <p:nvGrpSpPr>
            <p:cNvPr id="36887" name="Group 76"/>
            <p:cNvGrpSpPr/>
            <p:nvPr/>
          </p:nvGrpSpPr>
          <p:grpSpPr bwMode="auto">
            <a:xfrm>
              <a:off x="873" y="1137"/>
              <a:ext cx="756" cy="366"/>
              <a:chOff x="1512" y="1389"/>
              <a:chExt cx="756" cy="366"/>
            </a:xfrm>
          </p:grpSpPr>
          <p:sp>
            <p:nvSpPr>
              <p:cNvPr id="36889" name="Line 77"/>
              <p:cNvSpPr>
                <a:spLocks noChangeShapeType="1"/>
              </p:cNvSpPr>
              <p:nvPr/>
            </p:nvSpPr>
            <p:spPr bwMode="auto">
              <a:xfrm>
                <a:off x="1512" y="1566"/>
                <a:ext cx="756" cy="0"/>
              </a:xfrm>
              <a:prstGeom prst="line">
                <a:avLst/>
              </a:prstGeom>
              <a:noFill/>
              <a:ln w="28575">
                <a:solidFill>
                  <a:srgbClr val="0000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grpSp>
            <p:nvGrpSpPr>
              <p:cNvPr id="36890" name="Group 78"/>
              <p:cNvGrpSpPr/>
              <p:nvPr/>
            </p:nvGrpSpPr>
            <p:grpSpPr bwMode="auto">
              <a:xfrm>
                <a:off x="1605" y="1389"/>
                <a:ext cx="360" cy="366"/>
                <a:chOff x="2013" y="2553"/>
                <a:chExt cx="360" cy="366"/>
              </a:xfrm>
            </p:grpSpPr>
            <p:sp>
              <p:nvSpPr>
                <p:cNvPr id="36891" name="Freeform 79"/>
                <p:cNvSpPr/>
                <p:nvPr/>
              </p:nvSpPr>
              <p:spPr bwMode="auto">
                <a:xfrm>
                  <a:off x="2013" y="2553"/>
                  <a:ext cx="180" cy="192"/>
                </a:xfrm>
                <a:custGeom>
                  <a:avLst/>
                  <a:gdLst>
                    <a:gd name="T0" fmla="*/ 0 w 180"/>
                    <a:gd name="T1" fmla="*/ 180 h 192"/>
                    <a:gd name="T2" fmla="*/ 39 w 180"/>
                    <a:gd name="T3" fmla="*/ 78 h 192"/>
                    <a:gd name="T4" fmla="*/ 24 w 180"/>
                    <a:gd name="T5" fmla="*/ 126 h 192"/>
                    <a:gd name="T6" fmla="*/ 63 w 180"/>
                    <a:gd name="T7" fmla="*/ 18 h 192"/>
                    <a:gd name="T8" fmla="*/ 111 w 180"/>
                    <a:gd name="T9" fmla="*/ 15 h 192"/>
                    <a:gd name="T10" fmla="*/ 141 w 180"/>
                    <a:gd name="T11" fmla="*/ 75 h 192"/>
                    <a:gd name="T12" fmla="*/ 159 w 180"/>
                    <a:gd name="T13" fmla="*/ 126 h 192"/>
                    <a:gd name="T14" fmla="*/ 180 w 180"/>
                    <a:gd name="T15" fmla="*/ 192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wrap="none" lIns="90000" tIns="46800" rIns="90000" bIns="46800" anchor="ctr">
                  <a:spAutoFit/>
                </a:bodyPr>
                <a:lstStyle/>
                <a:p>
                  <a:endParaRPr lang="zh-CN" altLang="en-US">
                    <a:latin typeface="Times New Roman" panose="02020603050405020304" charset="0"/>
                  </a:endParaRPr>
                </a:p>
              </p:txBody>
            </p:sp>
            <p:sp>
              <p:nvSpPr>
                <p:cNvPr id="36892" name="Freeform 80"/>
                <p:cNvSpPr/>
                <p:nvPr/>
              </p:nvSpPr>
              <p:spPr bwMode="auto">
                <a:xfrm flipV="1">
                  <a:off x="2193" y="2727"/>
                  <a:ext cx="180" cy="192"/>
                </a:xfrm>
                <a:custGeom>
                  <a:avLst/>
                  <a:gdLst>
                    <a:gd name="T0" fmla="*/ 0 w 180"/>
                    <a:gd name="T1" fmla="*/ 180 h 192"/>
                    <a:gd name="T2" fmla="*/ 39 w 180"/>
                    <a:gd name="T3" fmla="*/ 78 h 192"/>
                    <a:gd name="T4" fmla="*/ 24 w 180"/>
                    <a:gd name="T5" fmla="*/ 126 h 192"/>
                    <a:gd name="T6" fmla="*/ 63 w 180"/>
                    <a:gd name="T7" fmla="*/ 18 h 192"/>
                    <a:gd name="T8" fmla="*/ 111 w 180"/>
                    <a:gd name="T9" fmla="*/ 15 h 192"/>
                    <a:gd name="T10" fmla="*/ 141 w 180"/>
                    <a:gd name="T11" fmla="*/ 75 h 192"/>
                    <a:gd name="T12" fmla="*/ 159 w 180"/>
                    <a:gd name="T13" fmla="*/ 126 h 192"/>
                    <a:gd name="T14" fmla="*/ 180 w 180"/>
                    <a:gd name="T15" fmla="*/ 192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0" h="192">
                      <a:moveTo>
                        <a:pt x="0" y="180"/>
                      </a:moveTo>
                      <a:cubicBezTo>
                        <a:pt x="7" y="163"/>
                        <a:pt x="35" y="87"/>
                        <a:pt x="39" y="78"/>
                      </a:cubicBezTo>
                      <a:cubicBezTo>
                        <a:pt x="43" y="69"/>
                        <a:pt x="20" y="136"/>
                        <a:pt x="24" y="126"/>
                      </a:cubicBezTo>
                      <a:cubicBezTo>
                        <a:pt x="28" y="116"/>
                        <a:pt x="49" y="36"/>
                        <a:pt x="63" y="18"/>
                      </a:cubicBezTo>
                      <a:cubicBezTo>
                        <a:pt x="77" y="0"/>
                        <a:pt x="98" y="6"/>
                        <a:pt x="111" y="15"/>
                      </a:cubicBezTo>
                      <a:cubicBezTo>
                        <a:pt x="124" y="24"/>
                        <a:pt x="133" y="57"/>
                        <a:pt x="141" y="75"/>
                      </a:cubicBezTo>
                      <a:cubicBezTo>
                        <a:pt x="149" y="93"/>
                        <a:pt x="153" y="107"/>
                        <a:pt x="159" y="126"/>
                      </a:cubicBezTo>
                      <a:cubicBezTo>
                        <a:pt x="165" y="145"/>
                        <a:pt x="176" y="178"/>
                        <a:pt x="180" y="192"/>
                      </a:cubicBezTo>
                    </a:path>
                  </a:pathLst>
                </a:custGeom>
                <a:noFill/>
                <a:ln w="28575" cap="flat" cmpd="sng">
                  <a:solidFill>
                    <a:srgbClr val="000000"/>
                  </a:solidFill>
                  <a:prstDash val="solid"/>
                  <a:round/>
                </a:ln>
              </p:spPr>
              <p:txBody>
                <a:bodyPr wrap="none" lIns="90000" tIns="46800" rIns="90000" bIns="46800" anchor="ctr">
                  <a:spAutoFit/>
                </a:bodyPr>
                <a:lstStyle/>
                <a:p>
                  <a:endParaRPr lang="zh-CN" altLang="en-US">
                    <a:latin typeface="Times New Roman" panose="02020603050405020304" charset="0"/>
                  </a:endParaRPr>
                </a:p>
              </p:txBody>
            </p:sp>
          </p:grpSp>
        </p:grpSp>
        <p:sp>
          <p:nvSpPr>
            <p:cNvPr id="36888" name="Text Box 81"/>
            <p:cNvSpPr txBox="1">
              <a:spLocks noChangeArrowheads="1"/>
            </p:cNvSpPr>
            <p:nvPr/>
          </p:nvSpPr>
          <p:spPr bwMode="auto">
            <a:xfrm>
              <a:off x="549" y="996"/>
              <a:ext cx="303" cy="350"/>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ea typeface="楷体_GB2312" charset="0"/>
                  <a:cs typeface="楷体_GB2312" charset="0"/>
                </a:rPr>
                <a:t>u</a:t>
              </a:r>
              <a:r>
                <a:rPr lang="en-US" altLang="zh-CN" sz="3200" baseline="-25000">
                  <a:ea typeface="楷体_GB2312" charset="0"/>
                  <a:cs typeface="楷体_GB2312" charset="0"/>
                </a:rPr>
                <a:t>i</a:t>
              </a:r>
              <a:endParaRPr lang="en-US" altLang="zh-CN" sz="3200">
                <a:ea typeface="楷体_GB2312" charset="0"/>
                <a:cs typeface="楷体_GB2312" charset="0"/>
              </a:endParaRPr>
            </a:p>
          </p:txBody>
        </p:sp>
      </p:grpSp>
    </p:spTree>
    <p:extLst>
      <p:ext uri="{BB962C8B-B14F-4D97-AF65-F5344CB8AC3E}">
        <p14:creationId xmlns:p14="http://schemas.microsoft.com/office/powerpoint/2010/main" val="42106880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52650"/>
                                        </p:tgtEl>
                                        <p:attrNameLst>
                                          <p:attrName>style.visibility</p:attrName>
                                        </p:attrNameLst>
                                      </p:cBhvr>
                                      <p:to>
                                        <p:strVal val="visible"/>
                                      </p:to>
                                    </p:set>
                                    <p:animEffect transition="in" filter="box(in)">
                                      <p:cBhvr>
                                        <p:cTn id="11" dur="500"/>
                                        <p:tgtEl>
                                          <p:spTgt spid="1526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2603"/>
                                        </p:tgtEl>
                                        <p:attrNameLst>
                                          <p:attrName>style.visibility</p:attrName>
                                        </p:attrNameLst>
                                      </p:cBhvr>
                                      <p:to>
                                        <p:strVal val="visible"/>
                                      </p:to>
                                    </p:set>
                                    <p:animEffect transition="in" filter="wipe(left)">
                                      <p:cBhvr>
                                        <p:cTn id="21" dur="500"/>
                                        <p:tgtEl>
                                          <p:spTgt spid="15260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152623"/>
                                        </p:tgtEl>
                                        <p:attrNameLst>
                                          <p:attrName>style.visibility</p:attrName>
                                        </p:attrNameLst>
                                      </p:cBhvr>
                                      <p:to>
                                        <p:strVal val="visible"/>
                                      </p:to>
                                    </p:set>
                                    <p:animEffect transition="in" filter="blinds(horizontal)">
                                      <p:cBhvr>
                                        <p:cTn id="30" dur="500"/>
                                        <p:tgtEl>
                                          <p:spTgt spid="152623"/>
                                        </p:tgtEl>
                                      </p:cBhvr>
                                    </p:animEffect>
                                  </p:childTnLst>
                                </p:cTn>
                              </p:par>
                            </p:childTnLst>
                          </p:cTn>
                        </p:par>
                        <p:par>
                          <p:cTn id="31" fill="hold">
                            <p:stCondLst>
                              <p:cond delay="1000"/>
                            </p:stCondLst>
                            <p:childTnLst>
                              <p:par>
                                <p:cTn id="32" presetID="3" presetClass="entr" presetSubtype="10" fill="hold" grpId="0" nodeType="afterEffect">
                                  <p:stCondLst>
                                    <p:cond delay="0"/>
                                  </p:stCondLst>
                                  <p:childTnLst>
                                    <p:set>
                                      <p:cBhvr>
                                        <p:cTn id="33" dur="1" fill="hold">
                                          <p:stCondLst>
                                            <p:cond delay="0"/>
                                          </p:stCondLst>
                                        </p:cTn>
                                        <p:tgtEl>
                                          <p:spTgt spid="152648"/>
                                        </p:tgtEl>
                                        <p:attrNameLst>
                                          <p:attrName>style.visibility</p:attrName>
                                        </p:attrNameLst>
                                      </p:cBhvr>
                                      <p:to>
                                        <p:strVal val="visible"/>
                                      </p:to>
                                    </p:set>
                                    <p:animEffect transition="in" filter="blinds(horizontal)">
                                      <p:cBhvr>
                                        <p:cTn id="34" dur="500"/>
                                        <p:tgtEl>
                                          <p:spTgt spid="1526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2604"/>
                                        </p:tgtEl>
                                        <p:attrNameLst>
                                          <p:attrName>style.visibility</p:attrName>
                                        </p:attrNameLst>
                                      </p:cBhvr>
                                      <p:to>
                                        <p:strVal val="visible"/>
                                      </p:to>
                                    </p:set>
                                    <p:animEffect transition="in" filter="wipe(left)">
                                      <p:cBhvr>
                                        <p:cTn id="39" dur="500"/>
                                        <p:tgtEl>
                                          <p:spTgt spid="15260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52627"/>
                                        </p:tgtEl>
                                        <p:attrNameLst>
                                          <p:attrName>style.visibility</p:attrName>
                                        </p:attrNameLst>
                                      </p:cBhvr>
                                      <p:to>
                                        <p:strVal val="visible"/>
                                      </p:to>
                                    </p:set>
                                    <p:animEffect transition="in" filter="blinds(horizontal)">
                                      <p:cBhvr>
                                        <p:cTn id="63" dur="500"/>
                                        <p:tgtEl>
                                          <p:spTgt spid="152627"/>
                                        </p:tgtEl>
                                      </p:cBhvr>
                                    </p:animEffect>
                                  </p:childTnLst>
                                </p:cTn>
                              </p:par>
                            </p:childTnLst>
                          </p:cTn>
                        </p:par>
                        <p:par>
                          <p:cTn id="64" fill="hold">
                            <p:stCondLst>
                              <p:cond delay="500"/>
                            </p:stCondLst>
                            <p:childTnLst>
                              <p:par>
                                <p:cTn id="65" presetID="3" presetClass="entr" presetSubtype="10" fill="hold" grpId="0" nodeType="afterEffect">
                                  <p:stCondLst>
                                    <p:cond delay="0"/>
                                  </p:stCondLst>
                                  <p:childTnLst>
                                    <p:set>
                                      <p:cBhvr>
                                        <p:cTn id="66" dur="1" fill="hold">
                                          <p:stCondLst>
                                            <p:cond delay="0"/>
                                          </p:stCondLst>
                                        </p:cTn>
                                        <p:tgtEl>
                                          <p:spTgt spid="152626"/>
                                        </p:tgtEl>
                                        <p:attrNameLst>
                                          <p:attrName>style.visibility</p:attrName>
                                        </p:attrNameLst>
                                      </p:cBhvr>
                                      <p:to>
                                        <p:strVal val="visible"/>
                                      </p:to>
                                    </p:set>
                                    <p:animEffect transition="in" filter="blinds(horizontal)">
                                      <p:cBhvr>
                                        <p:cTn id="67" dur="500"/>
                                        <p:tgtEl>
                                          <p:spTgt spid="1526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52624"/>
                                        </p:tgtEl>
                                        <p:attrNameLst>
                                          <p:attrName>style.visibility</p:attrName>
                                        </p:attrNameLst>
                                      </p:cBhvr>
                                      <p:to>
                                        <p:strVal val="visible"/>
                                      </p:to>
                                    </p:set>
                                    <p:animEffect transition="in" filter="blinds(horizontal)">
                                      <p:cBhvr>
                                        <p:cTn id="77" dur="500"/>
                                        <p:tgtEl>
                                          <p:spTgt spid="152624"/>
                                        </p:tgtEl>
                                      </p:cBhvr>
                                    </p:animEffect>
                                  </p:childTnLst>
                                </p:cTn>
                              </p:par>
                            </p:childTnLst>
                          </p:cTn>
                        </p:par>
                        <p:par>
                          <p:cTn id="78" fill="hold">
                            <p:stCondLst>
                              <p:cond delay="500"/>
                            </p:stCondLst>
                            <p:childTnLst>
                              <p:par>
                                <p:cTn id="79" presetID="3" presetClass="entr" presetSubtype="10" fill="hold" grpId="0" nodeType="afterEffect">
                                  <p:stCondLst>
                                    <p:cond delay="0"/>
                                  </p:stCondLst>
                                  <p:childTnLst>
                                    <p:set>
                                      <p:cBhvr>
                                        <p:cTn id="80" dur="1" fill="hold">
                                          <p:stCondLst>
                                            <p:cond delay="0"/>
                                          </p:stCondLst>
                                        </p:cTn>
                                        <p:tgtEl>
                                          <p:spTgt spid="152625"/>
                                        </p:tgtEl>
                                        <p:attrNameLst>
                                          <p:attrName>style.visibility</p:attrName>
                                        </p:attrNameLst>
                                      </p:cBhvr>
                                      <p:to>
                                        <p:strVal val="visible"/>
                                      </p:to>
                                    </p:set>
                                    <p:animEffect transition="in" filter="blinds(horizontal)">
                                      <p:cBhvr>
                                        <p:cTn id="81" dur="500"/>
                                        <p:tgtEl>
                                          <p:spTgt spid="15262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left)">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152649"/>
                                        </p:tgtEl>
                                        <p:attrNameLst>
                                          <p:attrName>style.visibility</p:attrName>
                                        </p:attrNameLst>
                                      </p:cBhvr>
                                      <p:to>
                                        <p:strVal val="visible"/>
                                      </p:to>
                                    </p:set>
                                    <p:animEffect transition="in" filter="box(in)">
                                      <p:cBhvr>
                                        <p:cTn id="91" dur="500"/>
                                        <p:tgtEl>
                                          <p:spTgt spid="15264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52628"/>
                                        </p:tgtEl>
                                        <p:attrNameLst>
                                          <p:attrName>style.visibility</p:attrName>
                                        </p:attrNameLst>
                                      </p:cBhvr>
                                      <p:to>
                                        <p:strVal val="visible"/>
                                      </p:to>
                                    </p:set>
                                    <p:animEffect transition="in" filter="blinds(horizontal)">
                                      <p:cBhvr>
                                        <p:cTn id="96" dur="500"/>
                                        <p:tgtEl>
                                          <p:spTgt spid="152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3" grpId="0" autoUpdateAnimBg="0"/>
      <p:bldP spid="152604" grpId="0" autoUpdateAnimBg="0"/>
      <p:bldP spid="152623" grpId="0" autoUpdateAnimBg="0"/>
      <p:bldP spid="152624" grpId="0" autoUpdateAnimBg="0"/>
      <p:bldP spid="152625" grpId="0" autoUpdateAnimBg="0"/>
      <p:bldP spid="152626" grpId="0" autoUpdateAnimBg="0"/>
      <p:bldP spid="152627" grpId="0" autoUpdateAnimBg="0"/>
      <p:bldP spid="152628" grpId="0" autoUpdateAnimBg="0"/>
      <p:bldP spid="152648" grpId="0" autoUpdateAnimBg="0"/>
      <p:bldP spid="152649" grpId="0" autoUpdateAnimBg="0"/>
      <p:bldP spid="15265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bwMode="auto">
          <a:xfrm>
            <a:off x="649358" y="192164"/>
            <a:ext cx="3810000" cy="6858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4.</a:t>
            </a:r>
            <a:r>
              <a:rPr lang="zh-CN" altLang="en-US"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展宽通频带</a:t>
            </a:r>
          </a:p>
        </p:txBody>
      </p:sp>
      <p:sp>
        <p:nvSpPr>
          <p:cNvPr id="153603" name="Text Box 3"/>
          <p:cNvSpPr txBox="1">
            <a:spLocks noChangeArrowheads="1"/>
          </p:cNvSpPr>
          <p:nvPr/>
        </p:nvSpPr>
        <p:spPr bwMode="auto">
          <a:xfrm>
            <a:off x="573158" y="725564"/>
            <a:ext cx="6553200" cy="525463"/>
          </a:xfrm>
          <a:prstGeom prst="rect">
            <a:avLst/>
          </a:prstGeom>
          <a:noFill/>
          <a:ln w="9525">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effectLst>
                  <a:outerShdw blurRad="38100" dist="38100" dir="2700000" algn="tl">
                    <a:srgbClr val="DDDDDD"/>
                  </a:outerShdw>
                </a:effectLst>
              </a:rPr>
              <a:t>引入负反馈使电路的通频带宽度增加</a:t>
            </a:r>
          </a:p>
        </p:txBody>
      </p:sp>
      <p:graphicFrame>
        <p:nvGraphicFramePr>
          <p:cNvPr id="153604" name="Object 4"/>
          <p:cNvGraphicFramePr>
            <a:graphicFrameLocks noChangeAspect="1"/>
          </p:cNvGraphicFramePr>
          <p:nvPr>
            <p:extLst>
              <p:ext uri="{D42A27DB-BD31-4B8C-83A1-F6EECF244321}">
                <p14:modId xmlns:p14="http://schemas.microsoft.com/office/powerpoint/2010/main" val="3415108783"/>
              </p:ext>
            </p:extLst>
          </p:nvPr>
        </p:nvGraphicFramePr>
        <p:xfrm>
          <a:off x="1247846" y="1419302"/>
          <a:ext cx="3300412" cy="596900"/>
        </p:xfrm>
        <a:graphic>
          <a:graphicData uri="http://schemas.openxmlformats.org/presentationml/2006/ole">
            <mc:AlternateContent xmlns:mc="http://schemas.openxmlformats.org/markup-compatibility/2006">
              <mc:Choice xmlns:v="urn:schemas-microsoft-com:vml" Requires="v">
                <p:oleObj spid="_x0000_s12292" name="公式" r:id="rId3" imgW="1790700" imgH="254000" progId="Equation.3">
                  <p:embed/>
                </p:oleObj>
              </mc:Choice>
              <mc:Fallback>
                <p:oleObj name="公式" r:id="rId3" imgW="17907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846" y="1419302"/>
                        <a:ext cx="3300412" cy="596900"/>
                      </a:xfrm>
                      <a:prstGeom prst="rect">
                        <a:avLst/>
                      </a:prstGeom>
                      <a:noFill/>
                      <a:ln>
                        <a:noFill/>
                      </a:ln>
                      <a:effectLst/>
                    </p:spPr>
                  </p:pic>
                </p:oleObj>
              </mc:Fallback>
            </mc:AlternateContent>
          </a:graphicData>
        </a:graphic>
      </p:graphicFrame>
      <p:grpSp>
        <p:nvGrpSpPr>
          <p:cNvPr id="2" name="Group 10"/>
          <p:cNvGrpSpPr/>
          <p:nvPr/>
        </p:nvGrpSpPr>
        <p:grpSpPr bwMode="auto">
          <a:xfrm>
            <a:off x="1639958" y="3803727"/>
            <a:ext cx="4191000" cy="1066800"/>
            <a:chOff x="1248" y="2400"/>
            <a:chExt cx="2640" cy="672"/>
          </a:xfrm>
        </p:grpSpPr>
        <p:sp>
          <p:nvSpPr>
            <p:cNvPr id="37922" name="Line 11"/>
            <p:cNvSpPr>
              <a:spLocks noChangeShapeType="1"/>
            </p:cNvSpPr>
            <p:nvPr/>
          </p:nvSpPr>
          <p:spPr bwMode="auto">
            <a:xfrm>
              <a:off x="1608" y="2412"/>
              <a:ext cx="1968" cy="1"/>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37923" name="Freeform 12"/>
            <p:cNvSpPr/>
            <p:nvPr/>
          </p:nvSpPr>
          <p:spPr bwMode="auto">
            <a:xfrm>
              <a:off x="1344" y="2412"/>
              <a:ext cx="276" cy="276"/>
            </a:xfrm>
            <a:custGeom>
              <a:avLst/>
              <a:gdLst>
                <a:gd name="T0" fmla="*/ 404 w 228"/>
                <a:gd name="T1" fmla="*/ 0 h 516"/>
                <a:gd name="T2" fmla="*/ 235 w 228"/>
                <a:gd name="T3" fmla="*/ 22 h 516"/>
                <a:gd name="T4" fmla="*/ 85 w 228"/>
                <a:gd name="T5" fmla="*/ 51 h 516"/>
                <a:gd name="T6" fmla="*/ 0 w 228"/>
                <a:gd name="T7" fmla="*/ 79 h 5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516">
                  <a:moveTo>
                    <a:pt x="228" y="0"/>
                  </a:moveTo>
                  <a:cubicBezTo>
                    <a:pt x="212" y="24"/>
                    <a:pt x="162" y="88"/>
                    <a:pt x="132" y="144"/>
                  </a:cubicBezTo>
                  <a:cubicBezTo>
                    <a:pt x="102" y="200"/>
                    <a:pt x="70" y="274"/>
                    <a:pt x="48" y="336"/>
                  </a:cubicBezTo>
                  <a:cubicBezTo>
                    <a:pt x="26" y="398"/>
                    <a:pt x="10" y="479"/>
                    <a:pt x="0" y="516"/>
                  </a:cubicBezTo>
                </a:path>
              </a:pathLst>
            </a:custGeom>
            <a:noFill/>
            <a:ln w="38100" cap="flat" cmpd="sng">
              <a:solidFill>
                <a:srgbClr val="FF0000"/>
              </a:solidFill>
              <a:prstDash val="solid"/>
              <a:round/>
            </a:ln>
          </p:spPr>
          <p:txBody>
            <a:bodyPr wrap="none" anchor="ctr"/>
            <a:lstStyle/>
            <a:p>
              <a:endParaRPr lang="zh-CN" altLang="en-US">
                <a:latin typeface="Times New Roman" panose="02020603050405020304" charset="0"/>
              </a:endParaRPr>
            </a:p>
          </p:txBody>
        </p:sp>
        <p:sp>
          <p:nvSpPr>
            <p:cNvPr id="37924" name="Freeform 13"/>
            <p:cNvSpPr/>
            <p:nvPr/>
          </p:nvSpPr>
          <p:spPr bwMode="auto">
            <a:xfrm flipH="1">
              <a:off x="3552" y="2400"/>
              <a:ext cx="336" cy="288"/>
            </a:xfrm>
            <a:custGeom>
              <a:avLst/>
              <a:gdLst>
                <a:gd name="T0" fmla="*/ 729 w 228"/>
                <a:gd name="T1" fmla="*/ 0 h 516"/>
                <a:gd name="T2" fmla="*/ 423 w 228"/>
                <a:gd name="T3" fmla="*/ 25 h 516"/>
                <a:gd name="T4" fmla="*/ 155 w 228"/>
                <a:gd name="T5" fmla="*/ 59 h 516"/>
                <a:gd name="T6" fmla="*/ 0 w 228"/>
                <a:gd name="T7" fmla="*/ 90 h 5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516">
                  <a:moveTo>
                    <a:pt x="228" y="0"/>
                  </a:moveTo>
                  <a:cubicBezTo>
                    <a:pt x="212" y="24"/>
                    <a:pt x="162" y="88"/>
                    <a:pt x="132" y="144"/>
                  </a:cubicBezTo>
                  <a:cubicBezTo>
                    <a:pt x="102" y="200"/>
                    <a:pt x="70" y="274"/>
                    <a:pt x="48" y="336"/>
                  </a:cubicBezTo>
                  <a:cubicBezTo>
                    <a:pt x="26" y="398"/>
                    <a:pt x="10" y="479"/>
                    <a:pt x="0" y="516"/>
                  </a:cubicBezTo>
                </a:path>
              </a:pathLst>
            </a:custGeom>
            <a:noFill/>
            <a:ln w="38100" cap="flat" cmpd="sng">
              <a:solidFill>
                <a:srgbClr val="FF0000"/>
              </a:solidFill>
              <a:prstDash val="solid"/>
              <a:round/>
            </a:ln>
          </p:spPr>
          <p:txBody>
            <a:bodyPr wrap="none" anchor="ctr"/>
            <a:lstStyle/>
            <a:p>
              <a:endParaRPr lang="zh-CN" altLang="en-US">
                <a:latin typeface="Times New Roman" panose="02020603050405020304" charset="0"/>
              </a:endParaRPr>
            </a:p>
          </p:txBody>
        </p:sp>
        <p:sp>
          <p:nvSpPr>
            <p:cNvPr id="37925" name="Line 14"/>
            <p:cNvSpPr>
              <a:spLocks noChangeShapeType="1"/>
            </p:cNvSpPr>
            <p:nvPr/>
          </p:nvSpPr>
          <p:spPr bwMode="auto">
            <a:xfrm>
              <a:off x="1248" y="2592"/>
              <a:ext cx="2592" cy="0"/>
            </a:xfrm>
            <a:prstGeom prst="line">
              <a:avLst/>
            </a:prstGeom>
            <a:noFill/>
            <a:ln w="38100">
              <a:solidFill>
                <a:srgbClr val="FF0000"/>
              </a:solidFill>
              <a:prstDash val="dash"/>
              <a:round/>
            </a:ln>
          </p:spPr>
          <p:txBody>
            <a:bodyPr lIns="90000" tIns="46800" rIns="90000" bIns="46800" anchor="ctr">
              <a:spAutoFit/>
            </a:bodyPr>
            <a:lstStyle/>
            <a:p>
              <a:endParaRPr lang="zh-CN" altLang="en-US">
                <a:latin typeface="Times New Roman" panose="02020603050405020304" charset="0"/>
              </a:endParaRPr>
            </a:p>
          </p:txBody>
        </p:sp>
        <p:sp>
          <p:nvSpPr>
            <p:cNvPr id="37926" name="Line 15"/>
            <p:cNvSpPr>
              <a:spLocks noChangeShapeType="1"/>
            </p:cNvSpPr>
            <p:nvPr/>
          </p:nvSpPr>
          <p:spPr bwMode="auto">
            <a:xfrm>
              <a:off x="1392" y="2592"/>
              <a:ext cx="0" cy="480"/>
            </a:xfrm>
            <a:prstGeom prst="line">
              <a:avLst/>
            </a:prstGeom>
            <a:noFill/>
            <a:ln w="38100">
              <a:solidFill>
                <a:srgbClr val="FF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37927" name="Line 16"/>
            <p:cNvSpPr>
              <a:spLocks noChangeShapeType="1"/>
            </p:cNvSpPr>
            <p:nvPr/>
          </p:nvSpPr>
          <p:spPr bwMode="auto">
            <a:xfrm>
              <a:off x="3792" y="2592"/>
              <a:ext cx="0" cy="480"/>
            </a:xfrm>
            <a:prstGeom prst="line">
              <a:avLst/>
            </a:prstGeom>
            <a:noFill/>
            <a:ln w="38100">
              <a:solidFill>
                <a:srgbClr val="FF0000"/>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grpSp>
      <p:grpSp>
        <p:nvGrpSpPr>
          <p:cNvPr id="3" name="Group 17"/>
          <p:cNvGrpSpPr/>
          <p:nvPr/>
        </p:nvGrpSpPr>
        <p:grpSpPr bwMode="auto">
          <a:xfrm>
            <a:off x="1639958" y="2706764"/>
            <a:ext cx="3733800" cy="2133600"/>
            <a:chOff x="1248" y="1728"/>
            <a:chExt cx="2352" cy="1344"/>
          </a:xfrm>
        </p:grpSpPr>
        <p:sp>
          <p:nvSpPr>
            <p:cNvPr id="37916" name="Line 18"/>
            <p:cNvSpPr>
              <a:spLocks noChangeShapeType="1"/>
            </p:cNvSpPr>
            <p:nvPr/>
          </p:nvSpPr>
          <p:spPr bwMode="auto">
            <a:xfrm>
              <a:off x="1758" y="1740"/>
              <a:ext cx="1582" cy="0"/>
            </a:xfrm>
            <a:prstGeom prst="line">
              <a:avLst/>
            </a:prstGeom>
            <a:noFill/>
            <a:ln w="38100">
              <a:solidFill>
                <a:srgbClr val="1006CE"/>
              </a:solidFill>
              <a:round/>
            </a:ln>
          </p:spPr>
          <p:txBody>
            <a:bodyPr wrap="none" anchor="ctr"/>
            <a:lstStyle/>
            <a:p>
              <a:endParaRPr lang="zh-CN" altLang="en-US">
                <a:latin typeface="Times New Roman" panose="02020603050405020304" charset="0"/>
              </a:endParaRPr>
            </a:p>
          </p:txBody>
        </p:sp>
        <p:sp>
          <p:nvSpPr>
            <p:cNvPr id="37917" name="Freeform 19"/>
            <p:cNvSpPr/>
            <p:nvPr/>
          </p:nvSpPr>
          <p:spPr bwMode="auto">
            <a:xfrm>
              <a:off x="1536" y="1740"/>
              <a:ext cx="231" cy="468"/>
            </a:xfrm>
            <a:custGeom>
              <a:avLst/>
              <a:gdLst>
                <a:gd name="T0" fmla="*/ 237 w 228"/>
                <a:gd name="T1" fmla="*/ 0 h 516"/>
                <a:gd name="T2" fmla="*/ 138 w 228"/>
                <a:gd name="T3" fmla="*/ 108 h 516"/>
                <a:gd name="T4" fmla="*/ 51 w 228"/>
                <a:gd name="T5" fmla="*/ 251 h 516"/>
                <a:gd name="T6" fmla="*/ 0 w 228"/>
                <a:gd name="T7" fmla="*/ 385 h 5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516">
                  <a:moveTo>
                    <a:pt x="228" y="0"/>
                  </a:moveTo>
                  <a:cubicBezTo>
                    <a:pt x="212" y="24"/>
                    <a:pt x="162" y="88"/>
                    <a:pt x="132" y="144"/>
                  </a:cubicBezTo>
                  <a:cubicBezTo>
                    <a:pt x="102" y="200"/>
                    <a:pt x="70" y="274"/>
                    <a:pt x="48" y="336"/>
                  </a:cubicBezTo>
                  <a:cubicBezTo>
                    <a:pt x="26" y="398"/>
                    <a:pt x="10" y="479"/>
                    <a:pt x="0" y="516"/>
                  </a:cubicBezTo>
                </a:path>
              </a:pathLst>
            </a:custGeom>
            <a:noFill/>
            <a:ln w="38100" cap="flat" cmpd="sng">
              <a:solidFill>
                <a:srgbClr val="1006CE"/>
              </a:solidFill>
              <a:prstDash val="solid"/>
              <a:round/>
            </a:ln>
          </p:spPr>
          <p:txBody>
            <a:bodyPr wrap="none" anchor="ctr"/>
            <a:lstStyle/>
            <a:p>
              <a:endParaRPr lang="zh-CN" altLang="en-US">
                <a:latin typeface="Times New Roman" panose="02020603050405020304" charset="0"/>
              </a:endParaRPr>
            </a:p>
          </p:txBody>
        </p:sp>
        <p:sp>
          <p:nvSpPr>
            <p:cNvPr id="37918" name="Freeform 20"/>
            <p:cNvSpPr/>
            <p:nvPr/>
          </p:nvSpPr>
          <p:spPr bwMode="auto">
            <a:xfrm flipH="1">
              <a:off x="3321" y="1728"/>
              <a:ext cx="279" cy="480"/>
            </a:xfrm>
            <a:custGeom>
              <a:avLst/>
              <a:gdLst>
                <a:gd name="T0" fmla="*/ 417 w 228"/>
                <a:gd name="T1" fmla="*/ 0 h 516"/>
                <a:gd name="T2" fmla="*/ 242 w 228"/>
                <a:gd name="T3" fmla="*/ 116 h 516"/>
                <a:gd name="T4" fmla="*/ 88 w 228"/>
                <a:gd name="T5" fmla="*/ 271 h 516"/>
                <a:gd name="T6" fmla="*/ 0 w 228"/>
                <a:gd name="T7" fmla="*/ 416 h 5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8" h="516">
                  <a:moveTo>
                    <a:pt x="228" y="0"/>
                  </a:moveTo>
                  <a:cubicBezTo>
                    <a:pt x="212" y="24"/>
                    <a:pt x="162" y="88"/>
                    <a:pt x="132" y="144"/>
                  </a:cubicBezTo>
                  <a:cubicBezTo>
                    <a:pt x="102" y="200"/>
                    <a:pt x="70" y="274"/>
                    <a:pt x="48" y="336"/>
                  </a:cubicBezTo>
                  <a:cubicBezTo>
                    <a:pt x="26" y="398"/>
                    <a:pt x="10" y="479"/>
                    <a:pt x="0" y="516"/>
                  </a:cubicBezTo>
                </a:path>
              </a:pathLst>
            </a:custGeom>
            <a:noFill/>
            <a:ln w="38100" cap="flat" cmpd="sng">
              <a:solidFill>
                <a:srgbClr val="1006CE"/>
              </a:solidFill>
              <a:prstDash val="solid"/>
              <a:round/>
            </a:ln>
          </p:spPr>
          <p:txBody>
            <a:bodyPr wrap="none" anchor="ctr"/>
            <a:lstStyle/>
            <a:p>
              <a:endParaRPr lang="zh-CN" altLang="en-US">
                <a:latin typeface="Times New Roman" panose="02020603050405020304" charset="0"/>
              </a:endParaRPr>
            </a:p>
          </p:txBody>
        </p:sp>
        <p:sp>
          <p:nvSpPr>
            <p:cNvPr id="37919" name="Line 21"/>
            <p:cNvSpPr>
              <a:spLocks noChangeShapeType="1"/>
            </p:cNvSpPr>
            <p:nvPr/>
          </p:nvSpPr>
          <p:spPr bwMode="auto">
            <a:xfrm>
              <a:off x="1248" y="2112"/>
              <a:ext cx="2304" cy="0"/>
            </a:xfrm>
            <a:prstGeom prst="line">
              <a:avLst/>
            </a:prstGeom>
            <a:noFill/>
            <a:ln w="38100">
              <a:solidFill>
                <a:schemeClr val="accent2"/>
              </a:solidFill>
              <a:prstDash val="dash"/>
              <a:round/>
            </a:ln>
          </p:spPr>
          <p:txBody>
            <a:bodyPr lIns="90000" tIns="46800" rIns="90000" bIns="46800" anchor="ctr">
              <a:spAutoFit/>
            </a:bodyPr>
            <a:lstStyle/>
            <a:p>
              <a:endParaRPr lang="zh-CN" altLang="en-US">
                <a:latin typeface="Times New Roman" panose="02020603050405020304" charset="0"/>
              </a:endParaRPr>
            </a:p>
          </p:txBody>
        </p:sp>
        <p:sp>
          <p:nvSpPr>
            <p:cNvPr id="37920" name="Line 22"/>
            <p:cNvSpPr>
              <a:spLocks noChangeShapeType="1"/>
            </p:cNvSpPr>
            <p:nvPr/>
          </p:nvSpPr>
          <p:spPr bwMode="auto">
            <a:xfrm>
              <a:off x="1584" y="2112"/>
              <a:ext cx="0" cy="960"/>
            </a:xfrm>
            <a:prstGeom prst="line">
              <a:avLst/>
            </a:prstGeom>
            <a:noFill/>
            <a:ln w="38100">
              <a:solidFill>
                <a:schemeClr val="accent2"/>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sp>
          <p:nvSpPr>
            <p:cNvPr id="37921" name="Line 23"/>
            <p:cNvSpPr>
              <a:spLocks noChangeShapeType="1"/>
            </p:cNvSpPr>
            <p:nvPr/>
          </p:nvSpPr>
          <p:spPr bwMode="auto">
            <a:xfrm>
              <a:off x="3552" y="2112"/>
              <a:ext cx="0" cy="960"/>
            </a:xfrm>
            <a:prstGeom prst="line">
              <a:avLst/>
            </a:prstGeom>
            <a:noFill/>
            <a:ln w="38100">
              <a:solidFill>
                <a:schemeClr val="accent2"/>
              </a:solidFill>
              <a:prstDash val="dash"/>
              <a:round/>
            </a:ln>
          </p:spPr>
          <p:txBody>
            <a:bodyPr wrap="none" lIns="90000" tIns="46800" rIns="90000" bIns="46800" anchor="ctr">
              <a:spAutoFit/>
            </a:bodyPr>
            <a:lstStyle/>
            <a:p>
              <a:endParaRPr lang="zh-CN" altLang="en-US">
                <a:latin typeface="Times New Roman" panose="02020603050405020304" charset="0"/>
              </a:endParaRPr>
            </a:p>
          </p:txBody>
        </p:sp>
      </p:grpSp>
      <p:sp>
        <p:nvSpPr>
          <p:cNvPr id="153624" name="AutoShape 24" descr="30%"/>
          <p:cNvSpPr>
            <a:spLocks noChangeArrowheads="1"/>
          </p:cNvSpPr>
          <p:nvPr/>
        </p:nvSpPr>
        <p:spPr bwMode="auto">
          <a:xfrm>
            <a:off x="5294383" y="2078437"/>
            <a:ext cx="1981200" cy="658812"/>
          </a:xfrm>
          <a:prstGeom prst="wedgeRoundRectCallout">
            <a:avLst>
              <a:gd name="adj1" fmla="val -52963"/>
              <a:gd name="adj2" fmla="val 87347"/>
              <a:gd name="adj3" fmla="val 16667"/>
            </a:avLst>
          </a:prstGeom>
          <a:solidFill>
            <a:srgbClr val="CCFFCC"/>
          </a:solidFill>
          <a:ln w="38100">
            <a:solidFill>
              <a:srgbClr val="131C9E"/>
            </a:solidFill>
            <a:miter lim="800000"/>
          </a:ln>
        </p:spPr>
        <p:txBody>
          <a:bodyPr wrap="none" lIns="90000" tIns="46800" rIns="90000" bIns="46800" anchor="ctr">
            <a:spAutoFit/>
          </a:bodyPr>
          <a:lstStyle/>
          <a:p>
            <a:pPr algn="ctr">
              <a:spcBef>
                <a:spcPct val="50000"/>
              </a:spcBef>
            </a:pPr>
            <a:r>
              <a:rPr lang="zh-CN" altLang="en-US" sz="3200">
                <a:solidFill>
                  <a:srgbClr val="006600"/>
                </a:solidFill>
                <a:latin typeface="Times New Roman" panose="02020603050405020304" charset="0"/>
                <a:ea typeface="楷体_GB2312" charset="0"/>
                <a:cs typeface="楷体_GB2312" charset="0"/>
              </a:rPr>
              <a:t>无负反馈</a:t>
            </a:r>
          </a:p>
        </p:txBody>
      </p:sp>
      <p:sp>
        <p:nvSpPr>
          <p:cNvPr id="153625" name="AutoShape 25" descr="40%"/>
          <p:cNvSpPr>
            <a:spLocks noChangeArrowheads="1"/>
          </p:cNvSpPr>
          <p:nvPr/>
        </p:nvSpPr>
        <p:spPr bwMode="auto">
          <a:xfrm>
            <a:off x="6513583" y="3270327"/>
            <a:ext cx="1981200" cy="658812"/>
          </a:xfrm>
          <a:prstGeom prst="wedgeRoundRectCallout">
            <a:avLst>
              <a:gd name="adj1" fmla="val -89694"/>
              <a:gd name="adj2" fmla="val 70241"/>
              <a:gd name="adj3" fmla="val 16667"/>
            </a:avLst>
          </a:prstGeom>
          <a:pattFill prst="pct40">
            <a:fgClr>
              <a:srgbClr val="FFCC00"/>
            </a:fgClr>
            <a:bgClr>
              <a:srgbClr val="FFFFFF"/>
            </a:bgClr>
          </a:pattFill>
          <a:ln w="38100">
            <a:solidFill>
              <a:srgbClr val="006600"/>
            </a:solidFill>
            <a:miter lim="800000"/>
          </a:ln>
          <a:effectLst/>
        </p:spPr>
        <p:txBody>
          <a:bodyPr wrap="none" lIns="90000" tIns="46800" rIns="90000" bIns="46800" anchor="ctr">
            <a:spAutoFit/>
          </a:bodyPr>
          <a:lstStyle/>
          <a:p>
            <a:pPr algn="ctr">
              <a:spcBef>
                <a:spcPct val="50000"/>
              </a:spcBef>
            </a:pPr>
            <a:r>
              <a:rPr lang="zh-CN" altLang="en-US" sz="3200">
                <a:solidFill>
                  <a:srgbClr val="FF0000"/>
                </a:solidFill>
                <a:effectLst>
                  <a:outerShdw blurRad="38100" dist="38100" dir="2700000" algn="tl">
                    <a:srgbClr val="DDDDDD"/>
                  </a:outerShdw>
                </a:effectLst>
                <a:latin typeface="Times New Roman" panose="02020603050405020304" charset="0"/>
                <a:ea typeface="楷体_GB2312" charset="0"/>
                <a:cs typeface="楷体_GB2312" charset="0"/>
              </a:rPr>
              <a:t>有负反馈</a:t>
            </a:r>
          </a:p>
        </p:txBody>
      </p:sp>
      <p:grpSp>
        <p:nvGrpSpPr>
          <p:cNvPr id="37897" name="Group 26"/>
          <p:cNvGrpSpPr/>
          <p:nvPr/>
        </p:nvGrpSpPr>
        <p:grpSpPr bwMode="auto">
          <a:xfrm>
            <a:off x="6745358" y="496964"/>
            <a:ext cx="1828800" cy="1066800"/>
            <a:chOff x="3792" y="288"/>
            <a:chExt cx="1152" cy="672"/>
          </a:xfrm>
        </p:grpSpPr>
        <p:sp>
          <p:nvSpPr>
            <p:cNvPr id="37914" name="AutoShape 27"/>
            <p:cNvSpPr>
              <a:spLocks noChangeArrowheads="1"/>
            </p:cNvSpPr>
            <p:nvPr/>
          </p:nvSpPr>
          <p:spPr bwMode="auto">
            <a:xfrm>
              <a:off x="4368" y="288"/>
              <a:ext cx="576" cy="672"/>
            </a:xfrm>
            <a:prstGeom prst="star4">
              <a:avLst>
                <a:gd name="adj" fmla="val 12500"/>
              </a:avLst>
            </a:prstGeom>
            <a:gradFill rotWithShape="0">
              <a:gsLst>
                <a:gs pos="0">
                  <a:srgbClr val="FFFFFF"/>
                </a:gs>
                <a:gs pos="100000">
                  <a:srgbClr val="6699FF"/>
                </a:gs>
              </a:gsLst>
              <a:path path="shape">
                <a:fillToRect l="50000" t="50000" r="50000" b="50000"/>
              </a:path>
            </a:gradFill>
            <a:ln w="0" cap="sq">
              <a:solidFill>
                <a:schemeClr val="accent1"/>
              </a:solidFill>
              <a:miter lim="800000"/>
              <a:headEnd type="none" w="sm" len="sm"/>
              <a:tailEnd type="none" w="sm" len="sm"/>
            </a:ln>
          </p:spPr>
          <p:txBody>
            <a:bodyPr wrap="none" anchor="ctr"/>
            <a:lstStyle/>
            <a:p>
              <a:endParaRPr lang="zh-CN" altLang="en-US">
                <a:latin typeface="Times New Roman" panose="02020603050405020304" charset="0"/>
              </a:endParaRPr>
            </a:p>
          </p:txBody>
        </p:sp>
        <p:sp>
          <p:nvSpPr>
            <p:cNvPr id="37915" name="AutoShape 28"/>
            <p:cNvSpPr>
              <a:spLocks noChangeArrowheads="1"/>
            </p:cNvSpPr>
            <p:nvPr/>
          </p:nvSpPr>
          <p:spPr bwMode="auto">
            <a:xfrm>
              <a:off x="3792" y="432"/>
              <a:ext cx="480" cy="480"/>
            </a:xfrm>
            <a:prstGeom prst="star4">
              <a:avLst>
                <a:gd name="adj" fmla="val 12500"/>
              </a:avLst>
            </a:prstGeom>
            <a:gradFill rotWithShape="0">
              <a:gsLst>
                <a:gs pos="0">
                  <a:srgbClr val="FFFFFF"/>
                </a:gs>
                <a:gs pos="100000">
                  <a:srgbClr val="6699FF"/>
                </a:gs>
              </a:gsLst>
              <a:path path="shape">
                <a:fillToRect l="50000" t="50000" r="50000" b="50000"/>
              </a:path>
            </a:gradFill>
            <a:ln w="0" cap="sq">
              <a:solidFill>
                <a:schemeClr val="accent1"/>
              </a:solidFill>
              <a:miter lim="800000"/>
              <a:headEnd type="none" w="sm" len="sm"/>
              <a:tailEnd type="none" w="sm" len="sm"/>
            </a:ln>
          </p:spPr>
          <p:txBody>
            <a:bodyPr wrap="none" anchor="ctr"/>
            <a:lstStyle/>
            <a:p>
              <a:endParaRPr lang="zh-CN" altLang="en-US">
                <a:latin typeface="Times New Roman" panose="02020603050405020304" charset="0"/>
              </a:endParaRPr>
            </a:p>
          </p:txBody>
        </p:sp>
      </p:grpSp>
      <p:grpSp>
        <p:nvGrpSpPr>
          <p:cNvPr id="5" name="Group 39"/>
          <p:cNvGrpSpPr/>
          <p:nvPr/>
        </p:nvGrpSpPr>
        <p:grpSpPr bwMode="auto">
          <a:xfrm>
            <a:off x="1868558" y="4764164"/>
            <a:ext cx="3810000" cy="574675"/>
            <a:chOff x="1248" y="3408"/>
            <a:chExt cx="2400" cy="362"/>
          </a:xfrm>
        </p:grpSpPr>
        <p:sp>
          <p:nvSpPr>
            <p:cNvPr id="37909" name="Line 34"/>
            <p:cNvSpPr>
              <a:spLocks noChangeShapeType="1"/>
            </p:cNvSpPr>
            <p:nvPr/>
          </p:nvSpPr>
          <p:spPr bwMode="auto">
            <a:xfrm>
              <a:off x="1248" y="3408"/>
              <a:ext cx="0" cy="288"/>
            </a:xfrm>
            <a:prstGeom prst="line">
              <a:avLst/>
            </a:prstGeom>
            <a:noFill/>
            <a:ln w="19050">
              <a:solidFill>
                <a:schemeClr val="tx1"/>
              </a:solidFill>
              <a:round/>
            </a:ln>
          </p:spPr>
          <p:txBody>
            <a:bodyPr/>
            <a:lstStyle/>
            <a:p>
              <a:endParaRPr lang="zh-CN" altLang="en-US">
                <a:latin typeface="Times New Roman" panose="02020603050405020304" charset="0"/>
              </a:endParaRPr>
            </a:p>
          </p:txBody>
        </p:sp>
        <p:sp>
          <p:nvSpPr>
            <p:cNvPr id="37910" name="Line 35"/>
            <p:cNvSpPr>
              <a:spLocks noChangeShapeType="1"/>
            </p:cNvSpPr>
            <p:nvPr/>
          </p:nvSpPr>
          <p:spPr bwMode="auto">
            <a:xfrm>
              <a:off x="3648" y="3408"/>
              <a:ext cx="0" cy="288"/>
            </a:xfrm>
            <a:prstGeom prst="line">
              <a:avLst/>
            </a:prstGeom>
            <a:noFill/>
            <a:ln w="19050">
              <a:solidFill>
                <a:schemeClr val="tx1"/>
              </a:solidFill>
              <a:round/>
            </a:ln>
          </p:spPr>
          <p:txBody>
            <a:bodyPr/>
            <a:lstStyle/>
            <a:p>
              <a:endParaRPr lang="zh-CN" altLang="en-US">
                <a:latin typeface="Times New Roman" panose="02020603050405020304" charset="0"/>
              </a:endParaRPr>
            </a:p>
          </p:txBody>
        </p:sp>
        <p:sp>
          <p:nvSpPr>
            <p:cNvPr id="37911" name="Line 36"/>
            <p:cNvSpPr>
              <a:spLocks noChangeShapeType="1"/>
            </p:cNvSpPr>
            <p:nvPr/>
          </p:nvSpPr>
          <p:spPr bwMode="auto">
            <a:xfrm>
              <a:off x="2736" y="3600"/>
              <a:ext cx="912" cy="0"/>
            </a:xfrm>
            <a:prstGeom prst="line">
              <a:avLst/>
            </a:prstGeom>
            <a:noFill/>
            <a:ln w="19050">
              <a:solidFill>
                <a:schemeClr val="tx1"/>
              </a:solidFill>
              <a:round/>
              <a:tailEnd type="triangle" w="sm" len="med"/>
            </a:ln>
          </p:spPr>
          <p:txBody>
            <a:bodyPr/>
            <a:lstStyle/>
            <a:p>
              <a:endParaRPr lang="zh-CN" altLang="en-US">
                <a:latin typeface="Times New Roman" panose="02020603050405020304" charset="0"/>
              </a:endParaRPr>
            </a:p>
          </p:txBody>
        </p:sp>
        <p:sp>
          <p:nvSpPr>
            <p:cNvPr id="37912" name="Line 37"/>
            <p:cNvSpPr>
              <a:spLocks noChangeShapeType="1"/>
            </p:cNvSpPr>
            <p:nvPr/>
          </p:nvSpPr>
          <p:spPr bwMode="auto">
            <a:xfrm flipH="1">
              <a:off x="1248" y="3600"/>
              <a:ext cx="912" cy="0"/>
            </a:xfrm>
            <a:prstGeom prst="line">
              <a:avLst/>
            </a:prstGeom>
            <a:noFill/>
            <a:ln w="19050">
              <a:solidFill>
                <a:schemeClr val="tx1"/>
              </a:solidFill>
              <a:round/>
              <a:tailEnd type="triangle" w="sm" len="med"/>
            </a:ln>
          </p:spPr>
          <p:txBody>
            <a:bodyPr/>
            <a:lstStyle/>
            <a:p>
              <a:endParaRPr lang="zh-CN" altLang="en-US">
                <a:latin typeface="Times New Roman" panose="02020603050405020304" charset="0"/>
              </a:endParaRPr>
            </a:p>
          </p:txBody>
        </p:sp>
        <p:sp>
          <p:nvSpPr>
            <p:cNvPr id="153638" name="Text Box 38"/>
            <p:cNvSpPr txBox="1">
              <a:spLocks noChangeArrowheads="1"/>
            </p:cNvSpPr>
            <p:nvPr/>
          </p:nvSpPr>
          <p:spPr bwMode="auto">
            <a:xfrm>
              <a:off x="2230" y="3482"/>
              <a:ext cx="458"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effectLst>
                    <a:outerShdw blurRad="38100" dist="38100" dir="2700000" algn="tl">
                      <a:srgbClr val="DDDDDD"/>
                    </a:outerShdw>
                  </a:effectLst>
                </a:rPr>
                <a:t>BW</a:t>
              </a:r>
              <a:r>
                <a:rPr lang="en-US" altLang="zh-CN" baseline="-25000">
                  <a:effectLst>
                    <a:outerShdw blurRad="38100" dist="38100" dir="2700000" algn="tl">
                      <a:srgbClr val="DDDDDD"/>
                    </a:outerShdw>
                  </a:effectLst>
                </a:rPr>
                <a:t>f</a:t>
              </a:r>
            </a:p>
          </p:txBody>
        </p:sp>
      </p:grpSp>
      <p:grpSp>
        <p:nvGrpSpPr>
          <p:cNvPr id="6" name="Group 46"/>
          <p:cNvGrpSpPr/>
          <p:nvPr/>
        </p:nvGrpSpPr>
        <p:grpSpPr bwMode="auto">
          <a:xfrm>
            <a:off x="2173358" y="4459364"/>
            <a:ext cx="3124200" cy="457200"/>
            <a:chOff x="1440" y="3061"/>
            <a:chExt cx="1968" cy="288"/>
          </a:xfrm>
        </p:grpSpPr>
        <p:sp>
          <p:nvSpPr>
            <p:cNvPr id="37906" name="Line 43"/>
            <p:cNvSpPr>
              <a:spLocks noChangeShapeType="1"/>
            </p:cNvSpPr>
            <p:nvPr/>
          </p:nvSpPr>
          <p:spPr bwMode="auto">
            <a:xfrm>
              <a:off x="2660" y="3168"/>
              <a:ext cx="748" cy="0"/>
            </a:xfrm>
            <a:prstGeom prst="line">
              <a:avLst/>
            </a:prstGeom>
            <a:noFill/>
            <a:ln w="19050">
              <a:solidFill>
                <a:schemeClr val="tx1"/>
              </a:solidFill>
              <a:round/>
              <a:tailEnd type="triangle" w="sm" len="med"/>
            </a:ln>
          </p:spPr>
          <p:txBody>
            <a:bodyPr/>
            <a:lstStyle/>
            <a:p>
              <a:endParaRPr lang="zh-CN" altLang="en-US">
                <a:latin typeface="Times New Roman" panose="02020603050405020304" charset="0"/>
              </a:endParaRPr>
            </a:p>
          </p:txBody>
        </p:sp>
        <p:sp>
          <p:nvSpPr>
            <p:cNvPr id="37907" name="Line 44"/>
            <p:cNvSpPr>
              <a:spLocks noChangeShapeType="1"/>
            </p:cNvSpPr>
            <p:nvPr/>
          </p:nvSpPr>
          <p:spPr bwMode="auto">
            <a:xfrm flipH="1">
              <a:off x="1440" y="3168"/>
              <a:ext cx="748" cy="0"/>
            </a:xfrm>
            <a:prstGeom prst="line">
              <a:avLst/>
            </a:prstGeom>
            <a:noFill/>
            <a:ln w="19050">
              <a:solidFill>
                <a:schemeClr val="tx1"/>
              </a:solidFill>
              <a:round/>
              <a:tailEnd type="triangle" w="sm" len="med"/>
            </a:ln>
          </p:spPr>
          <p:txBody>
            <a:bodyPr/>
            <a:lstStyle/>
            <a:p>
              <a:endParaRPr lang="zh-CN" altLang="en-US">
                <a:latin typeface="Times New Roman" panose="02020603050405020304" charset="0"/>
              </a:endParaRPr>
            </a:p>
          </p:txBody>
        </p:sp>
        <p:sp>
          <p:nvSpPr>
            <p:cNvPr id="153645" name="Text Box 45"/>
            <p:cNvSpPr txBox="1">
              <a:spLocks noChangeArrowheads="1"/>
            </p:cNvSpPr>
            <p:nvPr/>
          </p:nvSpPr>
          <p:spPr bwMode="auto">
            <a:xfrm>
              <a:off x="2245" y="3061"/>
              <a:ext cx="415"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effectLst>
                    <a:outerShdw blurRad="38100" dist="38100" dir="2700000" algn="tl">
                      <a:srgbClr val="DDDDDD"/>
                    </a:outerShdw>
                  </a:effectLst>
                </a:rPr>
                <a:t>BW</a:t>
              </a:r>
              <a:endParaRPr lang="en-US" altLang="zh-CN" baseline="-25000">
                <a:effectLst>
                  <a:outerShdw blurRad="38100" dist="38100" dir="2700000" algn="tl">
                    <a:srgbClr val="DDDDDD"/>
                  </a:outerShdw>
                </a:effectLst>
              </a:endParaRPr>
            </a:p>
          </p:txBody>
        </p:sp>
      </p:grpSp>
      <p:grpSp>
        <p:nvGrpSpPr>
          <p:cNvPr id="7" name="Group 49"/>
          <p:cNvGrpSpPr/>
          <p:nvPr/>
        </p:nvGrpSpPr>
        <p:grpSpPr bwMode="auto">
          <a:xfrm>
            <a:off x="954158" y="2097164"/>
            <a:ext cx="6019800" cy="3094038"/>
            <a:chOff x="672" y="1680"/>
            <a:chExt cx="3792" cy="1949"/>
          </a:xfrm>
        </p:grpSpPr>
        <p:sp>
          <p:nvSpPr>
            <p:cNvPr id="37901" name="Line 6"/>
            <p:cNvSpPr>
              <a:spLocks noChangeShapeType="1"/>
            </p:cNvSpPr>
            <p:nvPr/>
          </p:nvSpPr>
          <p:spPr bwMode="auto">
            <a:xfrm>
              <a:off x="1116" y="1824"/>
              <a:ext cx="0" cy="1596"/>
            </a:xfrm>
            <a:prstGeom prst="line">
              <a:avLst/>
            </a:prstGeom>
            <a:noFill/>
            <a:ln w="38100">
              <a:solidFill>
                <a:schemeClr val="tx1"/>
              </a:solidFill>
              <a:round/>
              <a:headEnd type="triangle" w="med" len="med"/>
            </a:ln>
          </p:spPr>
          <p:txBody>
            <a:bodyPr wrap="none" anchor="ctr"/>
            <a:lstStyle/>
            <a:p>
              <a:endParaRPr lang="zh-CN" altLang="en-US">
                <a:latin typeface="Times New Roman" panose="02020603050405020304" charset="0"/>
              </a:endParaRPr>
            </a:p>
          </p:txBody>
        </p:sp>
        <p:sp>
          <p:nvSpPr>
            <p:cNvPr id="37902" name="Line 7"/>
            <p:cNvSpPr>
              <a:spLocks noChangeShapeType="1"/>
            </p:cNvSpPr>
            <p:nvPr/>
          </p:nvSpPr>
          <p:spPr bwMode="auto">
            <a:xfrm>
              <a:off x="1116" y="3415"/>
              <a:ext cx="2964"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37903" name="Text Box 8"/>
            <p:cNvSpPr txBox="1">
              <a:spLocks noChangeArrowheads="1"/>
            </p:cNvSpPr>
            <p:nvPr/>
          </p:nvSpPr>
          <p:spPr bwMode="auto">
            <a:xfrm>
              <a:off x="4056" y="3264"/>
              <a:ext cx="408"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chemeClr val="tx2"/>
                  </a:solidFill>
                  <a:ea typeface="楷体_GB2312" charset="0"/>
                  <a:cs typeface="楷体_GB2312" charset="0"/>
                </a:rPr>
                <a:t>f</a:t>
              </a:r>
            </a:p>
          </p:txBody>
        </p:sp>
        <p:sp>
          <p:nvSpPr>
            <p:cNvPr id="37904" name="Text Box 9"/>
            <p:cNvSpPr txBox="1">
              <a:spLocks noChangeArrowheads="1"/>
            </p:cNvSpPr>
            <p:nvPr/>
          </p:nvSpPr>
          <p:spPr bwMode="auto">
            <a:xfrm>
              <a:off x="672" y="1680"/>
              <a:ext cx="61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tx2"/>
                  </a:solidFill>
                  <a:cs typeface="Times New Roman" panose="02020603050405020304" charset="0"/>
                </a:rPr>
                <a:t>|</a:t>
              </a:r>
              <a:r>
                <a:rPr lang="en-US" altLang="zh-CN" sz="2800">
                  <a:solidFill>
                    <a:schemeClr val="tx2"/>
                  </a:solidFill>
                  <a:ea typeface="楷体_GB2312" charset="0"/>
                  <a:cs typeface="楷体_GB2312" charset="0"/>
                </a:rPr>
                <a:t>A</a:t>
              </a:r>
              <a:r>
                <a:rPr lang="en-US" altLang="zh-CN" sz="2800" baseline="-25000">
                  <a:solidFill>
                    <a:schemeClr val="tx2"/>
                  </a:solidFill>
                  <a:ea typeface="楷体_GB2312" charset="0"/>
                  <a:cs typeface="楷体_GB2312" charset="0"/>
                </a:rPr>
                <a:t>u</a:t>
              </a:r>
              <a:r>
                <a:rPr lang="en-US" altLang="zh-CN" sz="2800">
                  <a:solidFill>
                    <a:schemeClr val="tx2"/>
                  </a:solidFill>
                  <a:cs typeface="Times New Roman" panose="02020603050405020304" charset="0"/>
                </a:rPr>
                <a:t>|</a:t>
              </a:r>
              <a:endParaRPr lang="en-US" altLang="zh-CN" sz="2800">
                <a:solidFill>
                  <a:schemeClr val="tx2"/>
                </a:solidFill>
                <a:ea typeface="楷体_GB2312" charset="0"/>
                <a:cs typeface="楷体_GB2312" charset="0"/>
              </a:endParaRPr>
            </a:p>
          </p:txBody>
        </p:sp>
        <p:sp>
          <p:nvSpPr>
            <p:cNvPr id="153647" name="Text Box 47"/>
            <p:cNvSpPr txBox="1">
              <a:spLocks noChangeArrowheads="1"/>
            </p:cNvSpPr>
            <p:nvPr/>
          </p:nvSpPr>
          <p:spPr bwMode="auto">
            <a:xfrm>
              <a:off x="912" y="3295"/>
              <a:ext cx="232" cy="250"/>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effectLst>
                    <a:outerShdw blurRad="38100" dist="38100" dir="2700000" algn="tl">
                      <a:srgbClr val="DDDDDD"/>
                    </a:outerShdw>
                  </a:effectLst>
                </a:rPr>
                <a:t>O</a:t>
              </a:r>
            </a:p>
          </p:txBody>
        </p:sp>
      </p:grpSp>
      <p:sp>
        <p:nvSpPr>
          <p:cNvPr id="4" name="矩形 3"/>
          <p:cNvSpPr/>
          <p:nvPr/>
        </p:nvSpPr>
        <p:spPr>
          <a:xfrm>
            <a:off x="573158" y="5564126"/>
            <a:ext cx="8103843" cy="892552"/>
          </a:xfrm>
          <a:prstGeom prst="rect">
            <a:avLst/>
          </a:prstGeom>
        </p:spPr>
        <p:txBody>
          <a:bodyPr wrap="square">
            <a:spAutoFit/>
          </a:bodyPr>
          <a:lstStyle/>
          <a:p>
            <a:r>
              <a:rPr kumimoji="1" lang="zh-CN" altLang="en-US" sz="2600" b="1" dirty="0">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放大电路只适用于放大某一个特定频率范围内的信号，</a:t>
            </a:r>
            <a:r>
              <a:rPr kumimoji="1" lang="zh-CN" altLang="en-US" sz="2600" b="1" dirty="0">
                <a:solidFill>
                  <a:srgbClr val="FF0000"/>
                </a:solidFill>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通频带</a:t>
            </a:r>
            <a:r>
              <a:rPr kumimoji="1" lang="zh-CN" altLang="en-US" sz="2600" b="1" dirty="0">
                <a:effectLst>
                  <a:outerShdw blurRad="38100" dist="38100" dir="2700000" algn="tl">
                    <a:srgbClr val="DDDDDD"/>
                  </a:outerShdw>
                </a:effectLst>
                <a:latin typeface="Times New Roman" panose="02020603050405020304" charset="0"/>
                <a:ea typeface="宋体" panose="02010600030101010101" pitchFamily="2" charset="-122"/>
                <a:cs typeface="宋体" panose="02010600030101010101" pitchFamily="2" charset="-122"/>
              </a:rPr>
              <a:t>用于衡量放大电路对不同频率信号的放大能力。</a:t>
            </a:r>
          </a:p>
        </p:txBody>
      </p:sp>
    </p:spTree>
    <p:extLst>
      <p:ext uri="{BB962C8B-B14F-4D97-AF65-F5344CB8AC3E}">
        <p14:creationId xmlns:p14="http://schemas.microsoft.com/office/powerpoint/2010/main" val="18748777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wipe(left)">
                                      <p:cBhvr>
                                        <p:cTn id="7" dur="500"/>
                                        <p:tgtEl>
                                          <p:spTgt spid="153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04"/>
                                        </p:tgtEl>
                                        <p:attrNameLst>
                                          <p:attrName>style.visibility</p:attrName>
                                        </p:attrNameLst>
                                      </p:cBhvr>
                                      <p:to>
                                        <p:strVal val="visible"/>
                                      </p:to>
                                    </p:set>
                                    <p:animEffect transition="in" filter="wipe(left)">
                                      <p:cBhvr>
                                        <p:cTn id="17" dur="500"/>
                                        <p:tgtEl>
                                          <p:spTgt spid="1536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out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3624"/>
                                        </p:tgtEl>
                                        <p:attrNameLst>
                                          <p:attrName>style.visibility</p:attrName>
                                        </p:attrNameLst>
                                      </p:cBhvr>
                                      <p:to>
                                        <p:strVal val="visible"/>
                                      </p:to>
                                    </p:set>
                                    <p:animEffect transition="in" filter="wipe(up)">
                                      <p:cBhvr>
                                        <p:cTn id="32" dur="500"/>
                                        <p:tgtEl>
                                          <p:spTgt spid="1536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outVertic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3625"/>
                                        </p:tgtEl>
                                        <p:attrNameLst>
                                          <p:attrName>style.visibility</p:attrName>
                                        </p:attrNameLst>
                                      </p:cBhvr>
                                      <p:to>
                                        <p:strVal val="visible"/>
                                      </p:to>
                                    </p:set>
                                    <p:animEffect transition="in" filter="wipe(up)">
                                      <p:cBhvr>
                                        <p:cTn id="47" dur="500"/>
                                        <p:tgtEl>
                                          <p:spTgt spid="153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P spid="153624" grpId="0" animBg="1" autoUpdateAnimBg="0"/>
      <p:bldP spid="153625"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8"/>
          <p:cNvGrpSpPr/>
          <p:nvPr/>
        </p:nvGrpSpPr>
        <p:grpSpPr bwMode="auto">
          <a:xfrm>
            <a:off x="1219200" y="2438400"/>
            <a:ext cx="2933700" cy="2379663"/>
            <a:chOff x="768" y="1536"/>
            <a:chExt cx="1848" cy="1499"/>
          </a:xfrm>
        </p:grpSpPr>
        <p:sp>
          <p:nvSpPr>
            <p:cNvPr id="38930" name="Line 3"/>
            <p:cNvSpPr>
              <a:spLocks noChangeShapeType="1"/>
            </p:cNvSpPr>
            <p:nvPr/>
          </p:nvSpPr>
          <p:spPr bwMode="auto">
            <a:xfrm>
              <a:off x="1908" y="1926"/>
              <a:ext cx="0" cy="3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31" name="Line 4"/>
            <p:cNvSpPr>
              <a:spLocks noChangeShapeType="1"/>
            </p:cNvSpPr>
            <p:nvPr/>
          </p:nvSpPr>
          <p:spPr bwMode="auto">
            <a:xfrm flipV="1">
              <a:off x="1920" y="1908"/>
              <a:ext cx="180" cy="10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8932" name="Line 5"/>
            <p:cNvSpPr>
              <a:spLocks noChangeShapeType="1"/>
            </p:cNvSpPr>
            <p:nvPr/>
          </p:nvSpPr>
          <p:spPr bwMode="auto">
            <a:xfrm>
              <a:off x="1920" y="2112"/>
              <a:ext cx="192" cy="153"/>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38933" name="Line 6"/>
            <p:cNvSpPr>
              <a:spLocks noChangeShapeType="1"/>
            </p:cNvSpPr>
            <p:nvPr/>
          </p:nvSpPr>
          <p:spPr bwMode="auto">
            <a:xfrm>
              <a:off x="2100" y="2256"/>
              <a:ext cx="0" cy="762"/>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8934" name="Line 7"/>
            <p:cNvSpPr>
              <a:spLocks noChangeShapeType="1"/>
            </p:cNvSpPr>
            <p:nvPr/>
          </p:nvSpPr>
          <p:spPr bwMode="auto">
            <a:xfrm flipH="1">
              <a:off x="876" y="2070"/>
              <a:ext cx="1032"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35" name="Oval 8"/>
            <p:cNvSpPr>
              <a:spLocks noChangeArrowheads="1"/>
            </p:cNvSpPr>
            <p:nvPr/>
          </p:nvSpPr>
          <p:spPr bwMode="auto">
            <a:xfrm>
              <a:off x="841" y="2046"/>
              <a:ext cx="47"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36" name="Oval 9"/>
            <p:cNvSpPr>
              <a:spLocks noChangeArrowheads="1"/>
            </p:cNvSpPr>
            <p:nvPr/>
          </p:nvSpPr>
          <p:spPr bwMode="auto">
            <a:xfrm>
              <a:off x="853" y="2988"/>
              <a:ext cx="47"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37" name="Line 10"/>
            <p:cNvSpPr>
              <a:spLocks noChangeShapeType="1"/>
            </p:cNvSpPr>
            <p:nvPr/>
          </p:nvSpPr>
          <p:spPr bwMode="auto">
            <a:xfrm>
              <a:off x="888" y="3006"/>
              <a:ext cx="1728"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38" name="Text Box 11"/>
            <p:cNvSpPr txBox="1">
              <a:spLocks noChangeArrowheads="1"/>
            </p:cNvSpPr>
            <p:nvPr/>
          </p:nvSpPr>
          <p:spPr bwMode="auto">
            <a:xfrm>
              <a:off x="768" y="2298"/>
              <a:ext cx="57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i</a:t>
              </a:r>
              <a:endParaRPr lang="en-US" altLang="zh-CN" sz="2800">
                <a:solidFill>
                  <a:srgbClr val="000099"/>
                </a:solidFill>
                <a:ea typeface="楷体_GB2312" charset="0"/>
                <a:cs typeface="楷体_GB2312" charset="0"/>
              </a:endParaRPr>
            </a:p>
          </p:txBody>
        </p:sp>
        <p:sp>
          <p:nvSpPr>
            <p:cNvPr id="38939" name="Text Box 12"/>
            <p:cNvSpPr txBox="1">
              <a:spLocks noChangeArrowheads="1"/>
            </p:cNvSpPr>
            <p:nvPr/>
          </p:nvSpPr>
          <p:spPr bwMode="auto">
            <a:xfrm>
              <a:off x="1536" y="2016"/>
              <a:ext cx="57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be</a:t>
              </a:r>
              <a:endParaRPr lang="en-US" altLang="zh-CN" sz="2800">
                <a:solidFill>
                  <a:srgbClr val="000099"/>
                </a:solidFill>
                <a:ea typeface="楷体_GB2312" charset="0"/>
                <a:cs typeface="楷体_GB2312" charset="0"/>
              </a:endParaRPr>
            </a:p>
          </p:txBody>
        </p:sp>
        <p:sp>
          <p:nvSpPr>
            <p:cNvPr id="38940" name="Line 13"/>
            <p:cNvSpPr>
              <a:spLocks noChangeShapeType="1"/>
            </p:cNvSpPr>
            <p:nvPr/>
          </p:nvSpPr>
          <p:spPr bwMode="auto">
            <a:xfrm>
              <a:off x="2101" y="1536"/>
              <a:ext cx="0" cy="384"/>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8941" name="Line 14"/>
            <p:cNvSpPr>
              <a:spLocks noChangeShapeType="1"/>
            </p:cNvSpPr>
            <p:nvPr/>
          </p:nvSpPr>
          <p:spPr bwMode="auto">
            <a:xfrm>
              <a:off x="1440" y="1998"/>
              <a:ext cx="336" cy="0"/>
            </a:xfrm>
            <a:prstGeom prst="line">
              <a:avLst/>
            </a:prstGeom>
            <a:noFill/>
            <a:ln w="38100">
              <a:solidFill>
                <a:srgbClr val="FF00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8942" name="Text Box 15"/>
            <p:cNvSpPr txBox="1">
              <a:spLocks noChangeArrowheads="1"/>
            </p:cNvSpPr>
            <p:nvPr/>
          </p:nvSpPr>
          <p:spPr bwMode="auto">
            <a:xfrm>
              <a:off x="1440" y="1680"/>
              <a:ext cx="57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i</a:t>
              </a:r>
              <a:r>
                <a:rPr lang="en-US" altLang="zh-CN" sz="2800" baseline="-25000">
                  <a:solidFill>
                    <a:srgbClr val="000099"/>
                  </a:solidFill>
                  <a:ea typeface="楷体_GB2312" charset="0"/>
                  <a:cs typeface="楷体_GB2312" charset="0"/>
                </a:rPr>
                <a:t>b</a:t>
              </a:r>
              <a:endParaRPr lang="en-US" altLang="zh-CN" sz="2800">
                <a:solidFill>
                  <a:srgbClr val="000099"/>
                </a:solidFill>
                <a:ea typeface="楷体_GB2312" charset="0"/>
                <a:cs typeface="楷体_GB2312" charset="0"/>
              </a:endParaRPr>
            </a:p>
          </p:txBody>
        </p:sp>
        <p:sp>
          <p:nvSpPr>
            <p:cNvPr id="38943" name="Text Box 16" descr="30%"/>
            <p:cNvSpPr txBox="1">
              <a:spLocks noChangeArrowheads="1"/>
            </p:cNvSpPr>
            <p:nvPr/>
          </p:nvSpPr>
          <p:spPr bwMode="auto">
            <a:xfrm>
              <a:off x="777" y="2065"/>
              <a:ext cx="225"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sp>
          <p:nvSpPr>
            <p:cNvPr id="38944" name="Text Box 17" descr="30%"/>
            <p:cNvSpPr txBox="1">
              <a:spLocks noChangeArrowheads="1"/>
            </p:cNvSpPr>
            <p:nvPr/>
          </p:nvSpPr>
          <p:spPr bwMode="auto">
            <a:xfrm>
              <a:off x="1397" y="2017"/>
              <a:ext cx="225"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sp>
          <p:nvSpPr>
            <p:cNvPr id="38945" name="Text Box 18" descr="30%"/>
            <p:cNvSpPr txBox="1">
              <a:spLocks noChangeArrowheads="1"/>
            </p:cNvSpPr>
            <p:nvPr/>
          </p:nvSpPr>
          <p:spPr bwMode="auto">
            <a:xfrm>
              <a:off x="780" y="2689"/>
              <a:ext cx="212"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sp>
          <p:nvSpPr>
            <p:cNvPr id="38946" name="Text Box 19" descr="30%"/>
            <p:cNvSpPr txBox="1">
              <a:spLocks noChangeArrowheads="1"/>
            </p:cNvSpPr>
            <p:nvPr/>
          </p:nvSpPr>
          <p:spPr bwMode="auto">
            <a:xfrm>
              <a:off x="1792" y="2209"/>
              <a:ext cx="212"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grpSp>
      <p:sp>
        <p:nvSpPr>
          <p:cNvPr id="155668" name="Rectangle 20"/>
          <p:cNvSpPr>
            <a:spLocks noGrp="1" noChangeArrowheads="1"/>
          </p:cNvSpPr>
          <p:nvPr>
            <p:ph type="title"/>
          </p:nvPr>
        </p:nvSpPr>
        <p:spPr bwMode="auto">
          <a:xfrm>
            <a:off x="609600" y="457200"/>
            <a:ext cx="5029200" cy="6096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5.</a:t>
            </a:r>
            <a:r>
              <a:rPr lang="en-US" altLang="zh-CN"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对输入电阻的影响</a:t>
            </a:r>
          </a:p>
        </p:txBody>
      </p:sp>
      <p:sp>
        <p:nvSpPr>
          <p:cNvPr id="155669" name="Text Box 21"/>
          <p:cNvSpPr txBox="1">
            <a:spLocks noChangeArrowheads="1"/>
          </p:cNvSpPr>
          <p:nvPr/>
        </p:nvSpPr>
        <p:spPr bwMode="auto">
          <a:xfrm>
            <a:off x="762000" y="5257800"/>
            <a:ext cx="8229600" cy="525463"/>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latin typeface="宋体" panose="02010600030101010101" pitchFamily="2" charset="-122"/>
              </a:rPr>
              <a:t>在同样的</a:t>
            </a:r>
            <a:r>
              <a:rPr lang="zh-CN" altLang="en-US" sz="2800" i="0">
                <a:solidFill>
                  <a:srgbClr val="000099"/>
                </a:solidFill>
              </a:rPr>
              <a:t> </a:t>
            </a:r>
            <a:r>
              <a:rPr lang="en-US" altLang="zh-CN" sz="2800">
                <a:solidFill>
                  <a:srgbClr val="000099"/>
                </a:solidFill>
              </a:rPr>
              <a:t>i</a:t>
            </a:r>
            <a:r>
              <a:rPr lang="en-US" altLang="zh-CN" sz="2800" baseline="-25000">
                <a:solidFill>
                  <a:srgbClr val="000099"/>
                </a:solidFill>
              </a:rPr>
              <a:t>b</a:t>
            </a:r>
            <a:r>
              <a:rPr lang="zh-CN" altLang="en-US" sz="2800" i="0">
                <a:solidFill>
                  <a:srgbClr val="000099"/>
                </a:solidFill>
                <a:latin typeface="宋体" panose="02010600030101010101" pitchFamily="2" charset="-122"/>
              </a:rPr>
              <a:t>下</a:t>
            </a:r>
            <a:r>
              <a:rPr lang="zh-CN" altLang="en-US" sz="2800">
                <a:solidFill>
                  <a:srgbClr val="000099"/>
                </a:solidFill>
                <a:ea typeface="楷体_GB2312" charset="0"/>
                <a:cs typeface="楷体_GB2312" charset="0"/>
              </a:rPr>
              <a:t>，</a:t>
            </a: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i</a:t>
            </a:r>
            <a:r>
              <a:rPr lang="en-US" altLang="zh-CN" sz="2800">
                <a:solidFill>
                  <a:srgbClr val="000099"/>
                </a:solidFill>
                <a:ea typeface="楷体_GB2312" charset="0"/>
                <a:cs typeface="楷体_GB2312" charset="0"/>
              </a:rPr>
              <a:t>= u</a:t>
            </a:r>
            <a:r>
              <a:rPr lang="en-US" altLang="zh-CN" sz="2800" baseline="-25000">
                <a:solidFill>
                  <a:srgbClr val="000099"/>
                </a:solidFill>
                <a:ea typeface="楷体_GB2312" charset="0"/>
                <a:cs typeface="楷体_GB2312" charset="0"/>
              </a:rPr>
              <a:t>be</a:t>
            </a:r>
            <a:r>
              <a:rPr lang="en-US" altLang="zh-CN" sz="2800">
                <a:solidFill>
                  <a:srgbClr val="000099"/>
                </a:solidFill>
                <a:ea typeface="楷体_GB2312" charset="0"/>
                <a:cs typeface="楷体_GB2312" charset="0"/>
              </a:rPr>
              <a:t> + u</a:t>
            </a:r>
            <a:r>
              <a:rPr lang="en-US" altLang="zh-CN" sz="2800" baseline="-25000">
                <a:solidFill>
                  <a:srgbClr val="000099"/>
                </a:solidFill>
                <a:ea typeface="楷体_GB2312" charset="0"/>
                <a:cs typeface="楷体_GB2312" charset="0"/>
              </a:rPr>
              <a:t>f</a:t>
            </a:r>
            <a:r>
              <a:rPr lang="en-US" altLang="zh-CN" sz="2800">
                <a:solidFill>
                  <a:srgbClr val="000099"/>
                </a:solidFill>
                <a:ea typeface="楷体_GB2312" charset="0"/>
                <a:cs typeface="楷体_GB2312" charset="0"/>
              </a:rPr>
              <a:t> &gt; u</a:t>
            </a:r>
            <a:r>
              <a:rPr lang="en-US" altLang="zh-CN" sz="2800" baseline="-25000">
                <a:solidFill>
                  <a:srgbClr val="000099"/>
                </a:solidFill>
                <a:ea typeface="楷体_GB2312" charset="0"/>
                <a:cs typeface="楷体_GB2312" charset="0"/>
              </a:rPr>
              <a:t>be</a:t>
            </a:r>
            <a:r>
              <a:rPr lang="zh-CN" altLang="en-US" sz="2800">
                <a:solidFill>
                  <a:srgbClr val="000099"/>
                </a:solidFill>
                <a:ea typeface="楷体_GB2312" charset="0"/>
                <a:cs typeface="楷体_GB2312" charset="0"/>
              </a:rPr>
              <a:t>，</a:t>
            </a:r>
            <a:r>
              <a:rPr lang="zh-CN" altLang="en-US" sz="2800" i="0">
                <a:solidFill>
                  <a:srgbClr val="000099"/>
                </a:solidFill>
                <a:sym typeface="Symbol" panose="05050102010706020507" charset="0"/>
              </a:rPr>
              <a:t>所以</a:t>
            </a:r>
            <a:r>
              <a:rPr lang="zh-CN" altLang="en-US" sz="2800">
                <a:solidFill>
                  <a:srgbClr val="000099"/>
                </a:solidFill>
                <a:ea typeface="楷体_GB2312" charset="0"/>
                <a:cs typeface="楷体_GB2312" charset="0"/>
                <a:sym typeface="Symbol" panose="05050102010706020507" charset="0"/>
              </a:rPr>
              <a:t> </a:t>
            </a:r>
            <a:r>
              <a:rPr lang="en-US" altLang="zh-CN" sz="2800">
                <a:solidFill>
                  <a:srgbClr val="000099"/>
                </a:solidFill>
                <a:ea typeface="楷体_GB2312" charset="0"/>
                <a:cs typeface="楷体_GB2312" charset="0"/>
              </a:rPr>
              <a:t>r</a:t>
            </a:r>
            <a:r>
              <a:rPr lang="en-US" altLang="zh-CN" sz="2800" baseline="-25000">
                <a:solidFill>
                  <a:srgbClr val="000099"/>
                </a:solidFill>
                <a:ea typeface="楷体_GB2312" charset="0"/>
                <a:cs typeface="楷体_GB2312" charset="0"/>
              </a:rPr>
              <a:t>if  </a:t>
            </a:r>
            <a:r>
              <a:rPr lang="zh-CN" altLang="en-US" sz="2800" i="0">
                <a:solidFill>
                  <a:srgbClr val="000099"/>
                </a:solidFill>
              </a:rPr>
              <a:t>提高</a:t>
            </a:r>
            <a:r>
              <a:rPr lang="zh-CN" altLang="en-US" sz="2800">
                <a:solidFill>
                  <a:srgbClr val="000099"/>
                </a:solidFill>
              </a:rPr>
              <a:t>。</a:t>
            </a:r>
            <a:endParaRPr lang="zh-CN" altLang="en-US" sz="2800">
              <a:solidFill>
                <a:srgbClr val="000099"/>
              </a:solidFill>
              <a:ea typeface="楷体_GB2312" charset="0"/>
              <a:cs typeface="楷体_GB2312" charset="0"/>
            </a:endParaRPr>
          </a:p>
        </p:txBody>
      </p:sp>
      <p:graphicFrame>
        <p:nvGraphicFramePr>
          <p:cNvPr id="155670" name="Object 22"/>
          <p:cNvGraphicFramePr>
            <a:graphicFrameLocks noChangeAspect="1"/>
          </p:cNvGraphicFramePr>
          <p:nvPr/>
        </p:nvGraphicFramePr>
        <p:xfrm>
          <a:off x="1600200" y="1712913"/>
          <a:ext cx="2663825" cy="649287"/>
        </p:xfrm>
        <a:graphic>
          <a:graphicData uri="http://schemas.openxmlformats.org/presentationml/2006/ole">
            <mc:AlternateContent xmlns:mc="http://schemas.openxmlformats.org/markup-compatibility/2006">
              <mc:Choice xmlns:v="urn:schemas-microsoft-com:vml" Requires="v">
                <p:oleObj spid="_x0000_s13322" name="Equation" r:id="rId3" imgW="1295400" imgH="254000" progId="Equation.3">
                  <p:embed/>
                </p:oleObj>
              </mc:Choice>
              <mc:Fallback>
                <p:oleObj name="Equation" r:id="rId3" imgW="12954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712913"/>
                        <a:ext cx="2663825" cy="649287"/>
                      </a:xfrm>
                      <a:prstGeom prst="rect">
                        <a:avLst/>
                      </a:prstGeom>
                      <a:noFill/>
                      <a:ln>
                        <a:noFill/>
                      </a:ln>
                      <a:effectLst/>
                    </p:spPr>
                  </p:pic>
                </p:oleObj>
              </mc:Fallback>
            </mc:AlternateContent>
          </a:graphicData>
        </a:graphic>
      </p:graphicFrame>
      <p:sp>
        <p:nvSpPr>
          <p:cNvPr id="155671" name="Rectangle 23"/>
          <p:cNvSpPr>
            <a:spLocks noChangeArrowheads="1"/>
          </p:cNvSpPr>
          <p:nvPr/>
        </p:nvSpPr>
        <p:spPr bwMode="auto">
          <a:xfrm>
            <a:off x="609600" y="1066800"/>
            <a:ext cx="3048000" cy="525463"/>
          </a:xfrm>
          <a:prstGeom prst="rect">
            <a:avLst/>
          </a:prstGeom>
          <a:noFill/>
          <a:ln w="38100">
            <a:noFill/>
            <a:miter lim="800000"/>
          </a:ln>
          <a:effectLst/>
        </p:spPr>
        <p:txBody>
          <a:bodyPr lIns="90000" tIns="46800" rIns="90000" bIns="46800">
            <a:spAutoFit/>
          </a:bodyPr>
          <a:lstStyle/>
          <a:p>
            <a:pPr>
              <a:spcBef>
                <a:spcPct val="5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串联负反馈</a:t>
            </a:r>
          </a:p>
        </p:txBody>
      </p:sp>
      <p:graphicFrame>
        <p:nvGraphicFramePr>
          <p:cNvPr id="155672" name="Object 24"/>
          <p:cNvGraphicFramePr>
            <a:graphicFrameLocks noChangeAspect="1"/>
          </p:cNvGraphicFramePr>
          <p:nvPr/>
        </p:nvGraphicFramePr>
        <p:xfrm>
          <a:off x="6172200" y="2344738"/>
          <a:ext cx="1271588" cy="1268412"/>
        </p:xfrm>
        <a:graphic>
          <a:graphicData uri="http://schemas.openxmlformats.org/presentationml/2006/ole">
            <mc:AlternateContent xmlns:mc="http://schemas.openxmlformats.org/markup-compatibility/2006">
              <mc:Choice xmlns:v="urn:schemas-microsoft-com:vml" Requires="v">
                <p:oleObj spid="_x0000_s13323" name="Equation" r:id="rId5" imgW="508000" imgH="508000" progId="Equation.3">
                  <p:embed/>
                </p:oleObj>
              </mc:Choice>
              <mc:Fallback>
                <p:oleObj name="Equation" r:id="rId5" imgW="5080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344738"/>
                        <a:ext cx="1271588" cy="1268412"/>
                      </a:xfrm>
                      <a:prstGeom prst="rect">
                        <a:avLst/>
                      </a:prstGeom>
                      <a:noFill/>
                      <a:ln>
                        <a:noFill/>
                      </a:ln>
                      <a:effectLst/>
                    </p:spPr>
                  </p:pic>
                </p:oleObj>
              </mc:Fallback>
            </mc:AlternateContent>
          </a:graphicData>
        </a:graphic>
      </p:graphicFrame>
      <p:sp>
        <p:nvSpPr>
          <p:cNvPr id="155673" name="Text Box 25"/>
          <p:cNvSpPr txBox="1">
            <a:spLocks noChangeArrowheads="1"/>
          </p:cNvSpPr>
          <p:nvPr/>
        </p:nvSpPr>
        <p:spPr bwMode="auto">
          <a:xfrm>
            <a:off x="3886200" y="2668588"/>
            <a:ext cx="2895600" cy="52546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chemeClr val="tx2"/>
                </a:solidFill>
              </a:rPr>
              <a:t>无负反馈时：</a:t>
            </a:r>
            <a:endParaRPr lang="zh-CN" altLang="en-US" sz="2800" i="0">
              <a:solidFill>
                <a:schemeClr val="tx2"/>
              </a:solidFill>
              <a:ea typeface="楷体_GB2312" charset="0"/>
              <a:cs typeface="楷体_GB2312" charset="0"/>
            </a:endParaRPr>
          </a:p>
        </p:txBody>
      </p:sp>
      <p:sp>
        <p:nvSpPr>
          <p:cNvPr id="155674" name="Text Box 26"/>
          <p:cNvSpPr txBox="1">
            <a:spLocks noChangeArrowheads="1"/>
          </p:cNvSpPr>
          <p:nvPr/>
        </p:nvSpPr>
        <p:spPr bwMode="auto">
          <a:xfrm>
            <a:off x="3962400" y="3963988"/>
            <a:ext cx="2895600" cy="52546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chemeClr val="tx2"/>
                </a:solidFill>
              </a:rPr>
              <a:t>有负反馈时：</a:t>
            </a:r>
            <a:endParaRPr lang="zh-CN" altLang="en-US" sz="2800" i="0">
              <a:solidFill>
                <a:schemeClr val="tx2"/>
              </a:solidFill>
              <a:ea typeface="楷体_GB2312" charset="0"/>
              <a:cs typeface="楷体_GB2312" charset="0"/>
            </a:endParaRPr>
          </a:p>
        </p:txBody>
      </p:sp>
      <p:graphicFrame>
        <p:nvGraphicFramePr>
          <p:cNvPr id="155675" name="Object 27"/>
          <p:cNvGraphicFramePr>
            <a:graphicFrameLocks noChangeAspect="1"/>
          </p:cNvGraphicFramePr>
          <p:nvPr/>
        </p:nvGraphicFramePr>
        <p:xfrm>
          <a:off x="6130925" y="3609975"/>
          <a:ext cx="1412875" cy="1266825"/>
        </p:xfrm>
        <a:graphic>
          <a:graphicData uri="http://schemas.openxmlformats.org/presentationml/2006/ole">
            <mc:AlternateContent xmlns:mc="http://schemas.openxmlformats.org/markup-compatibility/2006">
              <mc:Choice xmlns:v="urn:schemas-microsoft-com:vml" Requires="v">
                <p:oleObj spid="_x0000_s13324" name="Equation" r:id="rId7" imgW="571500" imgH="508000" progId="Equation.3">
                  <p:embed/>
                </p:oleObj>
              </mc:Choice>
              <mc:Fallback>
                <p:oleObj name="Equation" r:id="rId7" imgW="5715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925" y="3609975"/>
                        <a:ext cx="1412875" cy="1266825"/>
                      </a:xfrm>
                      <a:prstGeom prst="rect">
                        <a:avLst/>
                      </a:prstGeom>
                      <a:noFill/>
                      <a:ln>
                        <a:noFill/>
                      </a:ln>
                      <a:effectLst/>
                    </p:spPr>
                  </p:pic>
                </p:oleObj>
              </mc:Fallback>
            </mc:AlternateContent>
          </a:graphicData>
        </a:graphic>
      </p:graphicFrame>
      <p:grpSp>
        <p:nvGrpSpPr>
          <p:cNvPr id="3" name="Group 28"/>
          <p:cNvGrpSpPr/>
          <p:nvPr/>
        </p:nvGrpSpPr>
        <p:grpSpPr bwMode="auto">
          <a:xfrm>
            <a:off x="2667000" y="3763963"/>
            <a:ext cx="838200" cy="1128712"/>
            <a:chOff x="-480" y="2092"/>
            <a:chExt cx="528" cy="711"/>
          </a:xfrm>
        </p:grpSpPr>
        <p:sp>
          <p:nvSpPr>
            <p:cNvPr id="38926" name="Text Box 29"/>
            <p:cNvSpPr txBox="1">
              <a:spLocks noChangeArrowheads="1"/>
            </p:cNvSpPr>
            <p:nvPr/>
          </p:nvSpPr>
          <p:spPr bwMode="auto">
            <a:xfrm>
              <a:off x="-480" y="2208"/>
              <a:ext cx="52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f</a:t>
              </a:r>
              <a:endParaRPr lang="en-US" altLang="zh-CN" sz="2800">
                <a:solidFill>
                  <a:srgbClr val="000099"/>
                </a:solidFill>
                <a:ea typeface="楷体_GB2312" charset="0"/>
                <a:cs typeface="楷体_GB2312" charset="0"/>
              </a:endParaRPr>
            </a:p>
          </p:txBody>
        </p:sp>
        <p:sp>
          <p:nvSpPr>
            <p:cNvPr id="38927" name="Rectangle 30"/>
            <p:cNvSpPr>
              <a:spLocks noChangeArrowheads="1"/>
            </p:cNvSpPr>
            <p:nvPr/>
          </p:nvSpPr>
          <p:spPr bwMode="auto">
            <a:xfrm>
              <a:off x="-132" y="2256"/>
              <a:ext cx="132" cy="282"/>
            </a:xfrm>
            <a:prstGeom prst="rect">
              <a:avLst/>
            </a:prstGeom>
            <a:solidFill>
              <a:schemeClr val="bg1"/>
            </a:solidFill>
            <a:ln w="38100">
              <a:solidFill>
                <a:schemeClr val="tx1"/>
              </a:solidFill>
              <a:miter lim="800000"/>
            </a:ln>
          </p:spPr>
          <p:txBody>
            <a:bodyPr lIns="90000" tIns="46800" rIns="90000" bIns="46800" anchor="ctr">
              <a:spAutoFit/>
            </a:bodyPr>
            <a:lstStyle/>
            <a:p>
              <a:endParaRPr lang="zh-CN" altLang="en-US">
                <a:latin typeface="Times New Roman" panose="02020603050405020304" charset="0"/>
              </a:endParaRPr>
            </a:p>
          </p:txBody>
        </p:sp>
        <p:sp>
          <p:nvSpPr>
            <p:cNvPr id="38928" name="Text Box 31" descr="30%"/>
            <p:cNvSpPr txBox="1">
              <a:spLocks noChangeArrowheads="1"/>
            </p:cNvSpPr>
            <p:nvPr/>
          </p:nvSpPr>
          <p:spPr bwMode="auto">
            <a:xfrm>
              <a:off x="-379" y="2092"/>
              <a:ext cx="225"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0000"/>
                  </a:solidFill>
                  <a:ea typeface="楷体_GB2312" charset="0"/>
                  <a:cs typeface="楷体_GB2312" charset="0"/>
                </a:rPr>
                <a:t>+</a:t>
              </a:r>
            </a:p>
          </p:txBody>
        </p:sp>
        <p:sp>
          <p:nvSpPr>
            <p:cNvPr id="38929" name="Text Box 32" descr="30%"/>
            <p:cNvSpPr txBox="1">
              <a:spLocks noChangeArrowheads="1"/>
            </p:cNvSpPr>
            <p:nvPr/>
          </p:nvSpPr>
          <p:spPr bwMode="auto">
            <a:xfrm>
              <a:off x="-368" y="2515"/>
              <a:ext cx="212"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0000"/>
                  </a:solidFill>
                  <a:ea typeface="楷体_GB2312" charset="0"/>
                  <a:cs typeface="楷体_GB2312" charset="0"/>
                </a:rPr>
                <a:t>–</a:t>
              </a:r>
            </a:p>
          </p:txBody>
        </p:sp>
      </p:grpSp>
      <p:sp>
        <p:nvSpPr>
          <p:cNvPr id="155681" name="Rectangle 33"/>
          <p:cNvSpPr>
            <a:spLocks noChangeArrowheads="1"/>
          </p:cNvSpPr>
          <p:nvPr/>
        </p:nvSpPr>
        <p:spPr bwMode="auto">
          <a:xfrm>
            <a:off x="3352800" y="1031875"/>
            <a:ext cx="4343400" cy="525463"/>
          </a:xfrm>
          <a:prstGeom prst="rect">
            <a:avLst/>
          </a:prstGeom>
          <a:noFill/>
          <a:ln w="38100">
            <a:noFill/>
            <a:miter lim="800000"/>
          </a:ln>
          <a:effectLst/>
        </p:spPr>
        <p:txBody>
          <a:bodyPr lIns="90000" tIns="46800" rIns="90000" bIns="46800">
            <a:spAutoFit/>
          </a:bodyPr>
          <a:lstStyle/>
          <a:p>
            <a:pPr>
              <a:spcBef>
                <a:spcPct val="50000"/>
              </a:spcBef>
            </a:pPr>
            <a:r>
              <a:rPr lang="zh-CN" altLang="en-US" sz="2800" b="1" i="0" dirty="0">
                <a:solidFill>
                  <a:srgbClr val="CC0000"/>
                </a:solidFill>
                <a:effectLst>
                  <a:outerShdw blurRad="38100" dist="38100" dir="2700000" algn="tl">
                    <a:srgbClr val="DDDDDD"/>
                  </a:outerShdw>
                </a:effectLst>
                <a:latin typeface="宋体" panose="02010600030101010101" pitchFamily="2" charset="-122"/>
              </a:rPr>
              <a:t>使电路的输入电阻提高</a:t>
            </a:r>
          </a:p>
        </p:txBody>
      </p:sp>
      <p:graphicFrame>
        <p:nvGraphicFramePr>
          <p:cNvPr id="155687" name="Object 39"/>
          <p:cNvGraphicFramePr>
            <a:graphicFrameLocks noChangeAspect="1"/>
          </p:cNvGraphicFramePr>
          <p:nvPr/>
        </p:nvGraphicFramePr>
        <p:xfrm>
          <a:off x="7369175" y="2344738"/>
          <a:ext cx="1089025" cy="1268412"/>
        </p:xfrm>
        <a:graphic>
          <a:graphicData uri="http://schemas.openxmlformats.org/presentationml/2006/ole">
            <mc:AlternateContent xmlns:mc="http://schemas.openxmlformats.org/markup-compatibility/2006">
              <mc:Choice xmlns:v="urn:schemas-microsoft-com:vml" Requires="v">
                <p:oleObj spid="_x0000_s13325" name="公式" r:id="rId9" imgW="419100" imgH="508000" progId="Equation.3">
                  <p:embed/>
                </p:oleObj>
              </mc:Choice>
              <mc:Fallback>
                <p:oleObj name="公式" r:id="rId9" imgW="419100" imgH="508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9175" y="2344738"/>
                        <a:ext cx="1089025" cy="12684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8230633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73"/>
                                        </p:tgtEl>
                                        <p:attrNameLst>
                                          <p:attrName>style.visibility</p:attrName>
                                        </p:attrNameLst>
                                      </p:cBhvr>
                                      <p:to>
                                        <p:strVal val="visible"/>
                                      </p:to>
                                    </p:set>
                                    <p:animEffect transition="in" filter="wipe(left)">
                                      <p:cBhvr>
                                        <p:cTn id="12" dur="500"/>
                                        <p:tgtEl>
                                          <p:spTgt spid="155673"/>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155672"/>
                                        </p:tgtEl>
                                        <p:attrNameLst>
                                          <p:attrName>style.visibility</p:attrName>
                                        </p:attrNameLst>
                                      </p:cBhvr>
                                      <p:to>
                                        <p:strVal val="visible"/>
                                      </p:to>
                                    </p:set>
                                    <p:animEffect transition="in" filter="box(out)">
                                      <p:cBhvr>
                                        <p:cTn id="16" dur="500"/>
                                        <p:tgtEl>
                                          <p:spTgt spid="155672"/>
                                        </p:tgtEl>
                                      </p:cBhvr>
                                    </p:animEffect>
                                  </p:childTnLst>
                                </p:cTn>
                              </p:par>
                            </p:childTnLst>
                          </p:cTn>
                        </p:par>
                        <p:par>
                          <p:cTn id="17" fill="hold">
                            <p:stCondLst>
                              <p:cond delay="1000"/>
                            </p:stCondLst>
                            <p:childTnLst>
                              <p:par>
                                <p:cTn id="18" presetID="4" presetClass="entr" presetSubtype="32" fill="hold" nodeType="afterEffect">
                                  <p:stCondLst>
                                    <p:cond delay="0"/>
                                  </p:stCondLst>
                                  <p:childTnLst>
                                    <p:set>
                                      <p:cBhvr>
                                        <p:cTn id="19" dur="1" fill="hold">
                                          <p:stCondLst>
                                            <p:cond delay="0"/>
                                          </p:stCondLst>
                                        </p:cTn>
                                        <p:tgtEl>
                                          <p:spTgt spid="155687"/>
                                        </p:tgtEl>
                                        <p:attrNameLst>
                                          <p:attrName>style.visibility</p:attrName>
                                        </p:attrNameLst>
                                      </p:cBhvr>
                                      <p:to>
                                        <p:strVal val="visible"/>
                                      </p:to>
                                    </p:set>
                                    <p:animEffect transition="in" filter="box(out)">
                                      <p:cBhvr>
                                        <p:cTn id="20" dur="500"/>
                                        <p:tgtEl>
                                          <p:spTgt spid="15568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55671"/>
                                        </p:tgtEl>
                                        <p:attrNameLst>
                                          <p:attrName>style.visibility</p:attrName>
                                        </p:attrNameLst>
                                      </p:cBhvr>
                                      <p:to>
                                        <p:strVal val="visible"/>
                                      </p:to>
                                    </p:set>
                                    <p:animEffect transition="in" filter="blinds(vertical)">
                                      <p:cBhvr>
                                        <p:cTn id="25" dur="500"/>
                                        <p:tgtEl>
                                          <p:spTgt spid="15567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5674"/>
                                        </p:tgtEl>
                                        <p:attrNameLst>
                                          <p:attrName>style.visibility</p:attrName>
                                        </p:attrNameLst>
                                      </p:cBhvr>
                                      <p:to>
                                        <p:strVal val="visible"/>
                                      </p:to>
                                    </p:set>
                                    <p:animEffect transition="in" filter="wipe(left)">
                                      <p:cBhvr>
                                        <p:cTn id="35" dur="500"/>
                                        <p:tgtEl>
                                          <p:spTgt spid="155674"/>
                                        </p:tgtEl>
                                      </p:cBhvr>
                                    </p:animEffect>
                                  </p:childTnLst>
                                </p:cTn>
                              </p:par>
                            </p:childTnLst>
                          </p:cTn>
                        </p:par>
                        <p:par>
                          <p:cTn id="36" fill="hold">
                            <p:stCondLst>
                              <p:cond delay="500"/>
                            </p:stCondLst>
                            <p:childTnLst>
                              <p:par>
                                <p:cTn id="37" presetID="4" presetClass="entr" presetSubtype="32" fill="hold" nodeType="afterEffect">
                                  <p:stCondLst>
                                    <p:cond delay="0"/>
                                  </p:stCondLst>
                                  <p:childTnLst>
                                    <p:set>
                                      <p:cBhvr>
                                        <p:cTn id="38" dur="1" fill="hold">
                                          <p:stCondLst>
                                            <p:cond delay="0"/>
                                          </p:stCondLst>
                                        </p:cTn>
                                        <p:tgtEl>
                                          <p:spTgt spid="155675"/>
                                        </p:tgtEl>
                                        <p:attrNameLst>
                                          <p:attrName>style.visibility</p:attrName>
                                        </p:attrNameLst>
                                      </p:cBhvr>
                                      <p:to>
                                        <p:strVal val="visible"/>
                                      </p:to>
                                    </p:set>
                                    <p:animEffect transition="in" filter="box(out)">
                                      <p:cBhvr>
                                        <p:cTn id="39" dur="500"/>
                                        <p:tgtEl>
                                          <p:spTgt spid="15567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5669"/>
                                        </p:tgtEl>
                                        <p:attrNameLst>
                                          <p:attrName>style.visibility</p:attrName>
                                        </p:attrNameLst>
                                      </p:cBhvr>
                                      <p:to>
                                        <p:strVal val="visible"/>
                                      </p:to>
                                    </p:set>
                                    <p:animEffect transition="in" filter="wipe(left)">
                                      <p:cBhvr>
                                        <p:cTn id="44" dur="500"/>
                                        <p:tgtEl>
                                          <p:spTgt spid="15566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155681"/>
                                        </p:tgtEl>
                                        <p:attrNameLst>
                                          <p:attrName>style.visibility</p:attrName>
                                        </p:attrNameLst>
                                      </p:cBhvr>
                                      <p:to>
                                        <p:strVal val="visible"/>
                                      </p:to>
                                    </p:set>
                                    <p:animEffect transition="in" filter="blinds(vertical)">
                                      <p:cBhvr>
                                        <p:cTn id="49" dur="500"/>
                                        <p:tgtEl>
                                          <p:spTgt spid="1556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5670"/>
                                        </p:tgtEl>
                                        <p:attrNameLst>
                                          <p:attrName>style.visibility</p:attrName>
                                        </p:attrNameLst>
                                      </p:cBhvr>
                                      <p:to>
                                        <p:strVal val="visible"/>
                                      </p:to>
                                    </p:set>
                                    <p:animEffect transition="in" filter="wipe(left)">
                                      <p:cBhvr>
                                        <p:cTn id="54" dur="500"/>
                                        <p:tgtEl>
                                          <p:spTgt spid="155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69" grpId="0" autoUpdateAnimBg="0"/>
      <p:bldP spid="155671" grpId="0" autoUpdateAnimBg="0"/>
      <p:bldP spid="155673" grpId="0" autoUpdateAnimBg="0"/>
      <p:bldP spid="155674" grpId="0" autoUpdateAnimBg="0"/>
      <p:bldP spid="15568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2"/>
          <p:cNvGraphicFramePr>
            <a:graphicFrameLocks noChangeAspect="1"/>
          </p:cNvGraphicFramePr>
          <p:nvPr/>
        </p:nvGraphicFramePr>
        <p:xfrm>
          <a:off x="2574925" y="1143000"/>
          <a:ext cx="2163763" cy="1019175"/>
        </p:xfrm>
        <a:graphic>
          <a:graphicData uri="http://schemas.openxmlformats.org/presentationml/2006/ole">
            <mc:AlternateContent xmlns:mc="http://schemas.openxmlformats.org/markup-compatibility/2006">
              <mc:Choice xmlns:v="urn:schemas-microsoft-com:vml" Requires="v">
                <p:oleObj spid="_x0000_s14344" name="Equation" r:id="rId3" imgW="1117600" imgH="508000" progId="Equation.3">
                  <p:embed/>
                </p:oleObj>
              </mc:Choice>
              <mc:Fallback>
                <p:oleObj name="Equation" r:id="rId3" imgW="11176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925" y="1143000"/>
                        <a:ext cx="2163763" cy="1019175"/>
                      </a:xfrm>
                      <a:prstGeom prst="rect">
                        <a:avLst/>
                      </a:prstGeom>
                      <a:noFill/>
                      <a:ln>
                        <a:noFill/>
                      </a:ln>
                      <a:effectLst/>
                    </p:spPr>
                  </p:pic>
                </p:oleObj>
              </mc:Fallback>
            </mc:AlternateContent>
          </a:graphicData>
        </a:graphic>
      </p:graphicFrame>
      <p:grpSp>
        <p:nvGrpSpPr>
          <p:cNvPr id="2" name="Group 3"/>
          <p:cNvGrpSpPr/>
          <p:nvPr/>
        </p:nvGrpSpPr>
        <p:grpSpPr bwMode="auto">
          <a:xfrm>
            <a:off x="1981200" y="3352800"/>
            <a:ext cx="2090738" cy="1143000"/>
            <a:chOff x="1248" y="2208"/>
            <a:chExt cx="1317" cy="720"/>
          </a:xfrm>
        </p:grpSpPr>
        <p:sp>
          <p:nvSpPr>
            <p:cNvPr id="39964" name="Line 4"/>
            <p:cNvSpPr>
              <a:spLocks noChangeShapeType="1"/>
            </p:cNvSpPr>
            <p:nvPr/>
          </p:nvSpPr>
          <p:spPr bwMode="auto">
            <a:xfrm flipV="1">
              <a:off x="1317" y="2208"/>
              <a:ext cx="0" cy="720"/>
            </a:xfrm>
            <a:prstGeom prst="line">
              <a:avLst/>
            </a:prstGeom>
            <a:noFill/>
            <a:ln w="38100">
              <a:solidFill>
                <a:schemeClr val="tx2"/>
              </a:solidFill>
              <a:round/>
            </a:ln>
          </p:spPr>
          <p:txBody>
            <a:bodyPr lIns="90000" tIns="46800" rIns="90000" bIns="46800" anchor="ctr">
              <a:spAutoFit/>
            </a:bodyPr>
            <a:lstStyle/>
            <a:p>
              <a:endParaRPr lang="zh-CN" altLang="en-US">
                <a:latin typeface="Times New Roman" panose="02020603050405020304" charset="0"/>
              </a:endParaRPr>
            </a:p>
          </p:txBody>
        </p:sp>
        <p:sp>
          <p:nvSpPr>
            <p:cNvPr id="39965" name="Rectangle 5"/>
            <p:cNvSpPr>
              <a:spLocks noChangeArrowheads="1"/>
            </p:cNvSpPr>
            <p:nvPr/>
          </p:nvSpPr>
          <p:spPr bwMode="auto">
            <a:xfrm>
              <a:off x="1248" y="2393"/>
              <a:ext cx="138" cy="351"/>
            </a:xfrm>
            <a:prstGeom prst="rect">
              <a:avLst/>
            </a:prstGeom>
            <a:solidFill>
              <a:srgbClr val="F6FAE6"/>
            </a:solidFill>
            <a:ln w="38100">
              <a:solidFill>
                <a:schemeClr val="tx1"/>
              </a:solidFill>
              <a:miter lim="800000"/>
            </a:ln>
          </p:spPr>
          <p:txBody>
            <a:bodyPr lIns="90000" tIns="46800" rIns="90000" bIns="46800" anchor="ctr">
              <a:spAutoFit/>
            </a:bodyPr>
            <a:lstStyle/>
            <a:p>
              <a:pPr algn="ctr">
                <a:spcBef>
                  <a:spcPct val="50000"/>
                </a:spcBef>
              </a:pPr>
              <a:endParaRPr lang="zh-CN" sz="2800">
                <a:latin typeface="Times New Roman" panose="02020603050405020304" charset="0"/>
                <a:ea typeface="楷体_GB2312" charset="0"/>
                <a:cs typeface="楷体_GB2312" charset="0"/>
              </a:endParaRPr>
            </a:p>
          </p:txBody>
        </p:sp>
        <p:sp>
          <p:nvSpPr>
            <p:cNvPr id="39966" name="Line 6"/>
            <p:cNvSpPr>
              <a:spLocks noChangeShapeType="1"/>
            </p:cNvSpPr>
            <p:nvPr/>
          </p:nvSpPr>
          <p:spPr bwMode="auto">
            <a:xfrm>
              <a:off x="1461" y="2448"/>
              <a:ext cx="0" cy="288"/>
            </a:xfrm>
            <a:prstGeom prst="line">
              <a:avLst/>
            </a:prstGeom>
            <a:noFill/>
            <a:ln w="38100">
              <a:solidFill>
                <a:srgbClr val="FF33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9967" name="Text Box 7"/>
            <p:cNvSpPr txBox="1">
              <a:spLocks noChangeArrowheads="1"/>
            </p:cNvSpPr>
            <p:nvPr/>
          </p:nvSpPr>
          <p:spPr bwMode="auto">
            <a:xfrm>
              <a:off x="1509" y="2400"/>
              <a:ext cx="408"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i</a:t>
              </a:r>
              <a:r>
                <a:rPr lang="en-US" altLang="zh-CN" sz="2800" baseline="-25000">
                  <a:solidFill>
                    <a:srgbClr val="000099"/>
                  </a:solidFill>
                  <a:ea typeface="楷体_GB2312" charset="0"/>
                  <a:cs typeface="楷体_GB2312" charset="0"/>
                </a:rPr>
                <a:t>f</a:t>
              </a:r>
              <a:endParaRPr lang="en-US" altLang="zh-CN" sz="2800">
                <a:solidFill>
                  <a:srgbClr val="000099"/>
                </a:solidFill>
                <a:ea typeface="楷体_GB2312" charset="0"/>
                <a:cs typeface="楷体_GB2312" charset="0"/>
              </a:endParaRPr>
            </a:p>
          </p:txBody>
        </p:sp>
        <p:sp>
          <p:nvSpPr>
            <p:cNvPr id="39968" name="Line 8"/>
            <p:cNvSpPr>
              <a:spLocks noChangeShapeType="1"/>
            </p:cNvSpPr>
            <p:nvPr/>
          </p:nvSpPr>
          <p:spPr bwMode="auto">
            <a:xfrm>
              <a:off x="1317" y="2928"/>
              <a:ext cx="1248"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grpSp>
      <p:graphicFrame>
        <p:nvGraphicFramePr>
          <p:cNvPr id="156681" name="Object 9"/>
          <p:cNvGraphicFramePr>
            <a:graphicFrameLocks noChangeAspect="1"/>
          </p:cNvGraphicFramePr>
          <p:nvPr/>
        </p:nvGraphicFramePr>
        <p:xfrm>
          <a:off x="6248400" y="2219325"/>
          <a:ext cx="1558925" cy="1365250"/>
        </p:xfrm>
        <a:graphic>
          <a:graphicData uri="http://schemas.openxmlformats.org/presentationml/2006/ole">
            <mc:AlternateContent xmlns:mc="http://schemas.openxmlformats.org/markup-compatibility/2006">
              <mc:Choice xmlns:v="urn:schemas-microsoft-com:vml" Requires="v">
                <p:oleObj spid="_x0000_s14345" name="Equation" r:id="rId5" imgW="584200" imgH="508000" progId="Equation.3">
                  <p:embed/>
                </p:oleObj>
              </mc:Choice>
              <mc:Fallback>
                <p:oleObj name="Equation" r:id="rId5" imgW="5842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219325"/>
                        <a:ext cx="1558925" cy="1365250"/>
                      </a:xfrm>
                      <a:prstGeom prst="rect">
                        <a:avLst/>
                      </a:prstGeom>
                      <a:noFill/>
                      <a:ln>
                        <a:noFill/>
                      </a:ln>
                      <a:effectLst/>
                    </p:spPr>
                  </p:pic>
                </p:oleObj>
              </mc:Fallback>
            </mc:AlternateContent>
          </a:graphicData>
        </a:graphic>
      </p:graphicFrame>
      <p:sp>
        <p:nvSpPr>
          <p:cNvPr id="156682" name="Text Box 10"/>
          <p:cNvSpPr txBox="1">
            <a:spLocks noChangeArrowheads="1"/>
          </p:cNvSpPr>
          <p:nvPr/>
        </p:nvSpPr>
        <p:spPr bwMode="auto">
          <a:xfrm>
            <a:off x="3881438" y="2620963"/>
            <a:ext cx="2895600" cy="51911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a:solidFill>
                  <a:schemeClr val="tx2"/>
                </a:solidFill>
              </a:rPr>
              <a:t>无负反馈时：</a:t>
            </a:r>
            <a:endParaRPr lang="zh-CN" altLang="en-US" sz="2800">
              <a:solidFill>
                <a:schemeClr val="tx2"/>
              </a:solidFill>
              <a:ea typeface="楷体_GB2312" charset="0"/>
              <a:cs typeface="楷体_GB2312" charset="0"/>
            </a:endParaRPr>
          </a:p>
        </p:txBody>
      </p:sp>
      <p:sp>
        <p:nvSpPr>
          <p:cNvPr id="156683" name="Text Box 11"/>
          <p:cNvSpPr txBox="1">
            <a:spLocks noChangeArrowheads="1"/>
          </p:cNvSpPr>
          <p:nvPr/>
        </p:nvSpPr>
        <p:spPr bwMode="auto">
          <a:xfrm>
            <a:off x="3957638" y="3916363"/>
            <a:ext cx="2895600" cy="519112"/>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a:solidFill>
                  <a:schemeClr val="tx2"/>
                </a:solidFill>
              </a:rPr>
              <a:t>有负反馈时：</a:t>
            </a:r>
            <a:endParaRPr lang="zh-CN" altLang="en-US" sz="2800">
              <a:solidFill>
                <a:schemeClr val="tx2"/>
              </a:solidFill>
              <a:ea typeface="楷体_GB2312" charset="0"/>
              <a:cs typeface="楷体_GB2312" charset="0"/>
            </a:endParaRPr>
          </a:p>
        </p:txBody>
      </p:sp>
      <p:graphicFrame>
        <p:nvGraphicFramePr>
          <p:cNvPr id="156684" name="Object 12"/>
          <p:cNvGraphicFramePr>
            <a:graphicFrameLocks noChangeAspect="1"/>
          </p:cNvGraphicFramePr>
          <p:nvPr/>
        </p:nvGraphicFramePr>
        <p:xfrm>
          <a:off x="6248400" y="3609975"/>
          <a:ext cx="1560513" cy="1266825"/>
        </p:xfrm>
        <a:graphic>
          <a:graphicData uri="http://schemas.openxmlformats.org/presentationml/2006/ole">
            <mc:AlternateContent xmlns:mc="http://schemas.openxmlformats.org/markup-compatibility/2006">
              <mc:Choice xmlns:v="urn:schemas-microsoft-com:vml" Requires="v">
                <p:oleObj spid="_x0000_s14346" name="公式" r:id="rId7" imgW="635000" imgH="508000" progId="Equation.3">
                  <p:embed/>
                </p:oleObj>
              </mc:Choice>
              <mc:Fallback>
                <p:oleObj name="公式" r:id="rId7" imgW="6350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609975"/>
                        <a:ext cx="1560513" cy="1266825"/>
                      </a:xfrm>
                      <a:prstGeom prst="rect">
                        <a:avLst/>
                      </a:prstGeom>
                      <a:noFill/>
                      <a:ln>
                        <a:noFill/>
                      </a:ln>
                      <a:effectLst/>
                    </p:spPr>
                  </p:pic>
                </p:oleObj>
              </mc:Fallback>
            </mc:AlternateContent>
          </a:graphicData>
        </a:graphic>
      </p:graphicFrame>
      <p:sp>
        <p:nvSpPr>
          <p:cNvPr id="156685" name="Text Box 13"/>
          <p:cNvSpPr txBox="1">
            <a:spLocks noChangeArrowheads="1"/>
          </p:cNvSpPr>
          <p:nvPr/>
        </p:nvSpPr>
        <p:spPr bwMode="auto">
          <a:xfrm>
            <a:off x="452438" y="5181600"/>
            <a:ext cx="8691562" cy="587375"/>
          </a:xfrm>
          <a:prstGeom prst="rect">
            <a:avLst/>
          </a:prstGeom>
          <a:noFill/>
          <a:ln w="9525">
            <a:noFill/>
            <a:miter lim="800000"/>
          </a:ln>
          <a:effectLst/>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在同样的</a:t>
            </a:r>
            <a:r>
              <a:rPr lang="en-US" altLang="zh-CN" sz="28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u</a:t>
            </a:r>
            <a:r>
              <a:rPr lang="en-US" altLang="zh-CN" sz="2800" baseline="-250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be</a:t>
            </a:r>
            <a:r>
              <a:rPr lang="zh-CN" altLang="en-US" sz="2800" i="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下，</a:t>
            </a:r>
            <a:r>
              <a:rPr lang="en-US" altLang="zh-CN" sz="28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i</a:t>
            </a:r>
            <a:r>
              <a:rPr lang="en-US" altLang="zh-CN" sz="2800" baseline="-250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i </a:t>
            </a:r>
            <a:r>
              <a:rPr lang="en-US" altLang="zh-CN" sz="28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 </a:t>
            </a:r>
            <a:r>
              <a:rPr lang="en-US" altLang="zh-CN" sz="28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i</a:t>
            </a:r>
            <a:r>
              <a:rPr lang="en-US" altLang="zh-CN" sz="2800" baseline="-250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b</a:t>
            </a:r>
            <a:r>
              <a:rPr lang="en-US" altLang="zh-CN" sz="28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 + i</a:t>
            </a:r>
            <a:r>
              <a:rPr lang="en-US" altLang="zh-CN" sz="2800" baseline="-250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f</a:t>
            </a:r>
            <a:r>
              <a:rPr lang="en-US" altLang="zh-CN" sz="28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 &gt; </a:t>
            </a:r>
            <a:r>
              <a:rPr lang="en-US" altLang="zh-CN" sz="28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i</a:t>
            </a:r>
            <a:r>
              <a:rPr lang="en-US" altLang="zh-CN" sz="2800" baseline="-250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b</a:t>
            </a:r>
            <a:r>
              <a:rPr lang="zh-CN" altLang="en-US" sz="2800" i="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a:t>
            </a:r>
            <a:r>
              <a:rPr lang="zh-CN" altLang="en-US" sz="2800" i="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所以 </a:t>
            </a:r>
            <a:r>
              <a:rPr lang="en-US" altLang="zh-CN" sz="32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r</a:t>
            </a:r>
            <a:r>
              <a:rPr lang="en-US" altLang="zh-CN" sz="3200" baseline="-25000" dirty="0" err="1">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if</a:t>
            </a:r>
            <a:r>
              <a:rPr lang="en-US" altLang="zh-CN" sz="2800" baseline="-2500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 </a:t>
            </a:r>
            <a:r>
              <a:rPr lang="zh-CN" altLang="en-US" sz="2800" i="0" dirty="0">
                <a:solidFill>
                  <a:srgbClr val="000099"/>
                </a:solidFill>
                <a:effectLst>
                  <a:outerShdw blurRad="38100" dist="38100" dir="2700000" algn="tl">
                    <a:srgbClr val="DDDDDD"/>
                  </a:outerShdw>
                </a:effectLst>
                <a:latin typeface="Times New Roman" panose="02020603050405020304"/>
                <a:ea typeface="+mn-ea"/>
                <a:cs typeface="Times New Roman" panose="02020603050405020304"/>
              </a:rPr>
              <a:t>降低。</a:t>
            </a:r>
          </a:p>
        </p:txBody>
      </p:sp>
      <p:sp>
        <p:nvSpPr>
          <p:cNvPr id="156686" name="Rectangle 14" descr="90%"/>
          <p:cNvSpPr>
            <a:spLocks noChangeArrowheads="1"/>
          </p:cNvSpPr>
          <p:nvPr/>
        </p:nvSpPr>
        <p:spPr bwMode="auto">
          <a:xfrm>
            <a:off x="695325" y="608013"/>
            <a:ext cx="2374900" cy="525462"/>
          </a:xfrm>
          <a:prstGeom prst="rect">
            <a:avLst/>
          </a:prstGeom>
          <a:noFill/>
          <a:ln w="38100">
            <a:noFill/>
            <a:miter lim="800000"/>
          </a:ln>
          <a:effectLst/>
        </p:spPr>
        <p:txBody>
          <a:bodyPr wrap="none" lIns="90000" tIns="46800" rIns="90000" bIns="46800">
            <a:spAutoFit/>
          </a:bodyPr>
          <a:lstStyle/>
          <a:p>
            <a:pPr>
              <a:spcBef>
                <a:spcPct val="5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2)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并联负反馈</a:t>
            </a:r>
          </a:p>
        </p:txBody>
      </p:sp>
      <p:sp>
        <p:nvSpPr>
          <p:cNvPr id="156687" name="Rectangle 15" descr="90%"/>
          <p:cNvSpPr>
            <a:spLocks noChangeArrowheads="1"/>
          </p:cNvSpPr>
          <p:nvPr/>
        </p:nvSpPr>
        <p:spPr bwMode="auto">
          <a:xfrm>
            <a:off x="3048000" y="549275"/>
            <a:ext cx="3787775" cy="525463"/>
          </a:xfrm>
          <a:prstGeom prst="rect">
            <a:avLst/>
          </a:prstGeom>
          <a:noFill/>
          <a:ln w="38100">
            <a:noFill/>
            <a:miter lim="800000"/>
          </a:ln>
          <a:effectLst/>
        </p:spPr>
        <p:txBody>
          <a:bodyPr wrap="none" lIns="90000" tIns="46800" rIns="90000" bIns="46800">
            <a:spAutoFit/>
          </a:bodyPr>
          <a:lstStyle/>
          <a:p>
            <a:pPr>
              <a:spcBef>
                <a:spcPct val="50000"/>
              </a:spcBef>
            </a:pPr>
            <a:r>
              <a:rPr lang="zh-CN" altLang="en-US" sz="2800" b="1" i="0" dirty="0">
                <a:solidFill>
                  <a:srgbClr val="CC0000"/>
                </a:solidFill>
                <a:effectLst>
                  <a:outerShdw blurRad="38100" dist="38100" dir="2700000" algn="tl">
                    <a:srgbClr val="DDDDDD"/>
                  </a:outerShdw>
                </a:effectLst>
                <a:latin typeface="宋体" panose="02010600030101010101" pitchFamily="2" charset="-122"/>
              </a:rPr>
              <a:t>使电路的输入电阻降低</a:t>
            </a:r>
          </a:p>
        </p:txBody>
      </p:sp>
      <p:grpSp>
        <p:nvGrpSpPr>
          <p:cNvPr id="39947" name="Group 20"/>
          <p:cNvGrpSpPr/>
          <p:nvPr/>
        </p:nvGrpSpPr>
        <p:grpSpPr bwMode="auto">
          <a:xfrm>
            <a:off x="866775" y="2278063"/>
            <a:ext cx="3094038" cy="2598737"/>
            <a:chOff x="546" y="1416"/>
            <a:chExt cx="1949" cy="1637"/>
          </a:xfrm>
        </p:grpSpPr>
        <p:sp>
          <p:nvSpPr>
            <p:cNvPr id="39948" name="Line 21"/>
            <p:cNvSpPr>
              <a:spLocks noChangeShapeType="1"/>
            </p:cNvSpPr>
            <p:nvPr/>
          </p:nvSpPr>
          <p:spPr bwMode="auto">
            <a:xfrm flipV="1">
              <a:off x="1787" y="1920"/>
              <a:ext cx="192" cy="144"/>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49" name="Line 22"/>
            <p:cNvSpPr>
              <a:spLocks noChangeShapeType="1"/>
            </p:cNvSpPr>
            <p:nvPr/>
          </p:nvSpPr>
          <p:spPr bwMode="auto">
            <a:xfrm>
              <a:off x="1979" y="2278"/>
              <a:ext cx="0" cy="746"/>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9950" name="Line 23"/>
            <p:cNvSpPr>
              <a:spLocks noChangeShapeType="1"/>
            </p:cNvSpPr>
            <p:nvPr/>
          </p:nvSpPr>
          <p:spPr bwMode="auto">
            <a:xfrm>
              <a:off x="767" y="3024"/>
              <a:ext cx="1728" cy="0"/>
            </a:xfrm>
            <a:prstGeom prst="line">
              <a:avLst/>
            </a:prstGeom>
            <a:noFill/>
            <a:ln w="38100">
              <a:solidFill>
                <a:srgbClr val="000000"/>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51" name="Line 24"/>
            <p:cNvSpPr>
              <a:spLocks noChangeShapeType="1"/>
            </p:cNvSpPr>
            <p:nvPr/>
          </p:nvSpPr>
          <p:spPr bwMode="auto">
            <a:xfrm>
              <a:off x="1793" y="1944"/>
              <a:ext cx="0" cy="30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52" name="Line 25"/>
            <p:cNvSpPr>
              <a:spLocks noChangeShapeType="1"/>
            </p:cNvSpPr>
            <p:nvPr/>
          </p:nvSpPr>
          <p:spPr bwMode="auto">
            <a:xfrm>
              <a:off x="1799" y="2153"/>
              <a:ext cx="186" cy="138"/>
            </a:xfrm>
            <a:prstGeom prst="line">
              <a:avLst/>
            </a:prstGeom>
            <a:noFill/>
            <a:ln w="38100">
              <a:solidFill>
                <a:schemeClr val="tx1"/>
              </a:solidFill>
              <a:round/>
              <a:tailEnd type="triangle" w="sm" len="med"/>
            </a:ln>
          </p:spPr>
          <p:txBody>
            <a:bodyPr lIns="90000" tIns="46800" rIns="90000" bIns="46800" anchor="ctr">
              <a:spAutoFit/>
            </a:bodyPr>
            <a:lstStyle/>
            <a:p>
              <a:endParaRPr lang="zh-CN" altLang="en-US">
                <a:latin typeface="Times New Roman" panose="02020603050405020304" charset="0"/>
              </a:endParaRPr>
            </a:p>
          </p:txBody>
        </p:sp>
        <p:sp>
          <p:nvSpPr>
            <p:cNvPr id="39953" name="Line 26"/>
            <p:cNvSpPr>
              <a:spLocks noChangeShapeType="1"/>
            </p:cNvSpPr>
            <p:nvPr/>
          </p:nvSpPr>
          <p:spPr bwMode="auto">
            <a:xfrm flipH="1" flipV="1">
              <a:off x="1974" y="1416"/>
              <a:ext cx="0" cy="528"/>
            </a:xfrm>
            <a:prstGeom prst="line">
              <a:avLst/>
            </a:prstGeom>
            <a:noFill/>
            <a:ln w="38100">
              <a:solidFill>
                <a:schemeClr val="tx1"/>
              </a:solidFill>
              <a:round/>
            </a:ln>
          </p:spPr>
          <p:txBody>
            <a:bodyPr lIns="90000" tIns="46800" rIns="90000" bIns="46800" anchor="ctr">
              <a:spAutoFit/>
            </a:bodyPr>
            <a:lstStyle/>
            <a:p>
              <a:endParaRPr lang="zh-CN" altLang="en-US">
                <a:latin typeface="Times New Roman" panose="02020603050405020304" charset="0"/>
              </a:endParaRPr>
            </a:p>
          </p:txBody>
        </p:sp>
        <p:sp>
          <p:nvSpPr>
            <p:cNvPr id="39954" name="Line 27"/>
            <p:cNvSpPr>
              <a:spLocks noChangeShapeType="1"/>
            </p:cNvSpPr>
            <p:nvPr/>
          </p:nvSpPr>
          <p:spPr bwMode="auto">
            <a:xfrm flipH="1">
              <a:off x="761" y="2088"/>
              <a:ext cx="1032" cy="0"/>
            </a:xfrm>
            <a:prstGeom prst="lin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55" name="Oval 28"/>
            <p:cNvSpPr>
              <a:spLocks noChangeArrowheads="1"/>
            </p:cNvSpPr>
            <p:nvPr/>
          </p:nvSpPr>
          <p:spPr bwMode="auto">
            <a:xfrm>
              <a:off x="726" y="2064"/>
              <a:ext cx="47"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56" name="Oval 29"/>
            <p:cNvSpPr>
              <a:spLocks noChangeArrowheads="1"/>
            </p:cNvSpPr>
            <p:nvPr/>
          </p:nvSpPr>
          <p:spPr bwMode="auto">
            <a:xfrm>
              <a:off x="738" y="3006"/>
              <a:ext cx="47" cy="47"/>
            </a:xfrm>
            <a:prstGeom prst="ellipse">
              <a:avLst/>
            </a:prstGeom>
            <a:noFill/>
            <a:ln w="38100">
              <a:solidFill>
                <a:schemeClr val="tx1"/>
              </a:solidFill>
              <a:round/>
            </a:ln>
          </p:spPr>
          <p:txBody>
            <a:bodyPr wrap="none" lIns="90000" tIns="46800" rIns="90000" bIns="46800" anchor="ctr">
              <a:spAutoFit/>
            </a:bodyPr>
            <a:lstStyle/>
            <a:p>
              <a:endParaRPr lang="zh-CN" altLang="en-US">
                <a:latin typeface="Times New Roman" panose="02020603050405020304" charset="0"/>
              </a:endParaRPr>
            </a:p>
          </p:txBody>
        </p:sp>
        <p:sp>
          <p:nvSpPr>
            <p:cNvPr id="39957" name="Line 30"/>
            <p:cNvSpPr>
              <a:spLocks noChangeShapeType="1"/>
            </p:cNvSpPr>
            <p:nvPr/>
          </p:nvSpPr>
          <p:spPr bwMode="auto">
            <a:xfrm>
              <a:off x="941" y="2016"/>
              <a:ext cx="276" cy="0"/>
            </a:xfrm>
            <a:prstGeom prst="line">
              <a:avLst/>
            </a:prstGeom>
            <a:noFill/>
            <a:ln w="38100">
              <a:solidFill>
                <a:srgbClr val="FF3300"/>
              </a:solidFill>
              <a:round/>
              <a:tailEnd type="triangle" w="med" len="med"/>
            </a:ln>
          </p:spPr>
          <p:txBody>
            <a:bodyPr wrap="none" lIns="90000" tIns="46800" rIns="90000" bIns="46800" anchor="ctr">
              <a:spAutoFit/>
            </a:bodyPr>
            <a:lstStyle/>
            <a:p>
              <a:endParaRPr lang="zh-CN" altLang="en-US">
                <a:latin typeface="Times New Roman" panose="02020603050405020304" charset="0"/>
              </a:endParaRPr>
            </a:p>
          </p:txBody>
        </p:sp>
        <p:sp>
          <p:nvSpPr>
            <p:cNvPr id="39958" name="Line 31"/>
            <p:cNvSpPr>
              <a:spLocks noChangeShapeType="1"/>
            </p:cNvSpPr>
            <p:nvPr/>
          </p:nvSpPr>
          <p:spPr bwMode="auto">
            <a:xfrm>
              <a:off x="1505" y="2016"/>
              <a:ext cx="240" cy="0"/>
            </a:xfrm>
            <a:prstGeom prst="line">
              <a:avLst/>
            </a:prstGeom>
            <a:noFill/>
            <a:ln w="38100">
              <a:solidFill>
                <a:srgbClr val="FF3300"/>
              </a:solidFill>
              <a:round/>
              <a:tailEnd type="triangle" w="med" len="med"/>
            </a:ln>
          </p:spPr>
          <p:txBody>
            <a:bodyPr lIns="90000" tIns="46800" rIns="90000" bIns="46800" anchor="ctr">
              <a:spAutoFit/>
            </a:bodyPr>
            <a:lstStyle/>
            <a:p>
              <a:endParaRPr lang="zh-CN" altLang="en-US">
                <a:latin typeface="Times New Roman" panose="02020603050405020304" charset="0"/>
              </a:endParaRPr>
            </a:p>
          </p:txBody>
        </p:sp>
        <p:sp>
          <p:nvSpPr>
            <p:cNvPr id="39959" name="Text Box 32"/>
            <p:cNvSpPr txBox="1">
              <a:spLocks noChangeArrowheads="1"/>
            </p:cNvSpPr>
            <p:nvPr/>
          </p:nvSpPr>
          <p:spPr bwMode="auto">
            <a:xfrm>
              <a:off x="870" y="1651"/>
              <a:ext cx="372"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i</a:t>
              </a:r>
              <a:r>
                <a:rPr lang="en-US" altLang="zh-CN" sz="2800" baseline="-25000">
                  <a:solidFill>
                    <a:srgbClr val="000099"/>
                  </a:solidFill>
                  <a:ea typeface="楷体_GB2312" charset="0"/>
                  <a:cs typeface="楷体_GB2312" charset="0"/>
                </a:rPr>
                <a:t>i</a:t>
              </a:r>
              <a:endParaRPr lang="en-US" altLang="zh-CN" sz="2800">
                <a:solidFill>
                  <a:srgbClr val="000099"/>
                </a:solidFill>
                <a:ea typeface="楷体_GB2312" charset="0"/>
                <a:cs typeface="楷体_GB2312" charset="0"/>
              </a:endParaRPr>
            </a:p>
          </p:txBody>
        </p:sp>
        <p:sp>
          <p:nvSpPr>
            <p:cNvPr id="39960" name="Text Box 33"/>
            <p:cNvSpPr txBox="1">
              <a:spLocks noChangeArrowheads="1"/>
            </p:cNvSpPr>
            <p:nvPr/>
          </p:nvSpPr>
          <p:spPr bwMode="auto">
            <a:xfrm>
              <a:off x="1446" y="1632"/>
              <a:ext cx="372"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i</a:t>
              </a:r>
              <a:r>
                <a:rPr lang="en-US" altLang="zh-CN" sz="2800" baseline="-25000">
                  <a:solidFill>
                    <a:srgbClr val="000099"/>
                  </a:solidFill>
                  <a:ea typeface="楷体_GB2312" charset="0"/>
                  <a:cs typeface="楷体_GB2312" charset="0"/>
                </a:rPr>
                <a:t>b</a:t>
              </a:r>
              <a:endParaRPr lang="en-US" altLang="zh-CN" sz="2800">
                <a:solidFill>
                  <a:srgbClr val="000099"/>
                </a:solidFill>
                <a:ea typeface="楷体_GB2312" charset="0"/>
                <a:cs typeface="楷体_GB2312" charset="0"/>
              </a:endParaRPr>
            </a:p>
          </p:txBody>
        </p:sp>
        <p:sp>
          <p:nvSpPr>
            <p:cNvPr id="39961" name="Text Box 34"/>
            <p:cNvSpPr txBox="1">
              <a:spLocks noChangeArrowheads="1"/>
            </p:cNvSpPr>
            <p:nvPr/>
          </p:nvSpPr>
          <p:spPr bwMode="auto">
            <a:xfrm>
              <a:off x="546" y="2304"/>
              <a:ext cx="516" cy="327"/>
            </a:xfrm>
            <a:prstGeom prst="rect">
              <a:avLst/>
            </a:prstGeom>
            <a:noFill/>
            <a:ln>
              <a:noFill/>
            </a:ln>
          </p:spPr>
          <p:txBody>
            <a:bodyPr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a typeface="楷体_GB2312" charset="0"/>
                  <a:cs typeface="楷体_GB2312" charset="0"/>
                </a:rPr>
                <a:t>u</a:t>
              </a:r>
              <a:r>
                <a:rPr lang="en-US" altLang="zh-CN" sz="2800" baseline="-25000">
                  <a:solidFill>
                    <a:srgbClr val="000099"/>
                  </a:solidFill>
                  <a:ea typeface="楷体_GB2312" charset="0"/>
                  <a:cs typeface="楷体_GB2312" charset="0"/>
                </a:rPr>
                <a:t>be</a:t>
              </a:r>
              <a:endParaRPr lang="en-US" altLang="zh-CN" sz="2800">
                <a:solidFill>
                  <a:srgbClr val="000099"/>
                </a:solidFill>
                <a:ea typeface="楷体_GB2312" charset="0"/>
                <a:cs typeface="楷体_GB2312" charset="0"/>
              </a:endParaRPr>
            </a:p>
          </p:txBody>
        </p:sp>
        <p:sp>
          <p:nvSpPr>
            <p:cNvPr id="39962" name="Text Box 35" descr="30%"/>
            <p:cNvSpPr txBox="1">
              <a:spLocks noChangeArrowheads="1"/>
            </p:cNvSpPr>
            <p:nvPr/>
          </p:nvSpPr>
          <p:spPr bwMode="auto">
            <a:xfrm>
              <a:off x="639" y="2131"/>
              <a:ext cx="225"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sp>
          <p:nvSpPr>
            <p:cNvPr id="39963" name="Text Box 36" descr="30%"/>
            <p:cNvSpPr txBox="1">
              <a:spLocks noChangeArrowheads="1"/>
            </p:cNvSpPr>
            <p:nvPr/>
          </p:nvSpPr>
          <p:spPr bwMode="auto">
            <a:xfrm>
              <a:off x="646" y="2707"/>
              <a:ext cx="212" cy="288"/>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a:solidFill>
                    <a:srgbClr val="FF3300"/>
                  </a:solidFill>
                  <a:ea typeface="楷体_GB2312" charset="0"/>
                  <a:cs typeface="楷体_GB2312" charset="0"/>
                </a:rPr>
                <a:t>–</a:t>
              </a:r>
            </a:p>
          </p:txBody>
        </p:sp>
      </p:grpSp>
    </p:spTree>
    <p:extLst>
      <p:ext uri="{BB962C8B-B14F-4D97-AF65-F5344CB8AC3E}">
        <p14:creationId xmlns:p14="http://schemas.microsoft.com/office/powerpoint/2010/main" val="9162941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82"/>
                                        </p:tgtEl>
                                        <p:attrNameLst>
                                          <p:attrName>style.visibility</p:attrName>
                                        </p:attrNameLst>
                                      </p:cBhvr>
                                      <p:to>
                                        <p:strVal val="visible"/>
                                      </p:to>
                                    </p:set>
                                    <p:animEffect transition="in" filter="wipe(left)">
                                      <p:cBhvr>
                                        <p:cTn id="7" dur="500"/>
                                        <p:tgtEl>
                                          <p:spTgt spid="156682"/>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56681"/>
                                        </p:tgtEl>
                                        <p:attrNameLst>
                                          <p:attrName>style.visibility</p:attrName>
                                        </p:attrNameLst>
                                      </p:cBhvr>
                                      <p:to>
                                        <p:strVal val="visible"/>
                                      </p:to>
                                    </p:set>
                                    <p:animEffect transition="in" filter="box(out)">
                                      <p:cBhvr>
                                        <p:cTn id="11" dur="500"/>
                                        <p:tgtEl>
                                          <p:spTgt spid="15668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6683"/>
                                        </p:tgtEl>
                                        <p:attrNameLst>
                                          <p:attrName>style.visibility</p:attrName>
                                        </p:attrNameLst>
                                      </p:cBhvr>
                                      <p:to>
                                        <p:strVal val="visible"/>
                                      </p:to>
                                    </p:set>
                                    <p:animEffect transition="in" filter="wipe(left)">
                                      <p:cBhvr>
                                        <p:cTn id="21" dur="500"/>
                                        <p:tgtEl>
                                          <p:spTgt spid="156683"/>
                                        </p:tgtEl>
                                      </p:cBhvr>
                                    </p:animEffect>
                                  </p:childTnLst>
                                </p:cTn>
                              </p:par>
                            </p:childTnLst>
                          </p:cTn>
                        </p:par>
                        <p:par>
                          <p:cTn id="22" fill="hold">
                            <p:stCondLst>
                              <p:cond delay="500"/>
                            </p:stCondLst>
                            <p:childTnLst>
                              <p:par>
                                <p:cTn id="23" presetID="4" presetClass="entr" presetSubtype="32" fill="hold" nodeType="afterEffect">
                                  <p:stCondLst>
                                    <p:cond delay="0"/>
                                  </p:stCondLst>
                                  <p:childTnLst>
                                    <p:set>
                                      <p:cBhvr>
                                        <p:cTn id="24" dur="1" fill="hold">
                                          <p:stCondLst>
                                            <p:cond delay="0"/>
                                          </p:stCondLst>
                                        </p:cTn>
                                        <p:tgtEl>
                                          <p:spTgt spid="156684"/>
                                        </p:tgtEl>
                                        <p:attrNameLst>
                                          <p:attrName>style.visibility</p:attrName>
                                        </p:attrNameLst>
                                      </p:cBhvr>
                                      <p:to>
                                        <p:strVal val="visible"/>
                                      </p:to>
                                    </p:set>
                                    <p:animEffect transition="in" filter="box(out)">
                                      <p:cBhvr>
                                        <p:cTn id="25" dur="500"/>
                                        <p:tgtEl>
                                          <p:spTgt spid="1566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6685"/>
                                        </p:tgtEl>
                                        <p:attrNameLst>
                                          <p:attrName>style.visibility</p:attrName>
                                        </p:attrNameLst>
                                      </p:cBhvr>
                                      <p:to>
                                        <p:strVal val="visible"/>
                                      </p:to>
                                    </p:set>
                                    <p:animEffect transition="in" filter="wipe(left)">
                                      <p:cBhvr>
                                        <p:cTn id="30" dur="500"/>
                                        <p:tgtEl>
                                          <p:spTgt spid="156685"/>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56687"/>
                                        </p:tgtEl>
                                        <p:attrNameLst>
                                          <p:attrName>style.visibility</p:attrName>
                                        </p:attrNameLst>
                                      </p:cBhvr>
                                      <p:to>
                                        <p:strVal val="visible"/>
                                      </p:to>
                                    </p:set>
                                    <p:animEffect transition="in" filter="box(out)">
                                      <p:cBhvr>
                                        <p:cTn id="35" dur="500"/>
                                        <p:tgtEl>
                                          <p:spTgt spid="1566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6674"/>
                                        </p:tgtEl>
                                        <p:attrNameLst>
                                          <p:attrName>style.visibility</p:attrName>
                                        </p:attrNameLst>
                                      </p:cBhvr>
                                      <p:to>
                                        <p:strVal val="visible"/>
                                      </p:to>
                                    </p:set>
                                    <p:animEffect transition="in" filter="wipe(left)">
                                      <p:cBhvr>
                                        <p:cTn id="40" dur="500"/>
                                        <p:tgtEl>
                                          <p:spTgt spid="156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2" grpId="0" autoUpdateAnimBg="0"/>
      <p:bldP spid="156683" grpId="0" autoUpdateAnimBg="0"/>
      <p:bldP spid="156685" grpId="0" autoUpdateAnimBg="0"/>
      <p:bldP spid="15668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698" name="Object 2"/>
          <p:cNvGraphicFramePr>
            <a:graphicFrameLocks noChangeAspect="1"/>
          </p:cNvGraphicFramePr>
          <p:nvPr/>
        </p:nvGraphicFramePr>
        <p:xfrm>
          <a:off x="2279650" y="3962400"/>
          <a:ext cx="2673350" cy="633413"/>
        </p:xfrm>
        <a:graphic>
          <a:graphicData uri="http://schemas.openxmlformats.org/presentationml/2006/ole">
            <mc:AlternateContent xmlns:mc="http://schemas.openxmlformats.org/markup-compatibility/2006">
              <mc:Choice xmlns:v="urn:schemas-microsoft-com:vml" Requires="v">
                <p:oleObj spid="_x0000_s15366" name="Equation" r:id="rId3" imgW="1346200" imgH="254000" progId="Equation.3">
                  <p:embed/>
                </p:oleObj>
              </mc:Choice>
              <mc:Fallback>
                <p:oleObj name="Equation" r:id="rId3" imgW="13462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3962400"/>
                        <a:ext cx="2673350" cy="633413"/>
                      </a:xfrm>
                      <a:prstGeom prst="rect">
                        <a:avLst/>
                      </a:prstGeom>
                      <a:noFill/>
                      <a:ln>
                        <a:noFill/>
                      </a:ln>
                      <a:effectLst/>
                    </p:spPr>
                  </p:pic>
                </p:oleObj>
              </mc:Fallback>
            </mc:AlternateContent>
          </a:graphicData>
        </a:graphic>
      </p:graphicFrame>
      <p:graphicFrame>
        <p:nvGraphicFramePr>
          <p:cNvPr id="157699" name="Object 3"/>
          <p:cNvGraphicFramePr>
            <a:graphicFrameLocks noChangeAspect="1"/>
          </p:cNvGraphicFramePr>
          <p:nvPr/>
        </p:nvGraphicFramePr>
        <p:xfrm>
          <a:off x="2365375" y="1320800"/>
          <a:ext cx="2206625" cy="1089025"/>
        </p:xfrm>
        <a:graphic>
          <a:graphicData uri="http://schemas.openxmlformats.org/presentationml/2006/ole">
            <mc:AlternateContent xmlns:mc="http://schemas.openxmlformats.org/markup-compatibility/2006">
              <mc:Choice xmlns:v="urn:schemas-microsoft-com:vml" Requires="v">
                <p:oleObj spid="_x0000_s15367" name="公式" r:id="rId5" imgW="1117600" imgH="508000" progId="Equation.3">
                  <p:embed/>
                </p:oleObj>
              </mc:Choice>
              <mc:Fallback>
                <p:oleObj name="公式" r:id="rId5" imgW="11176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375" y="1320800"/>
                        <a:ext cx="2206625" cy="1089025"/>
                      </a:xfrm>
                      <a:prstGeom prst="rect">
                        <a:avLst/>
                      </a:prstGeom>
                      <a:noFill/>
                      <a:ln>
                        <a:noFill/>
                      </a:ln>
                      <a:effectLst/>
                    </p:spPr>
                  </p:pic>
                </p:oleObj>
              </mc:Fallback>
            </mc:AlternateContent>
          </a:graphicData>
        </a:graphic>
      </p:graphicFrame>
      <p:sp>
        <p:nvSpPr>
          <p:cNvPr id="157700" name="Text Box 4"/>
          <p:cNvSpPr txBox="1">
            <a:spLocks noChangeArrowheads="1"/>
          </p:cNvSpPr>
          <p:nvPr/>
        </p:nvSpPr>
        <p:spPr bwMode="auto">
          <a:xfrm>
            <a:off x="838200" y="2362200"/>
            <a:ext cx="7037388" cy="1042988"/>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en-US" altLang="zh-CN" sz="2800" i="0">
                <a:latin typeface="宋体" panose="02010600030101010101" pitchFamily="2" charset="-122"/>
              </a:rPr>
              <a:t>    </a:t>
            </a:r>
            <a:r>
              <a:rPr lang="zh-CN" altLang="en-US" sz="2800" i="0">
                <a:latin typeface="宋体" panose="02010600030101010101" pitchFamily="2" charset="-122"/>
              </a:rPr>
              <a:t>电压负反馈具有稳定输出电压的作用，</a:t>
            </a:r>
          </a:p>
          <a:p>
            <a:pPr eaLnBrk="1" hangingPunct="1">
              <a:spcBef>
                <a:spcPct val="20000"/>
              </a:spcBef>
            </a:pPr>
            <a:r>
              <a:rPr lang="zh-CN" altLang="en-US" sz="2800" i="0">
                <a:latin typeface="宋体" panose="02010600030101010101" pitchFamily="2" charset="-122"/>
              </a:rPr>
              <a:t>即有恒压输出特性，故输出电阻降低。</a:t>
            </a:r>
          </a:p>
        </p:txBody>
      </p:sp>
      <p:sp>
        <p:nvSpPr>
          <p:cNvPr id="157701" name="Text Box 5"/>
          <p:cNvSpPr txBox="1">
            <a:spLocks noChangeArrowheads="1"/>
          </p:cNvSpPr>
          <p:nvPr/>
        </p:nvSpPr>
        <p:spPr bwMode="auto">
          <a:xfrm>
            <a:off x="877888" y="4495800"/>
            <a:ext cx="7037387" cy="1042988"/>
          </a:xfrm>
          <a:prstGeom prst="rect">
            <a:avLst/>
          </a:prstGeom>
          <a:noFill/>
          <a:ln>
            <a:noFill/>
          </a:ln>
        </p:spPr>
        <p:txBody>
          <a:bodyPr wrap="none" lIns="90000" tIns="46800" rIns="90000" bIns="46800">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en-US" altLang="zh-CN" sz="2800" i="0" dirty="0">
                <a:latin typeface="宋体" panose="02010600030101010101" pitchFamily="2" charset="-122"/>
              </a:rPr>
              <a:t>    </a:t>
            </a:r>
            <a:r>
              <a:rPr lang="zh-CN" altLang="en-US" sz="2800" i="0" dirty="0">
                <a:latin typeface="宋体" panose="02010600030101010101" pitchFamily="2" charset="-122"/>
              </a:rPr>
              <a:t>电流负反馈具有稳定输出电流的作用，</a:t>
            </a:r>
          </a:p>
          <a:p>
            <a:pPr eaLnBrk="1" hangingPunct="1">
              <a:spcBef>
                <a:spcPct val="20000"/>
              </a:spcBef>
            </a:pPr>
            <a:r>
              <a:rPr lang="zh-CN" altLang="en-US" sz="2800" i="0" dirty="0">
                <a:latin typeface="宋体" panose="02010600030101010101" pitchFamily="2" charset="-122"/>
              </a:rPr>
              <a:t>即有恒流输出特性，故输出电阻提高。</a:t>
            </a:r>
          </a:p>
        </p:txBody>
      </p:sp>
      <p:sp>
        <p:nvSpPr>
          <p:cNvPr id="157702" name="Rectangle 6"/>
          <p:cNvSpPr>
            <a:spLocks noChangeArrowheads="1"/>
          </p:cNvSpPr>
          <p:nvPr/>
        </p:nvSpPr>
        <p:spPr bwMode="auto">
          <a:xfrm>
            <a:off x="838200" y="896938"/>
            <a:ext cx="5942875" cy="543355"/>
          </a:xfrm>
          <a:prstGeom prst="rect">
            <a:avLst/>
          </a:prstGeom>
          <a:noFill/>
          <a:ln w="38100">
            <a:noFill/>
            <a:miter lim="800000"/>
          </a:ln>
          <a:effectLst/>
        </p:spPr>
        <p:txBody>
          <a:bodyPr wrap="none" lIns="90000" tIns="46800" rIns="90000" bIns="46800">
            <a:spAutoFit/>
          </a:bodyPr>
          <a:lstStyle/>
          <a:p>
            <a:pPr>
              <a:lnSpc>
                <a:spcPct val="105000"/>
              </a:lnSpc>
              <a:spcBef>
                <a:spcPct val="50000"/>
              </a:spcBef>
            </a:pP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电压负反馈使电路的输出电阻降低</a:t>
            </a:r>
          </a:p>
        </p:txBody>
      </p:sp>
      <p:sp>
        <p:nvSpPr>
          <p:cNvPr id="157703" name="Rectangle 7"/>
          <p:cNvSpPr>
            <a:spLocks noChangeArrowheads="1"/>
          </p:cNvSpPr>
          <p:nvPr/>
        </p:nvSpPr>
        <p:spPr bwMode="auto">
          <a:xfrm>
            <a:off x="838200" y="3429000"/>
            <a:ext cx="5981700" cy="525463"/>
          </a:xfrm>
          <a:prstGeom prst="rect">
            <a:avLst/>
          </a:prstGeom>
          <a:noFill/>
          <a:ln w="38100">
            <a:noFill/>
            <a:miter lim="800000"/>
          </a:ln>
          <a:effectLst/>
        </p:spPr>
        <p:txBody>
          <a:bodyPr wrap="none" lIns="90000" tIns="46800" rIns="90000" bIns="46800">
            <a:spAutoFit/>
          </a:bodyPr>
          <a:lstStyle/>
          <a:p>
            <a:pPr>
              <a:spcBef>
                <a:spcPct val="50000"/>
              </a:spcBef>
            </a:pP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2)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电流负反馈使电路的输出电阻提高</a:t>
            </a:r>
          </a:p>
        </p:txBody>
      </p:sp>
      <p:sp>
        <p:nvSpPr>
          <p:cNvPr id="157704" name="Rectangle 8"/>
          <p:cNvSpPr>
            <a:spLocks noChangeArrowheads="1"/>
          </p:cNvSpPr>
          <p:nvPr/>
        </p:nvSpPr>
        <p:spPr bwMode="auto">
          <a:xfrm>
            <a:off x="838200" y="381000"/>
            <a:ext cx="5334000" cy="609600"/>
          </a:xfrm>
          <a:prstGeom prst="rect">
            <a:avLst/>
          </a:prstGeom>
          <a:noFill/>
          <a:ln w="9525">
            <a:noFill/>
            <a:miter lim="800000"/>
          </a:ln>
          <a:effectLst/>
        </p:spPr>
        <p:txBody>
          <a:bodyPr anchor="ctr"/>
          <a:lstStyle/>
          <a:p>
            <a:r>
              <a:rPr lang="en-US" altLang="zh-CN" sz="2800" b="1" i="1" dirty="0">
                <a:solidFill>
                  <a:srgbClr val="CC0000"/>
                </a:solidFill>
                <a:effectLst>
                  <a:outerShdw blurRad="38100" dist="38100" dir="2700000" algn="tl">
                    <a:srgbClr val="DDDDDD"/>
                  </a:outerShdw>
                </a:effectLst>
                <a:latin typeface="宋体" panose="02010600030101010101" pitchFamily="2" charset="-122"/>
              </a:rPr>
              <a:t>6.</a:t>
            </a:r>
            <a:r>
              <a:rPr lang="zh-CN" altLang="en-US" sz="2800" b="1" i="1" dirty="0">
                <a:solidFill>
                  <a:srgbClr val="CC0000"/>
                </a:solidFill>
                <a:effectLst>
                  <a:outerShdw blurRad="38100" dist="38100" dir="2700000" algn="tl">
                    <a:srgbClr val="DDDDDD"/>
                  </a:outerShdw>
                </a:effectLst>
                <a:latin typeface="宋体" panose="02010600030101010101" pitchFamily="2" charset="-122"/>
              </a:rPr>
              <a:t>对输出电阻的影响</a:t>
            </a:r>
          </a:p>
        </p:txBody>
      </p:sp>
    </p:spTree>
    <p:extLst>
      <p:ext uri="{BB962C8B-B14F-4D97-AF65-F5344CB8AC3E}">
        <p14:creationId xmlns:p14="http://schemas.microsoft.com/office/powerpoint/2010/main" val="18199666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702"/>
                                        </p:tgtEl>
                                        <p:attrNameLst>
                                          <p:attrName>style.visibility</p:attrName>
                                        </p:attrNameLst>
                                      </p:cBhvr>
                                      <p:to>
                                        <p:strVal val="visible"/>
                                      </p:to>
                                    </p:set>
                                    <p:animEffect transition="in" filter="wipe(left)">
                                      <p:cBhvr>
                                        <p:cTn id="7" dur="500"/>
                                        <p:tgtEl>
                                          <p:spTgt spid="1577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7699"/>
                                        </p:tgtEl>
                                        <p:attrNameLst>
                                          <p:attrName>style.visibility</p:attrName>
                                        </p:attrNameLst>
                                      </p:cBhvr>
                                      <p:to>
                                        <p:strVal val="visible"/>
                                      </p:to>
                                    </p:set>
                                    <p:animEffect transition="in" filter="wipe(left)">
                                      <p:cBhvr>
                                        <p:cTn id="12" dur="500"/>
                                        <p:tgtEl>
                                          <p:spTgt spid="1576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7700"/>
                                        </p:tgtEl>
                                        <p:attrNameLst>
                                          <p:attrName>style.visibility</p:attrName>
                                        </p:attrNameLst>
                                      </p:cBhvr>
                                      <p:to>
                                        <p:strVal val="visible"/>
                                      </p:to>
                                    </p:set>
                                    <p:animEffect transition="in" filter="wipe(left)">
                                      <p:cBhvr>
                                        <p:cTn id="17" dur="500"/>
                                        <p:tgtEl>
                                          <p:spTgt spid="1577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703"/>
                                        </p:tgtEl>
                                        <p:attrNameLst>
                                          <p:attrName>style.visibility</p:attrName>
                                        </p:attrNameLst>
                                      </p:cBhvr>
                                      <p:to>
                                        <p:strVal val="visible"/>
                                      </p:to>
                                    </p:set>
                                    <p:animEffect transition="in" filter="wipe(left)">
                                      <p:cBhvr>
                                        <p:cTn id="22" dur="500"/>
                                        <p:tgtEl>
                                          <p:spTgt spid="1577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7698"/>
                                        </p:tgtEl>
                                        <p:attrNameLst>
                                          <p:attrName>style.visibility</p:attrName>
                                        </p:attrNameLst>
                                      </p:cBhvr>
                                      <p:to>
                                        <p:strVal val="visible"/>
                                      </p:to>
                                    </p:set>
                                    <p:animEffect transition="in" filter="wipe(left)">
                                      <p:cBhvr>
                                        <p:cTn id="27" dur="500"/>
                                        <p:tgtEl>
                                          <p:spTgt spid="1576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7701"/>
                                        </p:tgtEl>
                                        <p:attrNameLst>
                                          <p:attrName>style.visibility</p:attrName>
                                        </p:attrNameLst>
                                      </p:cBhvr>
                                      <p:to>
                                        <p:strVal val="visible"/>
                                      </p:to>
                                    </p:set>
                                    <p:animEffect transition="in" filter="wipe(left)">
                                      <p:cBhvr>
                                        <p:cTn id="32"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autoUpdateAnimBg="0"/>
      <p:bldP spid="157701" grpId="0" autoUpdateAnimBg="0"/>
      <p:bldP spid="157702" grpId="0" autoUpdateAnimBg="0"/>
      <p:bldP spid="15770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99"/>
          <p:cNvGrpSpPr/>
          <p:nvPr/>
        </p:nvGrpSpPr>
        <p:grpSpPr bwMode="auto">
          <a:xfrm>
            <a:off x="1301750" y="457200"/>
            <a:ext cx="6470650" cy="3048000"/>
            <a:chOff x="820" y="288"/>
            <a:chExt cx="4076" cy="1920"/>
          </a:xfrm>
        </p:grpSpPr>
        <p:sp>
          <p:nvSpPr>
            <p:cNvPr id="5133" name="Text Box 3"/>
            <p:cNvSpPr txBox="1">
              <a:spLocks noChangeArrowheads="1"/>
            </p:cNvSpPr>
            <p:nvPr/>
          </p:nvSpPr>
          <p:spPr bwMode="auto">
            <a:xfrm>
              <a:off x="4159" y="288"/>
              <a:ext cx="73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spcBef>
                  <a:spcPct val="50000"/>
                </a:spcBef>
              </a:pPr>
              <a:r>
                <a:rPr lang="en-US" altLang="zh-CN" sz="2400">
                  <a:solidFill>
                    <a:srgbClr val="FF0000"/>
                  </a:solidFill>
                  <a:ea typeface="楷体_GB2312" charset="0"/>
                  <a:cs typeface="楷体_GB2312" charset="0"/>
                </a:rPr>
                <a:t>+</a:t>
              </a:r>
              <a:r>
                <a:rPr lang="en-US" altLang="zh-CN" sz="2400">
                  <a:solidFill>
                    <a:srgbClr val="000099"/>
                  </a:solidFill>
                  <a:ea typeface="楷体_GB2312" charset="0"/>
                  <a:cs typeface="楷体_GB2312" charset="0"/>
                </a:rPr>
                <a:t>U</a:t>
              </a:r>
              <a:r>
                <a:rPr lang="en-US" altLang="zh-CN" sz="2400" i="0" baseline="-25000">
                  <a:solidFill>
                    <a:srgbClr val="000099"/>
                  </a:solidFill>
                  <a:ea typeface="楷体_GB2312" charset="0"/>
                  <a:cs typeface="楷体_GB2312" charset="0"/>
                </a:rPr>
                <a:t>CC</a:t>
              </a:r>
              <a:endParaRPr lang="en-US" altLang="zh-CN" sz="2400">
                <a:solidFill>
                  <a:srgbClr val="000099"/>
                </a:solidFill>
                <a:ea typeface="楷体_GB2312" charset="0"/>
                <a:cs typeface="楷体_GB2312" charset="0"/>
              </a:endParaRPr>
            </a:p>
          </p:txBody>
        </p:sp>
        <p:sp>
          <p:nvSpPr>
            <p:cNvPr id="5134" name="Text Box 4"/>
            <p:cNvSpPr txBox="1">
              <a:spLocks noChangeArrowheads="1"/>
            </p:cNvSpPr>
            <p:nvPr/>
          </p:nvSpPr>
          <p:spPr bwMode="auto">
            <a:xfrm>
              <a:off x="4219" y="1920"/>
              <a:ext cx="58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spcBef>
                  <a:spcPct val="50000"/>
                </a:spcBef>
              </a:pPr>
              <a:r>
                <a:rPr lang="en-US" altLang="zh-CN" sz="2400">
                  <a:solidFill>
                    <a:srgbClr val="FF0000"/>
                  </a:solidFill>
                  <a:ea typeface="楷体_GB2312" charset="0"/>
                  <a:cs typeface="楷体_GB2312" charset="0"/>
                </a:rPr>
                <a:t>–</a:t>
              </a:r>
              <a:r>
                <a:rPr lang="en-US" altLang="zh-CN" sz="2400">
                  <a:solidFill>
                    <a:srgbClr val="000099"/>
                  </a:solidFill>
                  <a:ea typeface="楷体_GB2312" charset="0"/>
                  <a:cs typeface="楷体_GB2312" charset="0"/>
                </a:rPr>
                <a:t>U</a:t>
              </a:r>
              <a:r>
                <a:rPr lang="en-US" altLang="zh-CN" sz="2400" i="0" baseline="-25000">
                  <a:solidFill>
                    <a:srgbClr val="000099"/>
                  </a:solidFill>
                  <a:ea typeface="楷体_GB2312" charset="0"/>
                  <a:cs typeface="楷体_GB2312" charset="0"/>
                </a:rPr>
                <a:t>EE</a:t>
              </a:r>
              <a:endParaRPr lang="en-US" altLang="zh-CN" sz="2400">
                <a:solidFill>
                  <a:srgbClr val="000099"/>
                </a:solidFill>
                <a:ea typeface="楷体_GB2312" charset="0"/>
                <a:cs typeface="楷体_GB2312" charset="0"/>
              </a:endParaRPr>
            </a:p>
          </p:txBody>
        </p:sp>
        <p:sp>
          <p:nvSpPr>
            <p:cNvPr id="55301" name="Rectangle 5"/>
            <p:cNvSpPr>
              <a:spLocks noChangeArrowheads="1"/>
            </p:cNvSpPr>
            <p:nvPr/>
          </p:nvSpPr>
          <p:spPr bwMode="auto">
            <a:xfrm>
              <a:off x="4176" y="1399"/>
              <a:ext cx="384" cy="297"/>
            </a:xfrm>
            <a:prstGeom prst="rect">
              <a:avLst/>
            </a:prstGeom>
            <a:noFill/>
            <a:ln w="12700">
              <a:noFill/>
              <a:miter lim="800000"/>
            </a:ln>
            <a:effectLst/>
          </p:spPr>
          <p:txBody>
            <a:bodyPr lIns="90488" tIns="44450" rIns="90488" bIns="0">
              <a:spAutoFit/>
            </a:bodyPr>
            <a:lstStyle/>
            <a:p>
              <a:pPr eaLnBrk="0" hangingPunct="0">
                <a:spcBef>
                  <a:spcPct val="50000"/>
                </a:spcBef>
              </a:pPr>
              <a:r>
                <a:rPr lang="en-US" altLang="zh-CN" sz="2800">
                  <a:solidFill>
                    <a:srgbClr val="000099"/>
                  </a:solidFill>
                  <a:effectLst>
                    <a:outerShdw blurRad="38100" dist="38100" dir="2700000" algn="tl">
                      <a:srgbClr val="DDDDDD"/>
                    </a:outerShdw>
                  </a:effectLst>
                  <a:latin typeface="Times New Roman" panose="02020603050405020304" charset="0"/>
                  <a:ea typeface="楷体_GB2312" charset="0"/>
                  <a:cs typeface="楷体_GB2312" charset="0"/>
                </a:rPr>
                <a:t>u</a:t>
              </a:r>
              <a:r>
                <a:rPr lang="en-US" altLang="zh-CN" sz="2800" i="0" baseline="-24000">
                  <a:solidFill>
                    <a:srgbClr val="000099"/>
                  </a:solidFill>
                  <a:effectLst>
                    <a:outerShdw blurRad="38100" dist="38100" dir="2700000" algn="tl">
                      <a:srgbClr val="DDDDDD"/>
                    </a:outerShdw>
                  </a:effectLst>
                  <a:latin typeface="Times New Roman" panose="02020603050405020304" charset="0"/>
                  <a:ea typeface="楷体_GB2312" charset="0"/>
                  <a:cs typeface="楷体_GB2312" charset="0"/>
                </a:rPr>
                <a:t>o</a:t>
              </a:r>
              <a:endParaRPr lang="en-US" altLang="zh-CN" sz="2800" i="0" baseline="-50000">
                <a:solidFill>
                  <a:srgbClr val="000099"/>
                </a:solidFill>
                <a:effectLst>
                  <a:outerShdw blurRad="38100" dist="38100" dir="2700000" algn="tl">
                    <a:srgbClr val="DDDDDD"/>
                  </a:outerShdw>
                </a:effectLst>
                <a:latin typeface="Times New Roman" panose="02020603050405020304" charset="0"/>
                <a:ea typeface="楷体_GB2312" charset="0"/>
                <a:cs typeface="楷体_GB2312" charset="0"/>
              </a:endParaRPr>
            </a:p>
          </p:txBody>
        </p:sp>
        <p:sp>
          <p:nvSpPr>
            <p:cNvPr id="5136" name="Line 8"/>
            <p:cNvSpPr>
              <a:spLocks noChangeShapeType="1"/>
            </p:cNvSpPr>
            <p:nvPr/>
          </p:nvSpPr>
          <p:spPr bwMode="auto">
            <a:xfrm>
              <a:off x="1347" y="1078"/>
              <a:ext cx="0" cy="19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37" name="Line 9"/>
            <p:cNvSpPr>
              <a:spLocks noChangeShapeType="1"/>
            </p:cNvSpPr>
            <p:nvPr/>
          </p:nvSpPr>
          <p:spPr bwMode="auto">
            <a:xfrm>
              <a:off x="1351" y="1199"/>
              <a:ext cx="142" cy="95"/>
            </a:xfrm>
            <a:prstGeom prst="line">
              <a:avLst/>
            </a:prstGeom>
            <a:noFill/>
            <a:ln w="38100">
              <a:solidFill>
                <a:schemeClr val="tx1"/>
              </a:solidFill>
              <a:round/>
              <a:tailEnd type="triangle" w="sm" len="med"/>
            </a:ln>
          </p:spPr>
          <p:txBody>
            <a:bodyPr wrap="none" anchor="ctr"/>
            <a:lstStyle/>
            <a:p>
              <a:endParaRPr lang="zh-CN" altLang="en-US">
                <a:latin typeface="Times New Roman" panose="02020603050405020304" charset="0"/>
              </a:endParaRPr>
            </a:p>
          </p:txBody>
        </p:sp>
        <p:sp>
          <p:nvSpPr>
            <p:cNvPr id="5138" name="Line 10"/>
            <p:cNvSpPr>
              <a:spLocks noChangeShapeType="1"/>
            </p:cNvSpPr>
            <p:nvPr/>
          </p:nvSpPr>
          <p:spPr bwMode="auto">
            <a:xfrm rot="700650" flipV="1">
              <a:off x="1353" y="1049"/>
              <a:ext cx="120" cy="9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39" name="Line 11"/>
            <p:cNvSpPr>
              <a:spLocks noChangeShapeType="1"/>
            </p:cNvSpPr>
            <p:nvPr/>
          </p:nvSpPr>
          <p:spPr bwMode="auto">
            <a:xfrm>
              <a:off x="1485" y="473"/>
              <a:ext cx="2630" cy="0"/>
            </a:xfrm>
            <a:prstGeom prst="line">
              <a:avLst/>
            </a:prstGeom>
            <a:noFill/>
            <a:ln w="38100">
              <a:solidFill>
                <a:schemeClr val="tx1"/>
              </a:solidFill>
              <a:round/>
            </a:ln>
          </p:spPr>
          <p:txBody>
            <a:bodyPr wrap="none" lIns="90000" tIns="43200" rIns="90000" bIns="43200" anchor="ctr"/>
            <a:lstStyle/>
            <a:p>
              <a:endParaRPr lang="zh-CN" altLang="en-US">
                <a:latin typeface="Times New Roman" panose="02020603050405020304" charset="0"/>
              </a:endParaRPr>
            </a:p>
          </p:txBody>
        </p:sp>
        <p:sp>
          <p:nvSpPr>
            <p:cNvPr id="5140" name="Line 12"/>
            <p:cNvSpPr>
              <a:spLocks noChangeShapeType="1"/>
            </p:cNvSpPr>
            <p:nvPr/>
          </p:nvSpPr>
          <p:spPr bwMode="auto">
            <a:xfrm>
              <a:off x="1478" y="466"/>
              <a:ext cx="0" cy="18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1" name="Line 13"/>
            <p:cNvSpPr>
              <a:spLocks noChangeShapeType="1"/>
            </p:cNvSpPr>
            <p:nvPr/>
          </p:nvSpPr>
          <p:spPr bwMode="auto">
            <a:xfrm flipH="1">
              <a:off x="1478" y="839"/>
              <a:ext cx="0" cy="24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2" name="Line 14"/>
            <p:cNvSpPr>
              <a:spLocks noChangeShapeType="1"/>
            </p:cNvSpPr>
            <p:nvPr/>
          </p:nvSpPr>
          <p:spPr bwMode="auto">
            <a:xfrm>
              <a:off x="1488" y="1296"/>
              <a:ext cx="0" cy="1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3" name="Line 15"/>
            <p:cNvSpPr>
              <a:spLocks noChangeShapeType="1"/>
            </p:cNvSpPr>
            <p:nvPr/>
          </p:nvSpPr>
          <p:spPr bwMode="auto">
            <a:xfrm flipH="1" flipV="1">
              <a:off x="2302" y="1182"/>
              <a:ext cx="29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4" name="Line 16"/>
            <p:cNvSpPr>
              <a:spLocks noChangeShapeType="1"/>
            </p:cNvSpPr>
            <p:nvPr/>
          </p:nvSpPr>
          <p:spPr bwMode="auto">
            <a:xfrm flipH="1">
              <a:off x="2306" y="1091"/>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5" name="Line 17"/>
            <p:cNvSpPr>
              <a:spLocks noChangeShapeType="1"/>
            </p:cNvSpPr>
            <p:nvPr/>
          </p:nvSpPr>
          <p:spPr bwMode="auto">
            <a:xfrm flipH="1">
              <a:off x="2160" y="1206"/>
              <a:ext cx="142" cy="96"/>
            </a:xfrm>
            <a:prstGeom prst="line">
              <a:avLst/>
            </a:prstGeom>
            <a:noFill/>
            <a:ln w="38100">
              <a:solidFill>
                <a:schemeClr val="tx1"/>
              </a:solidFill>
              <a:round/>
              <a:tailEnd type="triangle" w="sm" len="med"/>
            </a:ln>
          </p:spPr>
          <p:txBody>
            <a:bodyPr wrap="none" anchor="ctr"/>
            <a:lstStyle/>
            <a:p>
              <a:endParaRPr lang="zh-CN" altLang="en-US">
                <a:latin typeface="Times New Roman" panose="02020603050405020304" charset="0"/>
              </a:endParaRPr>
            </a:p>
          </p:txBody>
        </p:sp>
        <p:sp>
          <p:nvSpPr>
            <p:cNvPr id="5146" name="Line 18"/>
            <p:cNvSpPr>
              <a:spLocks noChangeShapeType="1"/>
            </p:cNvSpPr>
            <p:nvPr/>
          </p:nvSpPr>
          <p:spPr bwMode="auto">
            <a:xfrm rot="-700650" flipH="1" flipV="1">
              <a:off x="2180" y="1065"/>
              <a:ext cx="120" cy="9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7" name="Line 19"/>
            <p:cNvSpPr>
              <a:spLocks noChangeShapeType="1"/>
            </p:cNvSpPr>
            <p:nvPr/>
          </p:nvSpPr>
          <p:spPr bwMode="auto">
            <a:xfrm flipH="1">
              <a:off x="2184" y="1013"/>
              <a:ext cx="605" cy="0"/>
            </a:xfrm>
            <a:prstGeom prst="line">
              <a:avLst/>
            </a:prstGeom>
            <a:noFill/>
            <a:ln w="38100">
              <a:solidFill>
                <a:schemeClr val="tx1"/>
              </a:solidFill>
              <a:round/>
            </a:ln>
          </p:spPr>
          <p:txBody>
            <a:bodyPr wrap="none" lIns="90000" tIns="43200" rIns="90000" bIns="43200" anchor="ctr"/>
            <a:lstStyle/>
            <a:p>
              <a:endParaRPr lang="zh-CN" altLang="en-US">
                <a:latin typeface="Times New Roman" panose="02020603050405020304" charset="0"/>
              </a:endParaRPr>
            </a:p>
          </p:txBody>
        </p:sp>
        <p:sp>
          <p:nvSpPr>
            <p:cNvPr id="5148" name="Line 20"/>
            <p:cNvSpPr>
              <a:spLocks noChangeShapeType="1"/>
            </p:cNvSpPr>
            <p:nvPr/>
          </p:nvSpPr>
          <p:spPr bwMode="auto">
            <a:xfrm>
              <a:off x="1475" y="1402"/>
              <a:ext cx="70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49" name="Line 21"/>
            <p:cNvSpPr>
              <a:spLocks noChangeShapeType="1"/>
            </p:cNvSpPr>
            <p:nvPr/>
          </p:nvSpPr>
          <p:spPr bwMode="auto">
            <a:xfrm flipH="1">
              <a:off x="1814" y="1391"/>
              <a:ext cx="0" cy="31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0" name="Line 22"/>
            <p:cNvSpPr>
              <a:spLocks noChangeShapeType="1"/>
            </p:cNvSpPr>
            <p:nvPr/>
          </p:nvSpPr>
          <p:spPr bwMode="auto">
            <a:xfrm>
              <a:off x="1814" y="1929"/>
              <a:ext cx="0" cy="17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1" name="Line 23"/>
            <p:cNvSpPr>
              <a:spLocks noChangeShapeType="1"/>
            </p:cNvSpPr>
            <p:nvPr/>
          </p:nvSpPr>
          <p:spPr bwMode="auto">
            <a:xfrm>
              <a:off x="1632" y="1680"/>
              <a:ext cx="0" cy="260"/>
            </a:xfrm>
            <a:prstGeom prst="line">
              <a:avLst/>
            </a:prstGeom>
            <a:noFill/>
            <a:ln w="38100">
              <a:solidFill>
                <a:srgbClr val="FF0000"/>
              </a:solidFill>
              <a:round/>
              <a:tailEnd type="triangle" w="sm" len="med"/>
            </a:ln>
          </p:spPr>
          <p:txBody>
            <a:bodyPr wrap="none" anchor="ctr"/>
            <a:lstStyle/>
            <a:p>
              <a:endParaRPr lang="zh-CN" altLang="en-US">
                <a:latin typeface="Times New Roman" panose="02020603050405020304" charset="0"/>
              </a:endParaRPr>
            </a:p>
          </p:txBody>
        </p:sp>
        <p:sp>
          <p:nvSpPr>
            <p:cNvPr id="5152" name="Line 24"/>
            <p:cNvSpPr>
              <a:spLocks noChangeShapeType="1"/>
            </p:cNvSpPr>
            <p:nvPr/>
          </p:nvSpPr>
          <p:spPr bwMode="auto">
            <a:xfrm flipH="1">
              <a:off x="2587" y="1182"/>
              <a:ext cx="0" cy="367"/>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53" name="Line 25"/>
            <p:cNvSpPr>
              <a:spLocks noChangeShapeType="1"/>
            </p:cNvSpPr>
            <p:nvPr/>
          </p:nvSpPr>
          <p:spPr bwMode="auto">
            <a:xfrm>
              <a:off x="926" y="1170"/>
              <a:ext cx="413" cy="0"/>
            </a:xfrm>
            <a:prstGeom prst="line">
              <a:avLst/>
            </a:prstGeom>
            <a:noFill/>
            <a:ln w="38100">
              <a:solidFill>
                <a:schemeClr val="tx1"/>
              </a:solidFill>
              <a:round/>
            </a:ln>
          </p:spPr>
          <p:txBody>
            <a:bodyPr wrap="none" lIns="90000" tIns="43200" rIns="90000" bIns="0" anchor="ctr">
              <a:spAutoFit/>
            </a:bodyPr>
            <a:lstStyle/>
            <a:p>
              <a:endParaRPr lang="zh-CN" altLang="en-US">
                <a:latin typeface="Times New Roman" panose="02020603050405020304" charset="0"/>
              </a:endParaRPr>
            </a:p>
          </p:txBody>
        </p:sp>
        <p:sp>
          <p:nvSpPr>
            <p:cNvPr id="5154" name="Line 26"/>
            <p:cNvSpPr>
              <a:spLocks noChangeShapeType="1"/>
            </p:cNvSpPr>
            <p:nvPr/>
          </p:nvSpPr>
          <p:spPr bwMode="auto">
            <a:xfrm>
              <a:off x="2184" y="1291"/>
              <a:ext cx="0" cy="1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5" name="Rectangle 27"/>
            <p:cNvSpPr>
              <a:spLocks noChangeArrowheads="1"/>
            </p:cNvSpPr>
            <p:nvPr/>
          </p:nvSpPr>
          <p:spPr bwMode="auto">
            <a:xfrm rot="-5400000">
              <a:off x="2083" y="673"/>
              <a:ext cx="180"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156" name="Line 28"/>
            <p:cNvSpPr>
              <a:spLocks noChangeShapeType="1"/>
            </p:cNvSpPr>
            <p:nvPr/>
          </p:nvSpPr>
          <p:spPr bwMode="auto">
            <a:xfrm flipH="1">
              <a:off x="2174" y="483"/>
              <a:ext cx="0" cy="14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7" name="Line 29"/>
            <p:cNvSpPr>
              <a:spLocks noChangeShapeType="1"/>
            </p:cNvSpPr>
            <p:nvPr/>
          </p:nvSpPr>
          <p:spPr bwMode="auto">
            <a:xfrm>
              <a:off x="2184" y="802"/>
              <a:ext cx="0" cy="29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8" name="Line 30"/>
            <p:cNvSpPr>
              <a:spLocks noChangeShapeType="1"/>
            </p:cNvSpPr>
            <p:nvPr/>
          </p:nvSpPr>
          <p:spPr bwMode="auto">
            <a:xfrm>
              <a:off x="2688" y="1014"/>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59" name="Line 31"/>
            <p:cNvSpPr>
              <a:spLocks noChangeShapeType="1"/>
            </p:cNvSpPr>
            <p:nvPr/>
          </p:nvSpPr>
          <p:spPr bwMode="auto">
            <a:xfrm>
              <a:off x="2805" y="918"/>
              <a:ext cx="0" cy="19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0" name="Line 32"/>
            <p:cNvSpPr>
              <a:spLocks noChangeShapeType="1"/>
            </p:cNvSpPr>
            <p:nvPr/>
          </p:nvSpPr>
          <p:spPr bwMode="auto">
            <a:xfrm>
              <a:off x="2810" y="1058"/>
              <a:ext cx="170" cy="98"/>
            </a:xfrm>
            <a:prstGeom prst="line">
              <a:avLst/>
            </a:prstGeom>
            <a:noFill/>
            <a:ln w="38100">
              <a:solidFill>
                <a:schemeClr val="tx1"/>
              </a:solidFill>
              <a:round/>
              <a:tailEnd type="triangle" w="sm" len="med"/>
            </a:ln>
          </p:spPr>
          <p:txBody>
            <a:bodyPr wrap="none" anchor="ctr"/>
            <a:lstStyle/>
            <a:p>
              <a:endParaRPr lang="zh-CN" altLang="en-US">
                <a:latin typeface="Times New Roman" panose="02020603050405020304" charset="0"/>
              </a:endParaRPr>
            </a:p>
          </p:txBody>
        </p:sp>
        <p:sp>
          <p:nvSpPr>
            <p:cNvPr id="5161" name="Line 33"/>
            <p:cNvSpPr>
              <a:spLocks noChangeShapeType="1"/>
            </p:cNvSpPr>
            <p:nvPr/>
          </p:nvSpPr>
          <p:spPr bwMode="auto">
            <a:xfrm>
              <a:off x="2969" y="1160"/>
              <a:ext cx="0" cy="472"/>
            </a:xfrm>
            <a:prstGeom prst="line">
              <a:avLst/>
            </a:prstGeom>
            <a:noFill/>
            <a:ln w="38100">
              <a:solidFill>
                <a:schemeClr val="tx1"/>
              </a:solidFill>
              <a:round/>
            </a:ln>
          </p:spPr>
          <p:txBody>
            <a:bodyPr wrap="none" lIns="90000" tIns="43200" rIns="90000" bIns="0" anchor="ctr">
              <a:spAutoFit/>
            </a:bodyPr>
            <a:lstStyle/>
            <a:p>
              <a:endParaRPr lang="zh-CN" altLang="en-US">
                <a:latin typeface="Times New Roman" panose="02020603050405020304" charset="0"/>
              </a:endParaRPr>
            </a:p>
          </p:txBody>
        </p:sp>
        <p:sp>
          <p:nvSpPr>
            <p:cNvPr id="5162" name="Line 34"/>
            <p:cNvSpPr>
              <a:spLocks noChangeShapeType="1"/>
            </p:cNvSpPr>
            <p:nvPr/>
          </p:nvSpPr>
          <p:spPr bwMode="auto">
            <a:xfrm rot="-5400000">
              <a:off x="2892" y="537"/>
              <a:ext cx="115" cy="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3" name="Line 37"/>
            <p:cNvSpPr>
              <a:spLocks noChangeShapeType="1"/>
            </p:cNvSpPr>
            <p:nvPr/>
          </p:nvSpPr>
          <p:spPr bwMode="auto">
            <a:xfrm rot="-5400000">
              <a:off x="2962" y="1569"/>
              <a:ext cx="0" cy="12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4" name="Line 38"/>
            <p:cNvSpPr>
              <a:spLocks noChangeShapeType="1"/>
            </p:cNvSpPr>
            <p:nvPr/>
          </p:nvSpPr>
          <p:spPr bwMode="auto">
            <a:xfrm flipV="1">
              <a:off x="2928" y="899"/>
              <a:ext cx="432" cy="0"/>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65" name="Line 39"/>
            <p:cNvSpPr>
              <a:spLocks noChangeShapeType="1"/>
            </p:cNvSpPr>
            <p:nvPr/>
          </p:nvSpPr>
          <p:spPr bwMode="auto">
            <a:xfrm>
              <a:off x="3259" y="898"/>
              <a:ext cx="10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6" name="Line 40"/>
            <p:cNvSpPr>
              <a:spLocks noChangeShapeType="1"/>
            </p:cNvSpPr>
            <p:nvPr/>
          </p:nvSpPr>
          <p:spPr bwMode="auto">
            <a:xfrm>
              <a:off x="3356" y="806"/>
              <a:ext cx="0" cy="18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7" name="Line 41"/>
            <p:cNvSpPr>
              <a:spLocks noChangeShapeType="1"/>
            </p:cNvSpPr>
            <p:nvPr/>
          </p:nvSpPr>
          <p:spPr bwMode="auto">
            <a:xfrm>
              <a:off x="3360" y="929"/>
              <a:ext cx="143" cy="95"/>
            </a:xfrm>
            <a:prstGeom prst="line">
              <a:avLst/>
            </a:prstGeom>
            <a:noFill/>
            <a:ln w="38100">
              <a:solidFill>
                <a:schemeClr val="tx1"/>
              </a:solidFill>
              <a:round/>
              <a:tailEnd type="triangle" w="sm" len="med"/>
            </a:ln>
          </p:spPr>
          <p:txBody>
            <a:bodyPr wrap="none" anchor="ctr"/>
            <a:lstStyle/>
            <a:p>
              <a:endParaRPr lang="zh-CN" altLang="en-US">
                <a:latin typeface="Times New Roman" panose="02020603050405020304" charset="0"/>
              </a:endParaRPr>
            </a:p>
          </p:txBody>
        </p:sp>
        <p:sp>
          <p:nvSpPr>
            <p:cNvPr id="5168" name="Line 42"/>
            <p:cNvSpPr>
              <a:spLocks noChangeShapeType="1"/>
            </p:cNvSpPr>
            <p:nvPr/>
          </p:nvSpPr>
          <p:spPr bwMode="auto">
            <a:xfrm rot="700650" flipV="1">
              <a:off x="3362" y="775"/>
              <a:ext cx="12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69" name="Line 43"/>
            <p:cNvSpPr>
              <a:spLocks noChangeShapeType="1"/>
            </p:cNvSpPr>
            <p:nvPr/>
          </p:nvSpPr>
          <p:spPr bwMode="auto">
            <a:xfrm>
              <a:off x="3595" y="1371"/>
              <a:ext cx="112" cy="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70" name="Line 44"/>
            <p:cNvSpPr>
              <a:spLocks noChangeShapeType="1"/>
            </p:cNvSpPr>
            <p:nvPr/>
          </p:nvSpPr>
          <p:spPr bwMode="auto">
            <a:xfrm>
              <a:off x="3702" y="1279"/>
              <a:ext cx="0" cy="19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71" name="Line 45"/>
            <p:cNvSpPr>
              <a:spLocks noChangeShapeType="1"/>
            </p:cNvSpPr>
            <p:nvPr/>
          </p:nvSpPr>
          <p:spPr bwMode="auto">
            <a:xfrm>
              <a:off x="3707" y="1403"/>
              <a:ext cx="156" cy="95"/>
            </a:xfrm>
            <a:prstGeom prst="line">
              <a:avLst/>
            </a:prstGeom>
            <a:noFill/>
            <a:ln w="38100">
              <a:solidFill>
                <a:schemeClr val="tx1"/>
              </a:solidFill>
              <a:round/>
              <a:tailEnd type="triangle" w="sm" len="med"/>
            </a:ln>
          </p:spPr>
          <p:txBody>
            <a:bodyPr wrap="none" anchor="ctr"/>
            <a:lstStyle/>
            <a:p>
              <a:endParaRPr lang="zh-CN" altLang="en-US">
                <a:latin typeface="Times New Roman" panose="02020603050405020304" charset="0"/>
              </a:endParaRPr>
            </a:p>
          </p:txBody>
        </p:sp>
        <p:sp>
          <p:nvSpPr>
            <p:cNvPr id="5172" name="Line 46"/>
            <p:cNvSpPr>
              <a:spLocks noChangeShapeType="1"/>
            </p:cNvSpPr>
            <p:nvPr/>
          </p:nvSpPr>
          <p:spPr bwMode="auto">
            <a:xfrm rot="700650" flipV="1">
              <a:off x="3708" y="1249"/>
              <a:ext cx="133" cy="9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73" name="Line 47"/>
            <p:cNvSpPr>
              <a:spLocks noChangeShapeType="1"/>
            </p:cNvSpPr>
            <p:nvPr/>
          </p:nvSpPr>
          <p:spPr bwMode="auto">
            <a:xfrm>
              <a:off x="3505" y="1781"/>
              <a:ext cx="0" cy="319"/>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4" name="Line 48"/>
            <p:cNvSpPr>
              <a:spLocks noChangeShapeType="1"/>
            </p:cNvSpPr>
            <p:nvPr/>
          </p:nvSpPr>
          <p:spPr bwMode="auto">
            <a:xfrm flipH="1">
              <a:off x="3493" y="483"/>
              <a:ext cx="0" cy="319"/>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5" name="Line 49"/>
            <p:cNvSpPr>
              <a:spLocks noChangeShapeType="1"/>
            </p:cNvSpPr>
            <p:nvPr/>
          </p:nvSpPr>
          <p:spPr bwMode="auto">
            <a:xfrm>
              <a:off x="3504" y="1264"/>
              <a:ext cx="0" cy="346"/>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6" name="Line 50"/>
            <p:cNvSpPr>
              <a:spLocks noChangeShapeType="1"/>
            </p:cNvSpPr>
            <p:nvPr/>
          </p:nvSpPr>
          <p:spPr bwMode="auto">
            <a:xfrm>
              <a:off x="3840" y="1893"/>
              <a:ext cx="0" cy="211"/>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7" name="Line 51"/>
            <p:cNvSpPr>
              <a:spLocks noChangeShapeType="1"/>
            </p:cNvSpPr>
            <p:nvPr/>
          </p:nvSpPr>
          <p:spPr bwMode="auto">
            <a:xfrm>
              <a:off x="1828" y="2088"/>
              <a:ext cx="2355" cy="0"/>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8" name="Line 52"/>
            <p:cNvSpPr>
              <a:spLocks noChangeShapeType="1"/>
            </p:cNvSpPr>
            <p:nvPr/>
          </p:nvSpPr>
          <p:spPr bwMode="auto">
            <a:xfrm>
              <a:off x="3831" y="1562"/>
              <a:ext cx="302" cy="0"/>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79" name="Line 53"/>
            <p:cNvSpPr>
              <a:spLocks noChangeShapeType="1"/>
            </p:cNvSpPr>
            <p:nvPr/>
          </p:nvSpPr>
          <p:spPr bwMode="auto">
            <a:xfrm>
              <a:off x="974" y="1537"/>
              <a:ext cx="1619" cy="0"/>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80" name="Line 54"/>
            <p:cNvSpPr>
              <a:spLocks noChangeShapeType="1"/>
            </p:cNvSpPr>
            <p:nvPr/>
          </p:nvSpPr>
          <p:spPr bwMode="auto">
            <a:xfrm rot="-5400000">
              <a:off x="2885" y="837"/>
              <a:ext cx="122" cy="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81" name="Rectangle 55"/>
            <p:cNvSpPr>
              <a:spLocks noChangeArrowheads="1"/>
            </p:cNvSpPr>
            <p:nvPr/>
          </p:nvSpPr>
          <p:spPr bwMode="auto">
            <a:xfrm rot="-5400000">
              <a:off x="3749" y="1755"/>
              <a:ext cx="179"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grpSp>
          <p:nvGrpSpPr>
            <p:cNvPr id="5182" name="Group 56"/>
            <p:cNvGrpSpPr/>
            <p:nvPr/>
          </p:nvGrpSpPr>
          <p:grpSpPr bwMode="auto">
            <a:xfrm>
              <a:off x="1714" y="1708"/>
              <a:ext cx="190" cy="221"/>
              <a:chOff x="1584" y="3024"/>
              <a:chExt cx="336" cy="432"/>
            </a:xfrm>
          </p:grpSpPr>
          <p:sp>
            <p:nvSpPr>
              <p:cNvPr id="5206" name="Line 57"/>
              <p:cNvSpPr>
                <a:spLocks noChangeShapeType="1"/>
              </p:cNvSpPr>
              <p:nvPr/>
            </p:nvSpPr>
            <p:spPr bwMode="auto">
              <a:xfrm>
                <a:off x="1632" y="3216"/>
                <a:ext cx="28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7" name="Line 58"/>
              <p:cNvSpPr>
                <a:spLocks noChangeShapeType="1"/>
              </p:cNvSpPr>
              <p:nvPr/>
            </p:nvSpPr>
            <p:spPr bwMode="auto">
              <a:xfrm flipH="1">
                <a:off x="1584" y="3024"/>
                <a:ext cx="163"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8" name="Line 59"/>
              <p:cNvSpPr>
                <a:spLocks noChangeShapeType="1"/>
              </p:cNvSpPr>
              <p:nvPr/>
            </p:nvSpPr>
            <p:spPr bwMode="auto">
              <a:xfrm>
                <a:off x="1584" y="3216"/>
                <a:ext cx="163" cy="2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9" name="Line 60"/>
              <p:cNvSpPr>
                <a:spLocks noChangeShapeType="1"/>
              </p:cNvSpPr>
              <p:nvPr/>
            </p:nvSpPr>
            <p:spPr bwMode="auto">
              <a:xfrm>
                <a:off x="1747" y="3024"/>
                <a:ext cx="173"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10" name="Line 61"/>
              <p:cNvSpPr>
                <a:spLocks noChangeShapeType="1"/>
              </p:cNvSpPr>
              <p:nvPr/>
            </p:nvSpPr>
            <p:spPr bwMode="auto">
              <a:xfrm flipH="1">
                <a:off x="1747" y="3216"/>
                <a:ext cx="173" cy="2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183" name="Rectangle 62"/>
            <p:cNvSpPr>
              <a:spLocks noChangeArrowheads="1"/>
            </p:cNvSpPr>
            <p:nvPr/>
          </p:nvSpPr>
          <p:spPr bwMode="auto">
            <a:xfrm rot="-5400000">
              <a:off x="3417" y="1126"/>
              <a:ext cx="179"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184" name="Rectangle 63"/>
            <p:cNvSpPr>
              <a:spLocks noChangeArrowheads="1"/>
            </p:cNvSpPr>
            <p:nvPr/>
          </p:nvSpPr>
          <p:spPr bwMode="auto">
            <a:xfrm rot="-5400000">
              <a:off x="1395" y="695"/>
              <a:ext cx="180"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185" name="Line 64"/>
            <p:cNvSpPr>
              <a:spLocks noChangeShapeType="1"/>
            </p:cNvSpPr>
            <p:nvPr/>
          </p:nvSpPr>
          <p:spPr bwMode="auto">
            <a:xfrm flipV="1">
              <a:off x="3504" y="1371"/>
              <a:ext cx="201" cy="0"/>
            </a:xfrm>
            <a:prstGeom prst="line">
              <a:avLst/>
            </a:prstGeom>
            <a:noFill/>
            <a:ln w="38100">
              <a:solidFill>
                <a:schemeClr val="tx1"/>
              </a:solidFill>
              <a:round/>
            </a:ln>
          </p:spPr>
          <p:txBody>
            <a:bodyPr lIns="90000" tIns="43200" rIns="90000" bIns="0" anchor="ctr">
              <a:spAutoFit/>
            </a:bodyPr>
            <a:lstStyle/>
            <a:p>
              <a:endParaRPr lang="zh-CN" altLang="en-US">
                <a:latin typeface="Times New Roman" panose="02020603050405020304" charset="0"/>
              </a:endParaRPr>
            </a:p>
          </p:txBody>
        </p:sp>
        <p:sp>
          <p:nvSpPr>
            <p:cNvPr id="5186" name="Line 65"/>
            <p:cNvSpPr>
              <a:spLocks noChangeShapeType="1"/>
            </p:cNvSpPr>
            <p:nvPr/>
          </p:nvSpPr>
          <p:spPr bwMode="auto">
            <a:xfrm flipH="1">
              <a:off x="3854" y="470"/>
              <a:ext cx="0" cy="80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187" name="Group 98"/>
            <p:cNvGrpSpPr/>
            <p:nvPr/>
          </p:nvGrpSpPr>
          <p:grpSpPr bwMode="auto">
            <a:xfrm>
              <a:off x="820" y="864"/>
              <a:ext cx="572" cy="956"/>
              <a:chOff x="820" y="864"/>
              <a:chExt cx="572" cy="956"/>
            </a:xfrm>
          </p:grpSpPr>
          <p:sp>
            <p:nvSpPr>
              <p:cNvPr id="5204" name="Text Box 67"/>
              <p:cNvSpPr txBox="1">
                <a:spLocks noChangeArrowheads="1"/>
              </p:cNvSpPr>
              <p:nvPr/>
            </p:nvSpPr>
            <p:spPr bwMode="auto">
              <a:xfrm>
                <a:off x="864" y="864"/>
                <a:ext cx="42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a:solidFill>
                      <a:srgbClr val="000099"/>
                    </a:solidFill>
                  </a:rPr>
                  <a:t>u</a:t>
                </a:r>
                <a:r>
                  <a:rPr lang="en-US" altLang="zh-CN" sz="2800" baseline="-25000">
                    <a:solidFill>
                      <a:srgbClr val="000099"/>
                    </a:solidFill>
                  </a:rPr>
                  <a:t>–</a:t>
                </a:r>
              </a:p>
            </p:txBody>
          </p:sp>
          <p:sp>
            <p:nvSpPr>
              <p:cNvPr id="5205" name="Text Box 68"/>
              <p:cNvSpPr txBox="1">
                <a:spLocks noChangeArrowheads="1"/>
              </p:cNvSpPr>
              <p:nvPr/>
            </p:nvSpPr>
            <p:spPr bwMode="auto">
              <a:xfrm>
                <a:off x="820" y="1493"/>
                <a:ext cx="57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a:solidFill>
                      <a:srgbClr val="000099"/>
                    </a:solidFill>
                  </a:rPr>
                  <a:t>u</a:t>
                </a:r>
                <a:r>
                  <a:rPr lang="en-US" altLang="zh-CN" sz="2800" baseline="-25000">
                    <a:solidFill>
                      <a:srgbClr val="000099"/>
                    </a:solidFill>
                  </a:rPr>
                  <a:t>+</a:t>
                </a:r>
                <a:endParaRPr lang="en-US" altLang="zh-CN" sz="2800" b="0" i="0">
                  <a:solidFill>
                    <a:srgbClr val="000099"/>
                  </a:solidFill>
                </a:endParaRPr>
              </a:p>
            </p:txBody>
          </p:sp>
        </p:grpSp>
        <p:sp>
          <p:nvSpPr>
            <p:cNvPr id="5188" name="Rectangle 69"/>
            <p:cNvSpPr>
              <a:spLocks noChangeArrowheads="1"/>
            </p:cNvSpPr>
            <p:nvPr/>
          </p:nvSpPr>
          <p:spPr bwMode="auto">
            <a:xfrm rot="-5400000">
              <a:off x="2852" y="638"/>
              <a:ext cx="179"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grpSp>
          <p:nvGrpSpPr>
            <p:cNvPr id="5189" name="Group 70"/>
            <p:cNvGrpSpPr/>
            <p:nvPr/>
          </p:nvGrpSpPr>
          <p:grpSpPr bwMode="auto">
            <a:xfrm>
              <a:off x="3416" y="1586"/>
              <a:ext cx="190" cy="221"/>
              <a:chOff x="1584" y="3024"/>
              <a:chExt cx="336" cy="432"/>
            </a:xfrm>
          </p:grpSpPr>
          <p:sp>
            <p:nvSpPr>
              <p:cNvPr id="5199" name="Line 71"/>
              <p:cNvSpPr>
                <a:spLocks noChangeShapeType="1"/>
              </p:cNvSpPr>
              <p:nvPr/>
            </p:nvSpPr>
            <p:spPr bwMode="auto">
              <a:xfrm>
                <a:off x="1632" y="3216"/>
                <a:ext cx="28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0" name="Line 72"/>
              <p:cNvSpPr>
                <a:spLocks noChangeShapeType="1"/>
              </p:cNvSpPr>
              <p:nvPr/>
            </p:nvSpPr>
            <p:spPr bwMode="auto">
              <a:xfrm flipH="1">
                <a:off x="1584" y="3024"/>
                <a:ext cx="163"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1" name="Line 73"/>
              <p:cNvSpPr>
                <a:spLocks noChangeShapeType="1"/>
              </p:cNvSpPr>
              <p:nvPr/>
            </p:nvSpPr>
            <p:spPr bwMode="auto">
              <a:xfrm>
                <a:off x="1584" y="3216"/>
                <a:ext cx="163" cy="2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2" name="Line 74"/>
              <p:cNvSpPr>
                <a:spLocks noChangeShapeType="1"/>
              </p:cNvSpPr>
              <p:nvPr/>
            </p:nvSpPr>
            <p:spPr bwMode="auto">
              <a:xfrm>
                <a:off x="1747" y="3024"/>
                <a:ext cx="173"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03" name="Line 75"/>
              <p:cNvSpPr>
                <a:spLocks noChangeShapeType="1"/>
              </p:cNvSpPr>
              <p:nvPr/>
            </p:nvSpPr>
            <p:spPr bwMode="auto">
              <a:xfrm flipH="1">
                <a:off x="1747" y="3216"/>
                <a:ext cx="173" cy="2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190" name="Line 76"/>
            <p:cNvSpPr>
              <a:spLocks noChangeShapeType="1"/>
            </p:cNvSpPr>
            <p:nvPr/>
          </p:nvSpPr>
          <p:spPr bwMode="auto">
            <a:xfrm>
              <a:off x="3504" y="1020"/>
              <a:ext cx="0" cy="68"/>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191" name="Line 77"/>
            <p:cNvSpPr>
              <a:spLocks noChangeShapeType="1"/>
            </p:cNvSpPr>
            <p:nvPr/>
          </p:nvSpPr>
          <p:spPr bwMode="auto">
            <a:xfrm>
              <a:off x="3840" y="1473"/>
              <a:ext cx="0" cy="245"/>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192" name="Line 78"/>
            <p:cNvSpPr>
              <a:spLocks noChangeShapeType="1"/>
            </p:cNvSpPr>
            <p:nvPr/>
          </p:nvSpPr>
          <p:spPr bwMode="auto">
            <a:xfrm>
              <a:off x="3360" y="1578"/>
              <a:ext cx="0" cy="261"/>
            </a:xfrm>
            <a:prstGeom prst="line">
              <a:avLst/>
            </a:prstGeom>
            <a:noFill/>
            <a:ln w="38100">
              <a:solidFill>
                <a:srgbClr val="FF0000"/>
              </a:solidFill>
              <a:round/>
              <a:tailEnd type="triangle" w="sm" len="med"/>
            </a:ln>
          </p:spPr>
          <p:txBody>
            <a:bodyPr wrap="none" anchor="ctr"/>
            <a:lstStyle/>
            <a:p>
              <a:endParaRPr lang="zh-CN" altLang="en-US">
                <a:latin typeface="Times New Roman" panose="02020603050405020304" charset="0"/>
              </a:endParaRPr>
            </a:p>
          </p:txBody>
        </p:sp>
        <p:sp>
          <p:nvSpPr>
            <p:cNvPr id="5193" name="Oval 79"/>
            <p:cNvSpPr>
              <a:spLocks noChangeArrowheads="1"/>
            </p:cNvSpPr>
            <p:nvPr/>
          </p:nvSpPr>
          <p:spPr bwMode="auto">
            <a:xfrm>
              <a:off x="886" y="1509"/>
              <a:ext cx="67" cy="50"/>
            </a:xfrm>
            <a:prstGeom prst="ellips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94" name="Oval 80"/>
            <p:cNvSpPr>
              <a:spLocks noChangeArrowheads="1"/>
            </p:cNvSpPr>
            <p:nvPr/>
          </p:nvSpPr>
          <p:spPr bwMode="auto">
            <a:xfrm>
              <a:off x="888" y="1152"/>
              <a:ext cx="67" cy="50"/>
            </a:xfrm>
            <a:prstGeom prst="ellips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95" name="Oval 81"/>
            <p:cNvSpPr>
              <a:spLocks noChangeArrowheads="1"/>
            </p:cNvSpPr>
            <p:nvPr/>
          </p:nvSpPr>
          <p:spPr bwMode="auto">
            <a:xfrm>
              <a:off x="4153" y="2064"/>
              <a:ext cx="67" cy="50"/>
            </a:xfrm>
            <a:prstGeom prst="ellips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96" name="Oval 82"/>
            <p:cNvSpPr>
              <a:spLocks noChangeArrowheads="1"/>
            </p:cNvSpPr>
            <p:nvPr/>
          </p:nvSpPr>
          <p:spPr bwMode="auto">
            <a:xfrm>
              <a:off x="4128" y="1536"/>
              <a:ext cx="67" cy="50"/>
            </a:xfrm>
            <a:prstGeom prst="ellips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97" name="Oval 83"/>
            <p:cNvSpPr>
              <a:spLocks noChangeArrowheads="1"/>
            </p:cNvSpPr>
            <p:nvPr/>
          </p:nvSpPr>
          <p:spPr bwMode="auto">
            <a:xfrm>
              <a:off x="4109" y="455"/>
              <a:ext cx="67" cy="50"/>
            </a:xfrm>
            <a:prstGeom prst="ellips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98" name="Line 84"/>
            <p:cNvSpPr>
              <a:spLocks noChangeShapeType="1"/>
            </p:cNvSpPr>
            <p:nvPr/>
          </p:nvSpPr>
          <p:spPr bwMode="auto">
            <a:xfrm flipH="1">
              <a:off x="2806" y="886"/>
              <a:ext cx="144" cy="83"/>
            </a:xfrm>
            <a:prstGeom prst="line">
              <a:avLst/>
            </a:prstGeom>
            <a:noFill/>
            <a:ln w="38100">
              <a:solidFill>
                <a:schemeClr val="tx1"/>
              </a:solidFill>
              <a:round/>
            </a:ln>
          </p:spPr>
          <p:txBody>
            <a:bodyPr/>
            <a:lstStyle/>
            <a:p>
              <a:endParaRPr lang="zh-CN" altLang="en-US">
                <a:latin typeface="Times New Roman" panose="02020603050405020304" charset="0"/>
              </a:endParaRPr>
            </a:p>
          </p:txBody>
        </p:sp>
      </p:grpSp>
      <p:sp>
        <p:nvSpPr>
          <p:cNvPr id="55381" name="Rectangle 85"/>
          <p:cNvSpPr>
            <a:spLocks noGrp="1" noChangeArrowheads="1"/>
          </p:cNvSpPr>
          <p:nvPr>
            <p:ph type="ctrTitle"/>
          </p:nvPr>
        </p:nvSpPr>
        <p:spPr bwMode="auto">
          <a:xfrm>
            <a:off x="457200" y="152400"/>
            <a:ext cx="6096000" cy="5334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.1.2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电路的简单说明</a:t>
            </a:r>
          </a:p>
        </p:txBody>
      </p:sp>
      <p:sp>
        <p:nvSpPr>
          <p:cNvPr id="55382" name="Text Box 86"/>
          <p:cNvSpPr txBox="1">
            <a:spLocks noChangeArrowheads="1"/>
          </p:cNvSpPr>
          <p:nvPr/>
        </p:nvSpPr>
        <p:spPr bwMode="auto">
          <a:xfrm>
            <a:off x="2363788" y="3352800"/>
            <a:ext cx="1255712" cy="473075"/>
          </a:xfrm>
          <a:prstGeom prst="rect">
            <a:avLst/>
          </a:prstGeom>
          <a:noFill/>
          <a:ln>
            <a:noFill/>
          </a:ln>
        </p:spPr>
        <p:txBody>
          <a:bodyPr wrap="none" bIns="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zh-CN" altLang="en-US" sz="2800" i="0">
                <a:solidFill>
                  <a:srgbClr val="CC0000"/>
                </a:solidFill>
              </a:rPr>
              <a:t>输入级</a:t>
            </a:r>
          </a:p>
        </p:txBody>
      </p:sp>
      <p:sp>
        <p:nvSpPr>
          <p:cNvPr id="55383" name="Text Box 87"/>
          <p:cNvSpPr txBox="1">
            <a:spLocks noChangeArrowheads="1"/>
          </p:cNvSpPr>
          <p:nvPr/>
        </p:nvSpPr>
        <p:spPr bwMode="auto">
          <a:xfrm>
            <a:off x="4075113" y="3352800"/>
            <a:ext cx="1255712" cy="473075"/>
          </a:xfrm>
          <a:prstGeom prst="rect">
            <a:avLst/>
          </a:prstGeom>
          <a:noFill/>
          <a:ln>
            <a:noFill/>
          </a:ln>
        </p:spPr>
        <p:txBody>
          <a:bodyPr wrap="none" bIns="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zh-CN" altLang="en-US" sz="2800" i="0">
                <a:solidFill>
                  <a:srgbClr val="CC0000"/>
                </a:solidFill>
              </a:rPr>
              <a:t>中间级</a:t>
            </a:r>
          </a:p>
        </p:txBody>
      </p:sp>
      <p:sp>
        <p:nvSpPr>
          <p:cNvPr id="55384" name="Text Box 88"/>
          <p:cNvSpPr txBox="1">
            <a:spLocks noChangeArrowheads="1"/>
          </p:cNvSpPr>
          <p:nvPr/>
        </p:nvSpPr>
        <p:spPr bwMode="auto">
          <a:xfrm>
            <a:off x="5411788" y="3336925"/>
            <a:ext cx="1255712" cy="473075"/>
          </a:xfrm>
          <a:prstGeom prst="rect">
            <a:avLst/>
          </a:prstGeom>
          <a:noFill/>
          <a:ln>
            <a:noFill/>
          </a:ln>
        </p:spPr>
        <p:txBody>
          <a:bodyPr wrap="none" bIns="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zh-CN" altLang="en-US" sz="2800" i="0">
                <a:solidFill>
                  <a:srgbClr val="CC0000"/>
                </a:solidFill>
              </a:rPr>
              <a:t>输出级</a:t>
            </a:r>
          </a:p>
        </p:txBody>
      </p:sp>
      <p:sp>
        <p:nvSpPr>
          <p:cNvPr id="55385" name="Line 89"/>
          <p:cNvSpPr>
            <a:spLocks noChangeShapeType="1"/>
          </p:cNvSpPr>
          <p:nvPr/>
        </p:nvSpPr>
        <p:spPr bwMode="auto">
          <a:xfrm flipV="1">
            <a:off x="4191000" y="609600"/>
            <a:ext cx="0" cy="3048000"/>
          </a:xfrm>
          <a:prstGeom prst="line">
            <a:avLst/>
          </a:prstGeom>
          <a:noFill/>
          <a:ln w="28575">
            <a:solidFill>
              <a:srgbClr val="006600"/>
            </a:solidFill>
            <a:prstDash val="dash"/>
            <a:round/>
          </a:ln>
        </p:spPr>
        <p:txBody>
          <a:bodyPr bIns="0" anchor="ctr">
            <a:spAutoFit/>
          </a:bodyPr>
          <a:lstStyle/>
          <a:p>
            <a:endParaRPr lang="zh-CN" altLang="en-US">
              <a:latin typeface="Times New Roman" panose="02020603050405020304" charset="0"/>
            </a:endParaRPr>
          </a:p>
        </p:txBody>
      </p:sp>
      <p:sp>
        <p:nvSpPr>
          <p:cNvPr id="55386" name="Line 90"/>
          <p:cNvSpPr>
            <a:spLocks noChangeShapeType="1"/>
          </p:cNvSpPr>
          <p:nvPr/>
        </p:nvSpPr>
        <p:spPr bwMode="auto">
          <a:xfrm flipV="1">
            <a:off x="5181600" y="609600"/>
            <a:ext cx="0" cy="3048000"/>
          </a:xfrm>
          <a:prstGeom prst="line">
            <a:avLst/>
          </a:prstGeom>
          <a:noFill/>
          <a:ln w="28575">
            <a:solidFill>
              <a:srgbClr val="006600"/>
            </a:solidFill>
            <a:prstDash val="dash"/>
            <a:round/>
          </a:ln>
        </p:spPr>
        <p:txBody>
          <a:bodyPr bIns="0" anchor="ctr">
            <a:spAutoFit/>
          </a:bodyPr>
          <a:lstStyle/>
          <a:p>
            <a:endParaRPr lang="zh-CN" altLang="en-US">
              <a:latin typeface="Times New Roman" panose="02020603050405020304" charset="0"/>
            </a:endParaRPr>
          </a:p>
        </p:txBody>
      </p:sp>
      <p:sp>
        <p:nvSpPr>
          <p:cNvPr id="55387" name="AutoShape 91" descr="60%"/>
          <p:cNvSpPr>
            <a:spLocks noChangeArrowheads="1"/>
          </p:cNvSpPr>
          <p:nvPr/>
        </p:nvSpPr>
        <p:spPr bwMode="auto">
          <a:xfrm>
            <a:off x="304800" y="2971800"/>
            <a:ext cx="1295400" cy="838200"/>
          </a:xfrm>
          <a:prstGeom prst="wedgeRoundRectCallout">
            <a:avLst>
              <a:gd name="adj1" fmla="val 40565"/>
              <a:gd name="adj2" fmla="val -113634"/>
              <a:gd name="adj3" fmla="val 16667"/>
            </a:avLst>
          </a:prstGeom>
          <a:noFill/>
          <a:ln w="28575">
            <a:solidFill>
              <a:srgbClr val="006000"/>
            </a:solidFill>
            <a:miter lim="800000"/>
          </a:ln>
        </p:spPr>
        <p:txBody>
          <a:bodyPr wrap="none" anchor="ctr"/>
          <a:lstStyle/>
          <a:p>
            <a:pPr algn="ctr"/>
            <a:r>
              <a:rPr lang="zh-CN" altLang="en-US" sz="2400" b="1" i="0" dirty="0">
                <a:solidFill>
                  <a:srgbClr val="131C9E"/>
                </a:solidFill>
                <a:latin typeface="Times New Roman" panose="02020603050405020304" charset="0"/>
              </a:rPr>
              <a:t>同相</a:t>
            </a:r>
          </a:p>
          <a:p>
            <a:pPr algn="ctr"/>
            <a:r>
              <a:rPr lang="zh-CN" altLang="en-US" sz="2400" b="1" i="0" dirty="0">
                <a:solidFill>
                  <a:srgbClr val="131C9E"/>
                </a:solidFill>
                <a:latin typeface="Times New Roman" panose="02020603050405020304" charset="0"/>
              </a:rPr>
              <a:t>输入端</a:t>
            </a:r>
          </a:p>
        </p:txBody>
      </p:sp>
      <p:sp>
        <p:nvSpPr>
          <p:cNvPr id="55388" name="AutoShape 92" descr="40%"/>
          <p:cNvSpPr>
            <a:spLocks noChangeArrowheads="1"/>
          </p:cNvSpPr>
          <p:nvPr/>
        </p:nvSpPr>
        <p:spPr bwMode="auto">
          <a:xfrm>
            <a:off x="6781800" y="1371600"/>
            <a:ext cx="1143000" cy="685800"/>
          </a:xfrm>
          <a:prstGeom prst="wedgeRoundRectCallout">
            <a:avLst>
              <a:gd name="adj1" fmla="val -59722"/>
              <a:gd name="adj2" fmla="val 103935"/>
              <a:gd name="adj3" fmla="val 16667"/>
            </a:avLst>
          </a:prstGeom>
          <a:noFill/>
          <a:ln w="28575">
            <a:solidFill>
              <a:srgbClr val="006000"/>
            </a:solidFill>
            <a:miter lim="800000"/>
          </a:ln>
        </p:spPr>
        <p:txBody>
          <a:bodyPr wrap="none" anchor="ctr"/>
          <a:lstStyle/>
          <a:p>
            <a:pPr algn="ctr"/>
            <a:r>
              <a:rPr lang="zh-CN" altLang="en-US" sz="2400" b="1" i="0" dirty="0">
                <a:solidFill>
                  <a:srgbClr val="131C9E"/>
                </a:solidFill>
                <a:latin typeface="Times New Roman" panose="02020603050405020304" charset="0"/>
              </a:rPr>
              <a:t>输出端</a:t>
            </a:r>
          </a:p>
        </p:txBody>
      </p:sp>
      <p:sp>
        <p:nvSpPr>
          <p:cNvPr id="55389" name="AutoShape 93" descr="60%"/>
          <p:cNvSpPr>
            <a:spLocks noChangeArrowheads="1"/>
          </p:cNvSpPr>
          <p:nvPr/>
        </p:nvSpPr>
        <p:spPr bwMode="auto">
          <a:xfrm>
            <a:off x="304800" y="762000"/>
            <a:ext cx="1447800" cy="762000"/>
          </a:xfrm>
          <a:prstGeom prst="wedgeRoundRectCallout">
            <a:avLst>
              <a:gd name="adj1" fmla="val 31690"/>
              <a:gd name="adj2" fmla="val 98125"/>
              <a:gd name="adj3" fmla="val 16667"/>
            </a:avLst>
          </a:prstGeom>
          <a:noFill/>
          <a:ln w="28575">
            <a:solidFill>
              <a:srgbClr val="006000"/>
            </a:solidFill>
            <a:miter lim="800000"/>
          </a:ln>
        </p:spPr>
        <p:txBody>
          <a:bodyPr wrap="none" anchor="ctr"/>
          <a:lstStyle/>
          <a:p>
            <a:pPr algn="ctr"/>
            <a:r>
              <a:rPr lang="zh-CN" altLang="en-US" sz="2400" b="1" i="0" dirty="0">
                <a:solidFill>
                  <a:srgbClr val="131C9E"/>
                </a:solidFill>
                <a:latin typeface="Times New Roman" panose="02020603050405020304" charset="0"/>
              </a:rPr>
              <a:t>反相</a:t>
            </a:r>
          </a:p>
          <a:p>
            <a:pPr algn="ctr"/>
            <a:r>
              <a:rPr lang="zh-CN" altLang="en-US" sz="2400" b="1" i="0" dirty="0">
                <a:solidFill>
                  <a:srgbClr val="131C9E"/>
                </a:solidFill>
                <a:latin typeface="Times New Roman" panose="02020603050405020304" charset="0"/>
              </a:rPr>
              <a:t>输入端</a:t>
            </a:r>
          </a:p>
        </p:txBody>
      </p:sp>
      <p:sp>
        <p:nvSpPr>
          <p:cNvPr id="55393" name="Text Box 97"/>
          <p:cNvSpPr txBox="1">
            <a:spLocks noChangeArrowheads="1"/>
          </p:cNvSpPr>
          <p:nvPr/>
        </p:nvSpPr>
        <p:spPr bwMode="auto">
          <a:xfrm>
            <a:off x="304800" y="3810000"/>
            <a:ext cx="8534400" cy="2608263"/>
          </a:xfrm>
          <a:prstGeom prst="rect">
            <a:avLst/>
          </a:prstGeom>
          <a:noFill/>
          <a:ln>
            <a:noFill/>
          </a:ln>
        </p:spPr>
        <p:txBody>
          <a:bodyPr bIns="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i="0" dirty="0">
                <a:solidFill>
                  <a:srgbClr val="CC0000"/>
                </a:solidFill>
                <a:latin typeface="宋体" panose="02010600030101010101" pitchFamily="2" charset="-122"/>
              </a:rPr>
              <a:t>  </a:t>
            </a:r>
            <a:r>
              <a:rPr lang="zh-CN" altLang="en-US" sz="2800" i="0" dirty="0">
                <a:solidFill>
                  <a:srgbClr val="CC0000"/>
                </a:solidFill>
                <a:latin typeface="宋体" panose="02010600030101010101" pitchFamily="2" charset="-122"/>
              </a:rPr>
              <a:t>输入级：</a:t>
            </a:r>
            <a:r>
              <a:rPr lang="zh-CN" altLang="en-US" sz="2800" i="0" dirty="0">
                <a:latin typeface="宋体" panose="02010600030101010101" pitchFamily="2" charset="-122"/>
              </a:rPr>
              <a:t>输入电阻高，能减小零点漂移和抑制干扰信号，都采用差分放大电路</a:t>
            </a:r>
            <a:r>
              <a:rPr lang="zh-CN" altLang="en-US" sz="2800" i="0" baseline="-25000" dirty="0"/>
              <a:t> </a:t>
            </a:r>
            <a:r>
              <a:rPr lang="zh-CN" altLang="en-US" sz="2800" i="0" dirty="0">
                <a:latin typeface="宋体" panose="02010600030101010101" pitchFamily="2" charset="-122"/>
              </a:rPr>
              <a:t>。</a:t>
            </a:r>
          </a:p>
          <a:p>
            <a:pPr eaLnBrk="1" hangingPunct="1"/>
            <a:r>
              <a:rPr lang="zh-CN" altLang="en-US" sz="2800" i="0" dirty="0">
                <a:solidFill>
                  <a:srgbClr val="FF3300"/>
                </a:solidFill>
                <a:latin typeface="宋体" panose="02010600030101010101" pitchFamily="2" charset="-122"/>
              </a:rPr>
              <a:t>  </a:t>
            </a:r>
            <a:r>
              <a:rPr lang="zh-CN" altLang="en-US" sz="2800" i="0" dirty="0">
                <a:solidFill>
                  <a:srgbClr val="CC0000"/>
                </a:solidFill>
                <a:latin typeface="宋体" panose="02010600030101010101" pitchFamily="2" charset="-122"/>
              </a:rPr>
              <a:t>中间级：</a:t>
            </a:r>
            <a:r>
              <a:rPr lang="zh-CN" altLang="en-US" sz="2800" i="0" dirty="0">
                <a:latin typeface="宋体" panose="02010600030101010101" pitchFamily="2" charset="-122"/>
              </a:rPr>
              <a:t>要求电压放大倍数高。常采用多个共发射极放大电路构成。</a:t>
            </a:r>
          </a:p>
          <a:p>
            <a:pPr eaLnBrk="1" hangingPunct="1"/>
            <a:r>
              <a:rPr lang="zh-CN" altLang="en-US" sz="2800" i="0" dirty="0">
                <a:solidFill>
                  <a:srgbClr val="CC0000"/>
                </a:solidFill>
                <a:latin typeface="宋体" panose="02010600030101010101" pitchFamily="2" charset="-122"/>
              </a:rPr>
              <a:t>  输出级：</a:t>
            </a:r>
            <a:r>
              <a:rPr lang="zh-CN" altLang="en-US" sz="2800" i="0" dirty="0">
                <a:latin typeface="宋体" panose="02010600030101010101" pitchFamily="2" charset="-122"/>
              </a:rPr>
              <a:t>与负载相接，要求输出电阻低，带负载能力强，一般由互补对称电路或射极输出器构成。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85"/>
                                        </p:tgtEl>
                                        <p:attrNameLst>
                                          <p:attrName>style.visibility</p:attrName>
                                        </p:attrNameLst>
                                      </p:cBhvr>
                                      <p:to>
                                        <p:strVal val="visible"/>
                                      </p:to>
                                    </p:set>
                                    <p:animEffect transition="in" filter="blinds(horizontal)">
                                      <p:cBhvr>
                                        <p:cTn id="7" dur="500"/>
                                        <p:tgtEl>
                                          <p:spTgt spid="5538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5386"/>
                                        </p:tgtEl>
                                        <p:attrNameLst>
                                          <p:attrName>style.visibility</p:attrName>
                                        </p:attrNameLst>
                                      </p:cBhvr>
                                      <p:to>
                                        <p:strVal val="visible"/>
                                      </p:to>
                                    </p:set>
                                    <p:animEffect transition="in" filter="blinds(horizontal)">
                                      <p:cBhvr>
                                        <p:cTn id="11" dur="500"/>
                                        <p:tgtEl>
                                          <p:spTgt spid="5538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5382"/>
                                        </p:tgtEl>
                                        <p:attrNameLst>
                                          <p:attrName>style.visibility</p:attrName>
                                        </p:attrNameLst>
                                      </p:cBhvr>
                                      <p:to>
                                        <p:strVal val="visible"/>
                                      </p:to>
                                    </p:set>
                                    <p:animEffect transition="in" filter="blinds(horizontal)">
                                      <p:cBhvr>
                                        <p:cTn id="16" dur="500"/>
                                        <p:tgtEl>
                                          <p:spTgt spid="5538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5383"/>
                                        </p:tgtEl>
                                        <p:attrNameLst>
                                          <p:attrName>style.visibility</p:attrName>
                                        </p:attrNameLst>
                                      </p:cBhvr>
                                      <p:to>
                                        <p:strVal val="visible"/>
                                      </p:to>
                                    </p:set>
                                    <p:animEffect transition="in" filter="blinds(horizontal)">
                                      <p:cBhvr>
                                        <p:cTn id="21" dur="500"/>
                                        <p:tgtEl>
                                          <p:spTgt spid="5538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5384"/>
                                        </p:tgtEl>
                                        <p:attrNameLst>
                                          <p:attrName>style.visibility</p:attrName>
                                        </p:attrNameLst>
                                      </p:cBhvr>
                                      <p:to>
                                        <p:strVal val="visible"/>
                                      </p:to>
                                    </p:set>
                                    <p:animEffect transition="in" filter="blinds(horizontal)">
                                      <p:cBhvr>
                                        <p:cTn id="26" dur="500"/>
                                        <p:tgtEl>
                                          <p:spTgt spid="553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5389"/>
                                        </p:tgtEl>
                                        <p:attrNameLst>
                                          <p:attrName>style.visibility</p:attrName>
                                        </p:attrNameLst>
                                      </p:cBhvr>
                                      <p:to>
                                        <p:strVal val="visible"/>
                                      </p:to>
                                    </p:set>
                                    <p:animEffect transition="in" filter="wipe(up)">
                                      <p:cBhvr>
                                        <p:cTn id="31" dur="500"/>
                                        <p:tgtEl>
                                          <p:spTgt spid="5538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5387"/>
                                        </p:tgtEl>
                                        <p:attrNameLst>
                                          <p:attrName>style.visibility</p:attrName>
                                        </p:attrNameLst>
                                      </p:cBhvr>
                                      <p:to>
                                        <p:strVal val="visible"/>
                                      </p:to>
                                    </p:set>
                                    <p:animEffect transition="in" filter="wipe(down)">
                                      <p:cBhvr>
                                        <p:cTn id="36" dur="500"/>
                                        <p:tgtEl>
                                          <p:spTgt spid="5538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5388"/>
                                        </p:tgtEl>
                                        <p:attrNameLst>
                                          <p:attrName>style.visibility</p:attrName>
                                        </p:attrNameLst>
                                      </p:cBhvr>
                                      <p:to>
                                        <p:strVal val="visible"/>
                                      </p:to>
                                    </p:set>
                                    <p:animEffect transition="in" filter="wipe(up)">
                                      <p:cBhvr>
                                        <p:cTn id="41" dur="500"/>
                                        <p:tgtEl>
                                          <p:spTgt spid="553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5393">
                                            <p:txEl>
                                              <p:pRg st="0" end="0"/>
                                            </p:txEl>
                                          </p:spTgt>
                                        </p:tgtEl>
                                        <p:attrNameLst>
                                          <p:attrName>style.visibility</p:attrName>
                                        </p:attrNameLst>
                                      </p:cBhvr>
                                      <p:to>
                                        <p:strVal val="visible"/>
                                      </p:to>
                                    </p:set>
                                    <p:animEffect transition="in" filter="wipe(left)">
                                      <p:cBhvr>
                                        <p:cTn id="46" dur="500"/>
                                        <p:tgtEl>
                                          <p:spTgt spid="5539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5393">
                                            <p:txEl>
                                              <p:pRg st="1" end="1"/>
                                            </p:txEl>
                                          </p:spTgt>
                                        </p:tgtEl>
                                        <p:attrNameLst>
                                          <p:attrName>style.visibility</p:attrName>
                                        </p:attrNameLst>
                                      </p:cBhvr>
                                      <p:to>
                                        <p:strVal val="visible"/>
                                      </p:to>
                                    </p:set>
                                    <p:animEffect transition="in" filter="wipe(left)">
                                      <p:cBhvr>
                                        <p:cTn id="51" dur="500"/>
                                        <p:tgtEl>
                                          <p:spTgt spid="55393">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5393">
                                            <p:txEl>
                                              <p:pRg st="2" end="2"/>
                                            </p:txEl>
                                          </p:spTgt>
                                        </p:tgtEl>
                                        <p:attrNameLst>
                                          <p:attrName>style.visibility</p:attrName>
                                        </p:attrNameLst>
                                      </p:cBhvr>
                                      <p:to>
                                        <p:strVal val="visible"/>
                                      </p:to>
                                    </p:set>
                                    <p:animEffect transition="in" filter="wipe(left)">
                                      <p:cBhvr>
                                        <p:cTn id="56" dur="500"/>
                                        <p:tgtEl>
                                          <p:spTgt spid="553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82" grpId="0" autoUpdateAnimBg="0"/>
      <p:bldP spid="55383" grpId="0" autoUpdateAnimBg="0"/>
      <p:bldP spid="55384" grpId="0" autoUpdateAnimBg="0"/>
      <p:bldP spid="55385" grpId="0" animBg="1"/>
      <p:bldP spid="55386" grpId="0" animBg="1"/>
      <p:bldP spid="55387" grpId="0" animBg="1" autoUpdateAnimBg="0"/>
      <p:bldP spid="55388" grpId="0" animBg="1" autoUpdateAnimBg="0"/>
      <p:bldP spid="55389" grpId="0" animBg="1" autoUpdateAnimBg="0"/>
      <p:bldP spid="5539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ctrTitle"/>
          </p:nvPr>
        </p:nvSpPr>
        <p:spPr bwMode="auto">
          <a:xfrm>
            <a:off x="381000" y="457200"/>
            <a:ext cx="8534400" cy="762000"/>
          </a:xfrm>
          <a:ln>
            <a:miter lim="800000"/>
          </a:ln>
        </p:spPr>
        <p:txBody>
          <a:bodyPr vert="horz" wrap="square" lIns="90000" tIns="45720" rIns="90000" bIns="45720" numCol="1" anchor="t" anchorCtr="0" compatLnSpc="1"/>
          <a:lstStyle/>
          <a:p>
            <a:pPr eaLnBrk="1" hangingPunct="1"/>
            <a:r>
              <a:rPr lang="en-US" altLang="zh-CN" sz="36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en-US" altLang="zh-CN" sz="3600" b="1" dirty="0" smtClean="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.3</a:t>
            </a:r>
            <a:r>
              <a:rPr lang="en-US" altLang="zh-CN" sz="40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运算放大器在信号运算方面的运用</a:t>
            </a:r>
          </a:p>
        </p:txBody>
      </p:sp>
      <p:sp>
        <p:nvSpPr>
          <p:cNvPr id="132100" name="Text Box 4"/>
          <p:cNvSpPr txBox="1">
            <a:spLocks noChangeArrowheads="1"/>
          </p:cNvSpPr>
          <p:nvPr/>
        </p:nvSpPr>
        <p:spPr bwMode="auto">
          <a:xfrm>
            <a:off x="762000" y="1447800"/>
            <a:ext cx="7391400" cy="180022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i="0"/>
              <a:t>    </a:t>
            </a:r>
            <a:r>
              <a:rPr lang="zh-CN" altLang="en-US" sz="2800" i="0"/>
              <a:t>集成运算放大器与外部电阻、电容、半导体器件等构成闭环电路后，能对各种模拟信号进行比例、加法、减法、微分、积分、对数、反对数、乘法和除法等运算。</a:t>
            </a:r>
          </a:p>
        </p:txBody>
      </p:sp>
      <p:sp>
        <p:nvSpPr>
          <p:cNvPr id="132101" name="Text Box 5"/>
          <p:cNvSpPr txBox="1">
            <a:spLocks noChangeArrowheads="1"/>
          </p:cNvSpPr>
          <p:nvPr/>
        </p:nvSpPr>
        <p:spPr bwMode="auto">
          <a:xfrm>
            <a:off x="762000" y="3200400"/>
            <a:ext cx="7467600" cy="265430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i="0"/>
              <a:t>    </a:t>
            </a:r>
            <a:r>
              <a:rPr lang="zh-CN" altLang="en-US" sz="2800" i="0">
                <a:solidFill>
                  <a:srgbClr val="FF0000"/>
                </a:solidFill>
              </a:rPr>
              <a:t>运算放大器工作在线性区时，通常要引入深度负反馈。</a:t>
            </a:r>
            <a:r>
              <a:rPr lang="zh-CN" altLang="en-US" sz="2800" i="0"/>
              <a:t>所以，</a:t>
            </a:r>
            <a:r>
              <a:rPr lang="zh-CN" altLang="en-US" sz="2800" i="0">
                <a:solidFill>
                  <a:srgbClr val="FF0000"/>
                </a:solidFill>
              </a:rPr>
              <a:t>它的输出电压和输入电压的关系基本决定于反馈电路和输入电路的结构和参数，而与运算放大器本身的参数关系不大。</a:t>
            </a:r>
            <a:r>
              <a:rPr lang="zh-CN" altLang="en-US" sz="2800" i="0"/>
              <a:t>改变输入电路和反馈电路的结构形式，就可以实现不同的运算。</a:t>
            </a:r>
          </a:p>
        </p:txBody>
      </p:sp>
    </p:spTree>
    <p:extLst>
      <p:ext uri="{BB962C8B-B14F-4D97-AF65-F5344CB8AC3E}">
        <p14:creationId xmlns:p14="http://schemas.microsoft.com/office/powerpoint/2010/main" val="65234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animEffect transition="in" filter="wipe(up)">
                                      <p:cBhvr>
                                        <p:cTn id="7" dur="500"/>
                                        <p:tgtEl>
                                          <p:spTgt spid="132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2101"/>
                                        </p:tgtEl>
                                        <p:attrNameLst>
                                          <p:attrName>style.visibility</p:attrName>
                                        </p:attrNameLst>
                                      </p:cBhvr>
                                      <p:to>
                                        <p:strVal val="visible"/>
                                      </p:to>
                                    </p:set>
                                    <p:animEffect transition="in" filter="wipe(up)">
                                      <p:cBhvr>
                                        <p:cTn id="12" dur="500"/>
                                        <p:tgtEl>
                                          <p:spTgt spid="132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autoUpdateAnimBg="0"/>
      <p:bldP spid="13210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ctrTitle"/>
          </p:nvPr>
        </p:nvSpPr>
        <p:spPr bwMode="auto">
          <a:xfrm>
            <a:off x="228600" y="152400"/>
            <a:ext cx="3657600" cy="685800"/>
          </a:xfrm>
          <a:ln>
            <a:miter lim="800000"/>
          </a:ln>
        </p:spPr>
        <p:txBody>
          <a:bodyPr vert="horz" wrap="square" lIns="91440" tIns="45720" rIns="91440" bIns="45720" numCol="1" anchor="t" anchorCtr="0" compatLnSpc="1"/>
          <a:lstStyle/>
          <a:p>
            <a:pPr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.3.1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比例运算</a:t>
            </a:r>
          </a:p>
        </p:txBody>
      </p:sp>
      <p:sp>
        <p:nvSpPr>
          <p:cNvPr id="61443" name="Rectangle 3"/>
          <p:cNvSpPr>
            <a:spLocks noGrp="1" noChangeArrowheads="1"/>
          </p:cNvSpPr>
          <p:nvPr>
            <p:ph type="subTitle" idx="1"/>
          </p:nvPr>
        </p:nvSpPr>
        <p:spPr bwMode="auto">
          <a:xfrm>
            <a:off x="457200" y="685800"/>
            <a:ext cx="3352800" cy="5334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1</a:t>
            </a:r>
            <a:r>
              <a:rPr lang="en-US" altLang="zh-CN"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a:t>
            </a:r>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反相比例运算</a:t>
            </a:r>
          </a:p>
        </p:txBody>
      </p:sp>
      <p:graphicFrame>
        <p:nvGraphicFramePr>
          <p:cNvPr id="61444" name="Object 4"/>
          <p:cNvGraphicFramePr>
            <a:graphicFrameLocks noChangeAspect="1"/>
          </p:cNvGraphicFramePr>
          <p:nvPr/>
        </p:nvGraphicFramePr>
        <p:xfrm>
          <a:off x="4965700" y="2073275"/>
          <a:ext cx="1606550" cy="1050925"/>
        </p:xfrm>
        <a:graphic>
          <a:graphicData uri="http://schemas.openxmlformats.org/presentationml/2006/ole">
            <mc:AlternateContent xmlns:mc="http://schemas.openxmlformats.org/markup-compatibility/2006">
              <mc:Choice xmlns:v="urn:schemas-microsoft-com:vml" Requires="v">
                <p:oleObj spid="_x0000_s16390" name="Equation" r:id="rId3" imgW="800100" imgH="393700" progId="Equation.3">
                  <p:embed/>
                </p:oleObj>
              </mc:Choice>
              <mc:Fallback>
                <p:oleObj name="Equation" r:id="rId3" imgW="8001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700" y="2073275"/>
                        <a:ext cx="1606550" cy="1050925"/>
                      </a:xfrm>
                      <a:prstGeom prst="rect">
                        <a:avLst/>
                      </a:prstGeom>
                      <a:noFill/>
                      <a:ln>
                        <a:noFill/>
                      </a:ln>
                      <a:effectLst/>
                    </p:spPr>
                  </p:pic>
                </p:oleObj>
              </mc:Fallback>
            </mc:AlternateContent>
          </a:graphicData>
        </a:graphic>
      </p:graphicFrame>
      <p:graphicFrame>
        <p:nvGraphicFramePr>
          <p:cNvPr id="61445" name="Object 5"/>
          <p:cNvGraphicFramePr>
            <a:graphicFrameLocks noChangeAspect="1"/>
          </p:cNvGraphicFramePr>
          <p:nvPr/>
        </p:nvGraphicFramePr>
        <p:xfrm>
          <a:off x="6858000" y="2041525"/>
          <a:ext cx="1600200" cy="1014413"/>
        </p:xfrm>
        <a:graphic>
          <a:graphicData uri="http://schemas.openxmlformats.org/presentationml/2006/ole">
            <mc:AlternateContent xmlns:mc="http://schemas.openxmlformats.org/markup-compatibility/2006">
              <mc:Choice xmlns:v="urn:schemas-microsoft-com:vml" Requires="v">
                <p:oleObj spid="_x0000_s16391" name="Equation" r:id="rId5" imgW="838200" imgH="393700" progId="Equation.3">
                  <p:embed/>
                </p:oleObj>
              </mc:Choice>
              <mc:Fallback>
                <p:oleObj name="Equation" r:id="rId5" imgW="8382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041525"/>
                        <a:ext cx="1600200" cy="1014413"/>
                      </a:xfrm>
                      <a:prstGeom prst="rect">
                        <a:avLst/>
                      </a:prstGeom>
                      <a:noFill/>
                      <a:ln>
                        <a:noFill/>
                      </a:ln>
                      <a:effectLst/>
                    </p:spPr>
                  </p:pic>
                </p:oleObj>
              </mc:Fallback>
            </mc:AlternateContent>
          </a:graphicData>
        </a:graphic>
      </p:graphicFrame>
      <p:sp>
        <p:nvSpPr>
          <p:cNvPr id="61446" name="Text Box 6"/>
          <p:cNvSpPr txBox="1">
            <a:spLocks noChangeArrowheads="1"/>
          </p:cNvSpPr>
          <p:nvPr/>
        </p:nvSpPr>
        <p:spPr bwMode="auto">
          <a:xfrm>
            <a:off x="228600" y="1157288"/>
            <a:ext cx="31242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6600"/>
                </a:solidFill>
              </a:rPr>
              <a:t>（</a:t>
            </a:r>
            <a:r>
              <a:rPr lang="en-US" altLang="zh-CN" sz="2800" i="0">
                <a:solidFill>
                  <a:srgbClr val="006600"/>
                </a:solidFill>
              </a:rPr>
              <a:t>1</a:t>
            </a:r>
            <a:r>
              <a:rPr lang="zh-CN" altLang="en-US" sz="2800" i="0">
                <a:solidFill>
                  <a:srgbClr val="006600"/>
                </a:solidFill>
              </a:rPr>
              <a:t>）电路组成</a:t>
            </a:r>
          </a:p>
        </p:txBody>
      </p:sp>
      <p:sp>
        <p:nvSpPr>
          <p:cNvPr id="61447" name="Text Box 7"/>
          <p:cNvSpPr txBox="1">
            <a:spLocks noChangeArrowheads="1"/>
          </p:cNvSpPr>
          <p:nvPr/>
        </p:nvSpPr>
        <p:spPr bwMode="auto">
          <a:xfrm>
            <a:off x="533400" y="4114800"/>
            <a:ext cx="4114800" cy="9461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t>   </a:t>
            </a:r>
            <a:r>
              <a:rPr lang="en-US" altLang="zh-CN" sz="2800" i="0"/>
              <a:t> </a:t>
            </a:r>
            <a:r>
              <a:rPr lang="zh-CN" altLang="en-US" sz="2800" i="0"/>
              <a:t>以后如不加说明，输入、输出的另一端均为地</a:t>
            </a:r>
            <a:r>
              <a:rPr lang="en-US" altLang="zh-CN" sz="2800" i="0"/>
              <a:t>(</a:t>
            </a:r>
            <a:r>
              <a:rPr lang="en-US" altLang="zh-CN" sz="2800" i="0">
                <a:sym typeface="Symbol" panose="05050102010706020507" charset="0"/>
              </a:rPr>
              <a:t>)</a:t>
            </a:r>
            <a:r>
              <a:rPr lang="zh-CN" altLang="en-US" sz="2800" i="0"/>
              <a:t>。</a:t>
            </a:r>
            <a:endParaRPr lang="zh-CN" altLang="en-US" sz="2800" i="0" baseline="-16000"/>
          </a:p>
        </p:txBody>
      </p:sp>
      <p:sp>
        <p:nvSpPr>
          <p:cNvPr id="61448" name="Text Box 8"/>
          <p:cNvSpPr txBox="1">
            <a:spLocks noChangeArrowheads="1"/>
          </p:cNvSpPr>
          <p:nvPr/>
        </p:nvSpPr>
        <p:spPr bwMode="auto">
          <a:xfrm>
            <a:off x="4648200" y="533400"/>
            <a:ext cx="38862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6600"/>
                </a:solidFill>
              </a:rPr>
              <a:t>（</a:t>
            </a:r>
            <a:r>
              <a:rPr lang="en-US" altLang="zh-CN" sz="2800" i="0">
                <a:solidFill>
                  <a:srgbClr val="006600"/>
                </a:solidFill>
              </a:rPr>
              <a:t>2</a:t>
            </a:r>
            <a:r>
              <a:rPr lang="zh-CN" altLang="en-US" sz="2800" i="0">
                <a:solidFill>
                  <a:srgbClr val="006600"/>
                </a:solidFill>
              </a:rPr>
              <a:t>）电压放大倍数</a:t>
            </a:r>
            <a:endParaRPr lang="zh-CN" altLang="en-US" sz="2800" b="0" i="0">
              <a:solidFill>
                <a:srgbClr val="006600"/>
              </a:solidFill>
            </a:endParaRPr>
          </a:p>
        </p:txBody>
      </p:sp>
      <p:sp>
        <p:nvSpPr>
          <p:cNvPr id="61449" name="Rectangle 9"/>
          <p:cNvSpPr>
            <a:spLocks noChangeArrowheads="1"/>
          </p:cNvSpPr>
          <p:nvPr/>
        </p:nvSpPr>
        <p:spPr bwMode="auto">
          <a:xfrm>
            <a:off x="4800600" y="3048000"/>
            <a:ext cx="4038600" cy="1837426"/>
          </a:xfrm>
          <a:prstGeom prst="rect">
            <a:avLst/>
          </a:prstGeom>
          <a:noFill/>
          <a:ln>
            <a:noFill/>
          </a:ln>
        </p:spPr>
        <p:txBody>
          <a:bodyPr>
            <a:spAutoFit/>
          </a:bodyPr>
          <a:lstStyle/>
          <a:p>
            <a:pPr>
              <a:spcBef>
                <a:spcPct val="5000"/>
              </a:spcBef>
            </a:pPr>
            <a:r>
              <a:rPr lang="zh-CN" altLang="en-US" sz="2800" b="1" i="0" dirty="0">
                <a:latin typeface="Times New Roman" panose="02020603050405020304"/>
                <a:cs typeface="Times New Roman" panose="02020603050405020304"/>
                <a:sym typeface="Symbol" panose="05050102010706020507" charset="0"/>
              </a:rPr>
              <a:t>因</a:t>
            </a:r>
            <a:r>
              <a:rPr lang="zh-CN" altLang="en-US" sz="2800" b="1" i="0" dirty="0">
                <a:latin typeface="Times New Roman" panose="02020603050405020304"/>
                <a:cs typeface="Times New Roman" panose="02020603050405020304"/>
              </a:rPr>
              <a:t>虚短</a:t>
            </a:r>
            <a:r>
              <a:rPr lang="en-US" altLang="zh-CN" sz="2800" b="1" i="0" dirty="0">
                <a:latin typeface="Times New Roman" panose="02020603050405020304"/>
                <a:cs typeface="Times New Roman" panose="02020603050405020304"/>
              </a:rPr>
              <a:t>,</a:t>
            </a:r>
            <a:r>
              <a:rPr lang="en-US" altLang="zh-CN" sz="2800" b="1" i="0" dirty="0">
                <a:solidFill>
                  <a:srgbClr val="FFFF00"/>
                </a:solidFill>
                <a:latin typeface="Times New Roman" panose="02020603050405020304"/>
                <a:cs typeface="Times New Roman" panose="02020603050405020304"/>
              </a:rPr>
              <a:t> </a:t>
            </a:r>
            <a:r>
              <a:rPr lang="zh-CN" altLang="en-US" sz="2800" b="1" i="0" dirty="0">
                <a:solidFill>
                  <a:schemeClr val="tx2"/>
                </a:solidFill>
                <a:latin typeface="Times New Roman" panose="02020603050405020304"/>
                <a:cs typeface="Times New Roman" panose="02020603050405020304"/>
                <a:sym typeface="Symbol" panose="05050102010706020507" charset="0"/>
              </a:rPr>
              <a:t>所以</a:t>
            </a:r>
            <a:r>
              <a:rPr lang="en-US" altLang="zh-CN" sz="2800" b="1" i="1" dirty="0">
                <a:solidFill>
                  <a:schemeClr val="tx2"/>
                </a:solidFill>
                <a:latin typeface="Times New Roman" panose="02020603050405020304"/>
                <a:cs typeface="Times New Roman" panose="02020603050405020304"/>
              </a:rPr>
              <a:t>u</a:t>
            </a:r>
            <a:r>
              <a:rPr lang="en-US" altLang="zh-CN" sz="2800" b="1" i="1" baseline="-25000" dirty="0">
                <a:solidFill>
                  <a:schemeClr val="tx2"/>
                </a:solidFill>
                <a:latin typeface="Times New Roman" panose="02020603050405020304"/>
                <a:cs typeface="Times New Roman" panose="02020603050405020304"/>
              </a:rPr>
              <a:t>–</a:t>
            </a:r>
            <a:r>
              <a:rPr lang="en-US" altLang="zh-CN" sz="2800" b="1" i="0" dirty="0">
                <a:solidFill>
                  <a:schemeClr val="tx2"/>
                </a:solidFill>
                <a:latin typeface="Times New Roman" panose="02020603050405020304"/>
                <a:cs typeface="Times New Roman" panose="02020603050405020304"/>
              </a:rPr>
              <a:t>=</a:t>
            </a:r>
            <a:r>
              <a:rPr lang="en-US" altLang="zh-CN" sz="2800" b="1" i="1" dirty="0">
                <a:solidFill>
                  <a:schemeClr val="tx2"/>
                </a:solidFill>
                <a:latin typeface="Times New Roman" panose="02020603050405020304"/>
                <a:cs typeface="Times New Roman" panose="02020603050405020304"/>
              </a:rPr>
              <a:t>u</a:t>
            </a:r>
            <a:r>
              <a:rPr lang="en-US" altLang="zh-CN" sz="2800" b="1" i="1" baseline="-25000" dirty="0">
                <a:solidFill>
                  <a:schemeClr val="tx2"/>
                </a:solidFill>
                <a:latin typeface="Times New Roman" panose="02020603050405020304"/>
                <a:cs typeface="Times New Roman" panose="02020603050405020304"/>
              </a:rPr>
              <a:t>+</a:t>
            </a:r>
            <a:r>
              <a:rPr lang="en-US" altLang="zh-CN" sz="2800" b="1" i="0" dirty="0">
                <a:solidFill>
                  <a:schemeClr val="tx2"/>
                </a:solidFill>
                <a:latin typeface="Times New Roman" panose="02020603050405020304"/>
                <a:cs typeface="Times New Roman" panose="02020603050405020304"/>
              </a:rPr>
              <a:t>= 0</a:t>
            </a:r>
            <a:r>
              <a:rPr lang="zh-CN" altLang="en-US" sz="2800" b="1" i="0" dirty="0">
                <a:solidFill>
                  <a:schemeClr val="tx2"/>
                </a:solidFill>
                <a:latin typeface="Times New Roman" panose="02020603050405020304"/>
                <a:cs typeface="Times New Roman" panose="02020603050405020304"/>
              </a:rPr>
              <a:t>，</a:t>
            </a:r>
          </a:p>
          <a:p>
            <a:pPr>
              <a:spcBef>
                <a:spcPct val="5000"/>
              </a:spcBef>
            </a:pPr>
            <a:r>
              <a:rPr lang="zh-CN" altLang="en-US" sz="2800" b="1" i="0" dirty="0">
                <a:solidFill>
                  <a:srgbClr val="CC0000"/>
                </a:solidFill>
                <a:latin typeface="Times New Roman" panose="02020603050405020304" charset="0"/>
              </a:rPr>
              <a:t>称反相输入端“虚地”</a:t>
            </a:r>
            <a:r>
              <a:rPr lang="en-US" altLang="zh-CN" sz="2800" b="1" i="0" dirty="0">
                <a:solidFill>
                  <a:srgbClr val="CC0000"/>
                </a:solidFill>
                <a:latin typeface="Times New Roman" panose="02020603050405020304" charset="0"/>
              </a:rPr>
              <a:t>— </a:t>
            </a:r>
            <a:r>
              <a:rPr lang="zh-CN" altLang="en-US" sz="2800" b="1" i="0" dirty="0">
                <a:solidFill>
                  <a:srgbClr val="CC0000"/>
                </a:solidFill>
                <a:latin typeface="Times New Roman" panose="02020603050405020304" charset="0"/>
              </a:rPr>
              <a:t>反相输入的重要特点</a:t>
            </a:r>
          </a:p>
        </p:txBody>
      </p:sp>
      <p:sp>
        <p:nvSpPr>
          <p:cNvPr id="61450" name="Rectangle 10"/>
          <p:cNvSpPr>
            <a:spLocks noChangeArrowheads="1"/>
          </p:cNvSpPr>
          <p:nvPr/>
        </p:nvSpPr>
        <p:spPr bwMode="auto">
          <a:xfrm>
            <a:off x="4826000" y="1098550"/>
            <a:ext cx="3784600" cy="519113"/>
          </a:xfrm>
          <a:prstGeom prst="rect">
            <a:avLst/>
          </a:prstGeom>
          <a:noFill/>
          <a:ln>
            <a:noFill/>
          </a:ln>
        </p:spPr>
        <p:txBody>
          <a:bodyPr>
            <a:spAutoFit/>
          </a:bodyPr>
          <a:lstStyle/>
          <a:p>
            <a:pPr>
              <a:spcBef>
                <a:spcPct val="50000"/>
              </a:spcBef>
            </a:pPr>
            <a:r>
              <a:rPr lang="zh-CN" altLang="en-US" sz="2800" b="1" i="0" dirty="0">
                <a:latin typeface="Times New Roman" panose="02020603050405020304"/>
                <a:cs typeface="Times New Roman" panose="02020603050405020304"/>
                <a:sym typeface="Symbol" panose="05050102010706020507" charset="0"/>
              </a:rPr>
              <a:t>因</a:t>
            </a:r>
            <a:r>
              <a:rPr lang="zh-CN" altLang="en-US" sz="2800" b="1" i="0" dirty="0">
                <a:latin typeface="Times New Roman" panose="02020603050405020304"/>
                <a:cs typeface="Times New Roman" panose="02020603050405020304"/>
              </a:rPr>
              <a:t>虚断，</a:t>
            </a:r>
            <a:r>
              <a:rPr lang="en-US" altLang="zh-CN" sz="2800" b="1" i="1" dirty="0" err="1">
                <a:latin typeface="Times New Roman" panose="02020603050405020304"/>
                <a:cs typeface="Times New Roman" panose="02020603050405020304"/>
                <a:sym typeface="Symbol" panose="05050102010706020507" charset="0"/>
              </a:rPr>
              <a:t>i</a:t>
            </a:r>
            <a:r>
              <a:rPr lang="en-US" altLang="zh-CN" sz="2800" b="1" i="1" baseline="-25000" dirty="0">
                <a:latin typeface="Times New Roman" panose="02020603050405020304"/>
                <a:cs typeface="Times New Roman" panose="02020603050405020304"/>
                <a:sym typeface="Symbol" panose="05050102010706020507" charset="0"/>
              </a:rPr>
              <a:t>+</a:t>
            </a:r>
            <a:r>
              <a:rPr lang="en-US" altLang="zh-CN" sz="2800" b="1" dirty="0">
                <a:latin typeface="Times New Roman" panose="02020603050405020304"/>
                <a:cs typeface="Times New Roman" panose="02020603050405020304"/>
                <a:sym typeface="Symbol" panose="05050102010706020507" charset="0"/>
              </a:rPr>
              <a:t>=</a:t>
            </a:r>
            <a:r>
              <a:rPr lang="en-US" altLang="zh-CN" sz="2800" b="1" i="1" dirty="0">
                <a:latin typeface="Times New Roman" panose="02020603050405020304"/>
                <a:cs typeface="Times New Roman" panose="02020603050405020304"/>
                <a:sym typeface="Symbol" panose="05050102010706020507" charset="0"/>
              </a:rPr>
              <a:t> </a:t>
            </a:r>
            <a:r>
              <a:rPr lang="en-US" altLang="zh-CN" sz="2800" b="1" i="1" dirty="0" err="1">
                <a:latin typeface="Times New Roman" panose="02020603050405020304"/>
                <a:cs typeface="Times New Roman" panose="02020603050405020304"/>
                <a:sym typeface="Symbol" panose="05050102010706020507" charset="0"/>
              </a:rPr>
              <a:t>i</a:t>
            </a:r>
            <a:r>
              <a:rPr lang="en-US" altLang="zh-CN" sz="2800" b="1" i="1" baseline="-25000" dirty="0">
                <a:latin typeface="Times New Roman" panose="02020603050405020304"/>
                <a:cs typeface="Times New Roman" panose="02020603050405020304"/>
                <a:sym typeface="Symbol" panose="05050102010706020507" charset="0"/>
              </a:rPr>
              <a:t>– </a:t>
            </a:r>
            <a:r>
              <a:rPr lang="en-US" altLang="zh-CN" sz="2800" b="1" i="0" dirty="0">
                <a:latin typeface="Times New Roman" panose="02020603050405020304"/>
                <a:cs typeface="Times New Roman" panose="02020603050405020304"/>
                <a:sym typeface="Symbol" panose="05050102010706020507" charset="0"/>
              </a:rPr>
              <a:t>= 0 </a:t>
            </a:r>
            <a:r>
              <a:rPr lang="zh-CN" altLang="en-US" sz="2800" b="1" i="0" dirty="0">
                <a:latin typeface="Times New Roman" panose="02020603050405020304"/>
                <a:cs typeface="Times New Roman" panose="02020603050405020304"/>
                <a:sym typeface="Symbol" panose="05050102010706020507" charset="0"/>
              </a:rPr>
              <a:t>，</a:t>
            </a:r>
            <a:r>
              <a:rPr lang="zh-CN" altLang="en-US" sz="2800" b="1" i="0" dirty="0">
                <a:latin typeface="Times New Roman" panose="02020603050405020304"/>
                <a:cs typeface="Times New Roman" panose="02020603050405020304"/>
              </a:rPr>
              <a:t> </a:t>
            </a:r>
          </a:p>
        </p:txBody>
      </p:sp>
      <p:graphicFrame>
        <p:nvGraphicFramePr>
          <p:cNvPr id="61451" name="Object 11"/>
          <p:cNvGraphicFramePr>
            <a:graphicFrameLocks noChangeAspect="1"/>
          </p:cNvGraphicFramePr>
          <p:nvPr/>
        </p:nvGraphicFramePr>
        <p:xfrm>
          <a:off x="5562600" y="4348163"/>
          <a:ext cx="2133600" cy="1044575"/>
        </p:xfrm>
        <a:graphic>
          <a:graphicData uri="http://schemas.openxmlformats.org/presentationml/2006/ole">
            <mc:AlternateContent xmlns:mc="http://schemas.openxmlformats.org/markup-compatibility/2006">
              <mc:Choice xmlns:v="urn:schemas-microsoft-com:vml" Requires="v">
                <p:oleObj spid="_x0000_s16392" name="Equation" r:id="rId7" imgW="889000" imgH="419100" progId="Equation.3">
                  <p:embed/>
                </p:oleObj>
              </mc:Choice>
              <mc:Fallback>
                <p:oleObj name="Equation" r:id="rId7" imgW="889000" imgH="419100" progId="Equation.3">
                  <p:embed/>
                  <p:pic>
                    <p:nvPicPr>
                      <p:cNvPr id="0" name=""/>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5562600" y="4348163"/>
                        <a:ext cx="2133600" cy="1044575"/>
                      </a:xfrm>
                      <a:prstGeom prst="rect">
                        <a:avLst/>
                      </a:prstGeom>
                      <a:noFill/>
                      <a:ln>
                        <a:noFill/>
                      </a:ln>
                      <a:effectLst/>
                    </p:spPr>
                  </p:pic>
                </p:oleObj>
              </mc:Fallback>
            </mc:AlternateContent>
          </a:graphicData>
        </a:graphic>
      </p:graphicFrame>
      <p:grpSp>
        <p:nvGrpSpPr>
          <p:cNvPr id="2" name="Group 12"/>
          <p:cNvGrpSpPr/>
          <p:nvPr/>
        </p:nvGrpSpPr>
        <p:grpSpPr bwMode="auto">
          <a:xfrm>
            <a:off x="1066800" y="1549400"/>
            <a:ext cx="1524000" cy="2489200"/>
            <a:chOff x="547" y="1104"/>
            <a:chExt cx="966" cy="1335"/>
          </a:xfrm>
        </p:grpSpPr>
        <p:sp>
          <p:nvSpPr>
            <p:cNvPr id="43069" name="Text Box 13"/>
            <p:cNvSpPr txBox="1">
              <a:spLocks noChangeArrowheads="1"/>
            </p:cNvSpPr>
            <p:nvPr/>
          </p:nvSpPr>
          <p:spPr bwMode="auto">
            <a:xfrm>
              <a:off x="1167" y="1104"/>
              <a:ext cx="346"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f</a:t>
              </a:r>
              <a:endParaRPr lang="en-US" altLang="zh-CN" sz="2800" i="0">
                <a:solidFill>
                  <a:schemeClr val="accent2"/>
                </a:solidFill>
              </a:endParaRPr>
            </a:p>
          </p:txBody>
        </p:sp>
        <p:sp>
          <p:nvSpPr>
            <p:cNvPr id="43070" name="Text Box 14"/>
            <p:cNvSpPr txBox="1">
              <a:spLocks noChangeArrowheads="1"/>
            </p:cNvSpPr>
            <p:nvPr/>
          </p:nvSpPr>
          <p:spPr bwMode="auto">
            <a:xfrm>
              <a:off x="547" y="1497"/>
              <a:ext cx="269" cy="27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1</a:t>
              </a:r>
              <a:endParaRPr lang="en-US" altLang="zh-CN" sz="2800" i="0">
                <a:solidFill>
                  <a:schemeClr val="accent2"/>
                </a:solidFill>
              </a:endParaRPr>
            </a:p>
          </p:txBody>
        </p:sp>
        <p:sp>
          <p:nvSpPr>
            <p:cNvPr id="43071" name="Text Box 15"/>
            <p:cNvSpPr txBox="1">
              <a:spLocks noChangeArrowheads="1"/>
            </p:cNvSpPr>
            <p:nvPr/>
          </p:nvSpPr>
          <p:spPr bwMode="auto">
            <a:xfrm>
              <a:off x="1171" y="1497"/>
              <a:ext cx="269" cy="27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a:t>
              </a:r>
              <a:endParaRPr lang="en-US" altLang="zh-CN" sz="2800" i="0">
                <a:solidFill>
                  <a:schemeClr val="accent2"/>
                </a:solidFill>
              </a:endParaRPr>
            </a:p>
          </p:txBody>
        </p:sp>
        <p:sp>
          <p:nvSpPr>
            <p:cNvPr id="43072" name="Line 16"/>
            <p:cNvSpPr>
              <a:spLocks noChangeShapeType="1"/>
            </p:cNvSpPr>
            <p:nvPr/>
          </p:nvSpPr>
          <p:spPr bwMode="auto">
            <a:xfrm>
              <a:off x="1248" y="1414"/>
              <a:ext cx="192" cy="0"/>
            </a:xfrm>
            <a:prstGeom prst="line">
              <a:avLst/>
            </a:prstGeom>
            <a:noFill/>
            <a:ln w="28575">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43073" name="Line 17"/>
            <p:cNvSpPr>
              <a:spLocks noChangeShapeType="1"/>
            </p:cNvSpPr>
            <p:nvPr/>
          </p:nvSpPr>
          <p:spPr bwMode="auto">
            <a:xfrm>
              <a:off x="576" y="1824"/>
              <a:ext cx="230" cy="0"/>
            </a:xfrm>
            <a:prstGeom prst="line">
              <a:avLst/>
            </a:prstGeom>
            <a:noFill/>
            <a:ln w="28575">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43074" name="Line 18"/>
            <p:cNvSpPr>
              <a:spLocks noChangeShapeType="1"/>
            </p:cNvSpPr>
            <p:nvPr/>
          </p:nvSpPr>
          <p:spPr bwMode="auto">
            <a:xfrm>
              <a:off x="1200" y="1824"/>
              <a:ext cx="199" cy="0"/>
            </a:xfrm>
            <a:prstGeom prst="line">
              <a:avLst/>
            </a:prstGeom>
            <a:noFill/>
            <a:ln w="38100">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43075" name="Line 19"/>
            <p:cNvSpPr>
              <a:spLocks noChangeShapeType="1"/>
            </p:cNvSpPr>
            <p:nvPr/>
          </p:nvSpPr>
          <p:spPr bwMode="auto">
            <a:xfrm>
              <a:off x="1190" y="2208"/>
              <a:ext cx="199" cy="0"/>
            </a:xfrm>
            <a:prstGeom prst="line">
              <a:avLst/>
            </a:prstGeom>
            <a:noFill/>
            <a:ln w="28575">
              <a:solidFill>
                <a:srgbClr val="FF0000"/>
              </a:solidFill>
              <a:round/>
              <a:tailEnd type="triangle" w="med" len="med"/>
            </a:ln>
          </p:spPr>
          <p:txBody>
            <a:bodyPr wrap="none" anchor="ctr"/>
            <a:lstStyle/>
            <a:p>
              <a:endParaRPr lang="zh-CN" altLang="en-US">
                <a:latin typeface="Times New Roman" panose="02020603050405020304" charset="0"/>
              </a:endParaRPr>
            </a:p>
          </p:txBody>
        </p:sp>
        <p:sp>
          <p:nvSpPr>
            <p:cNvPr id="43076" name="Text Box 20"/>
            <p:cNvSpPr txBox="1">
              <a:spLocks noChangeArrowheads="1"/>
            </p:cNvSpPr>
            <p:nvPr/>
          </p:nvSpPr>
          <p:spPr bwMode="auto">
            <a:xfrm>
              <a:off x="1152" y="2160"/>
              <a:ext cx="269" cy="27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chemeClr val="accent2"/>
                  </a:solidFill>
                </a:rPr>
                <a:t>i</a:t>
              </a:r>
              <a:r>
                <a:rPr lang="en-US" altLang="zh-CN" sz="2800" baseline="-25000">
                  <a:solidFill>
                    <a:schemeClr val="accent2"/>
                  </a:solidFill>
                </a:rPr>
                <a:t>+</a:t>
              </a:r>
              <a:endParaRPr lang="en-US" altLang="zh-CN" sz="2800" i="0">
                <a:solidFill>
                  <a:schemeClr val="accent2"/>
                </a:solidFill>
              </a:endParaRPr>
            </a:p>
          </p:txBody>
        </p:sp>
      </p:grpSp>
      <p:graphicFrame>
        <p:nvGraphicFramePr>
          <p:cNvPr id="61461" name="Object 21"/>
          <p:cNvGraphicFramePr>
            <a:graphicFrameLocks noChangeAspect="1"/>
          </p:cNvGraphicFramePr>
          <p:nvPr/>
        </p:nvGraphicFramePr>
        <p:xfrm>
          <a:off x="5562600" y="5379084"/>
          <a:ext cx="2382294" cy="1278081"/>
        </p:xfrm>
        <a:graphic>
          <a:graphicData uri="http://schemas.openxmlformats.org/presentationml/2006/ole">
            <mc:AlternateContent xmlns:mc="http://schemas.openxmlformats.org/markup-compatibility/2006">
              <mc:Choice xmlns:v="urn:schemas-microsoft-com:vml" Requires="v">
                <p:oleObj spid="_x0000_s16393" name="公式" r:id="rId9" imgW="978535" imgH="466090" progId="Equation.3">
                  <p:embed/>
                </p:oleObj>
              </mc:Choice>
              <mc:Fallback>
                <p:oleObj name="公式" r:id="rId9" imgW="978535" imgH="466090" progId="Equation.3">
                  <p:embed/>
                  <p:pic>
                    <p:nvPicPr>
                      <p:cNvPr id="0" name=""/>
                      <p:cNvPicPr>
                        <a:picLocks noChangeAspect="1" noChangeArrowheads="1"/>
                      </p:cNvPicPr>
                      <p:nvPr/>
                    </p:nvPicPr>
                    <p:blipFill>
                      <a:blip r:embed="rId10">
                        <a:biLevel thresh="50000"/>
                        <a:grayscl/>
                      </a:blip>
                      <a:srcRect/>
                      <a:stretch>
                        <a:fillRect/>
                      </a:stretch>
                    </p:blipFill>
                    <p:spPr bwMode="auto">
                      <a:xfrm>
                        <a:off x="5562600" y="5379084"/>
                        <a:ext cx="2382294" cy="1278081"/>
                      </a:xfrm>
                      <a:prstGeom prst="rect">
                        <a:avLst/>
                      </a:prstGeom>
                      <a:noFill/>
                      <a:ln w="38100">
                        <a:solidFill>
                          <a:srgbClr val="CC0000"/>
                        </a:solidFill>
                        <a:miter lim="800000"/>
                        <a:headEnd/>
                        <a:tailEnd/>
                      </a:ln>
                      <a:effectLst/>
                    </p:spPr>
                  </p:pic>
                </p:oleObj>
              </mc:Fallback>
            </mc:AlternateContent>
          </a:graphicData>
        </a:graphic>
      </p:graphicFrame>
      <p:grpSp>
        <p:nvGrpSpPr>
          <p:cNvPr id="3" name="Group 25"/>
          <p:cNvGrpSpPr/>
          <p:nvPr/>
        </p:nvGrpSpPr>
        <p:grpSpPr bwMode="auto">
          <a:xfrm>
            <a:off x="304800" y="1524000"/>
            <a:ext cx="4572000" cy="2600325"/>
            <a:chOff x="240" y="1056"/>
            <a:chExt cx="2448" cy="1392"/>
          </a:xfrm>
        </p:grpSpPr>
        <p:sp>
          <p:nvSpPr>
            <p:cNvPr id="43026" name="Text Box 26"/>
            <p:cNvSpPr txBox="1">
              <a:spLocks noChangeArrowheads="1"/>
            </p:cNvSpPr>
            <p:nvPr/>
          </p:nvSpPr>
          <p:spPr bwMode="auto">
            <a:xfrm>
              <a:off x="2122" y="1920"/>
              <a:ext cx="566"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grpSp>
          <p:nvGrpSpPr>
            <p:cNvPr id="43027" name="Group 27"/>
            <p:cNvGrpSpPr/>
            <p:nvPr/>
          </p:nvGrpSpPr>
          <p:grpSpPr bwMode="auto">
            <a:xfrm>
              <a:off x="240" y="1056"/>
              <a:ext cx="2238" cy="1392"/>
              <a:chOff x="240" y="1056"/>
              <a:chExt cx="2238" cy="1392"/>
            </a:xfrm>
          </p:grpSpPr>
          <p:sp>
            <p:nvSpPr>
              <p:cNvPr id="43028" name="Rectangle 28"/>
              <p:cNvSpPr>
                <a:spLocks noChangeArrowheads="1"/>
              </p:cNvSpPr>
              <p:nvPr/>
            </p:nvSpPr>
            <p:spPr bwMode="auto">
              <a:xfrm>
                <a:off x="1449" y="1056"/>
                <a:ext cx="567" cy="278"/>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43029" name="Rectangle 29"/>
              <p:cNvSpPr>
                <a:spLocks noChangeArrowheads="1"/>
              </p:cNvSpPr>
              <p:nvPr/>
            </p:nvSpPr>
            <p:spPr bwMode="auto">
              <a:xfrm>
                <a:off x="1469" y="138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3030" name="Line 30"/>
              <p:cNvSpPr>
                <a:spLocks noChangeShapeType="1"/>
              </p:cNvSpPr>
              <p:nvPr/>
            </p:nvSpPr>
            <p:spPr bwMode="auto">
              <a:xfrm>
                <a:off x="2007" y="1421"/>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31" name="Text Box 31"/>
              <p:cNvSpPr txBox="1">
                <a:spLocks noChangeArrowheads="1"/>
              </p:cNvSpPr>
              <p:nvPr/>
            </p:nvSpPr>
            <p:spPr bwMode="auto">
              <a:xfrm>
                <a:off x="240" y="1881"/>
                <a:ext cx="307"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3032" name="Rectangle 32"/>
              <p:cNvSpPr>
                <a:spLocks noChangeArrowheads="1"/>
              </p:cNvSpPr>
              <p:nvPr/>
            </p:nvSpPr>
            <p:spPr bwMode="auto">
              <a:xfrm>
                <a:off x="846" y="206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3033" name="Text Box 33"/>
              <p:cNvSpPr txBox="1">
                <a:spLocks noChangeArrowheads="1"/>
              </p:cNvSpPr>
              <p:nvPr/>
            </p:nvSpPr>
            <p:spPr bwMode="auto">
              <a:xfrm>
                <a:off x="816" y="2112"/>
                <a:ext cx="353"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43034" name="Rectangle 34"/>
              <p:cNvSpPr>
                <a:spLocks noChangeArrowheads="1"/>
              </p:cNvSpPr>
              <p:nvPr/>
            </p:nvSpPr>
            <p:spPr bwMode="auto">
              <a:xfrm>
                <a:off x="846" y="180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3035" name="Line 35"/>
              <p:cNvSpPr>
                <a:spLocks noChangeShapeType="1"/>
              </p:cNvSpPr>
              <p:nvPr/>
            </p:nvSpPr>
            <p:spPr bwMode="auto">
              <a:xfrm>
                <a:off x="1200" y="142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36" name="Rectangle 36"/>
              <p:cNvSpPr>
                <a:spLocks noChangeArrowheads="1"/>
              </p:cNvSpPr>
              <p:nvPr/>
            </p:nvSpPr>
            <p:spPr bwMode="auto">
              <a:xfrm>
                <a:off x="811" y="1488"/>
                <a:ext cx="340" cy="28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43037" name="Line 37"/>
              <p:cNvSpPr>
                <a:spLocks noChangeShapeType="1"/>
              </p:cNvSpPr>
              <p:nvPr/>
            </p:nvSpPr>
            <p:spPr bwMode="auto">
              <a:xfrm>
                <a:off x="1738"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38" name="Line 38"/>
              <p:cNvSpPr>
                <a:spLocks noChangeShapeType="1"/>
              </p:cNvSpPr>
              <p:nvPr/>
            </p:nvSpPr>
            <p:spPr bwMode="auto">
              <a:xfrm flipH="1">
                <a:off x="539" y="1843"/>
                <a:ext cx="30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39" name="Line 39"/>
              <p:cNvSpPr>
                <a:spLocks noChangeShapeType="1"/>
              </p:cNvSpPr>
              <p:nvPr/>
            </p:nvSpPr>
            <p:spPr bwMode="auto">
              <a:xfrm flipH="1">
                <a:off x="769" y="2103"/>
                <a:ext cx="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3040" name="Group 40"/>
              <p:cNvGrpSpPr/>
              <p:nvPr/>
            </p:nvGrpSpPr>
            <p:grpSpPr bwMode="auto">
              <a:xfrm>
                <a:off x="692" y="2103"/>
                <a:ext cx="148" cy="153"/>
                <a:chOff x="720" y="2736"/>
                <a:chExt cx="185" cy="192"/>
              </a:xfrm>
            </p:grpSpPr>
            <p:sp>
              <p:nvSpPr>
                <p:cNvPr id="43067" name="Line 41"/>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68" name="Line 42"/>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3041" name="Line 43"/>
              <p:cNvSpPr>
                <a:spLocks noChangeShapeType="1"/>
              </p:cNvSpPr>
              <p:nvPr/>
            </p:nvSpPr>
            <p:spPr bwMode="auto">
              <a:xfrm>
                <a:off x="1200"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3042" name="Group 44"/>
              <p:cNvGrpSpPr/>
              <p:nvPr/>
            </p:nvGrpSpPr>
            <p:grpSpPr bwMode="auto">
              <a:xfrm>
                <a:off x="2093" y="2342"/>
                <a:ext cx="163" cy="106"/>
                <a:chOff x="2448" y="2832"/>
                <a:chExt cx="185" cy="96"/>
              </a:xfrm>
            </p:grpSpPr>
            <p:sp>
              <p:nvSpPr>
                <p:cNvPr id="43065" name="Line 45"/>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66" name="Line 46"/>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43043" name="Group 47"/>
              <p:cNvGrpSpPr/>
              <p:nvPr/>
            </p:nvGrpSpPr>
            <p:grpSpPr bwMode="auto">
              <a:xfrm>
                <a:off x="432" y="2342"/>
                <a:ext cx="144" cy="106"/>
                <a:chOff x="432" y="2832"/>
                <a:chExt cx="185" cy="96"/>
              </a:xfrm>
            </p:grpSpPr>
            <p:sp>
              <p:nvSpPr>
                <p:cNvPr id="43063" name="Line 48"/>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64" name="Line 49"/>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3044" name="Rectangle 50"/>
              <p:cNvSpPr>
                <a:spLocks noChangeArrowheads="1"/>
              </p:cNvSpPr>
              <p:nvPr/>
            </p:nvSpPr>
            <p:spPr bwMode="auto">
              <a:xfrm>
                <a:off x="258" y="1680"/>
                <a:ext cx="207" cy="27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3045" name="Rectangle 51"/>
              <p:cNvSpPr>
                <a:spLocks noChangeArrowheads="1"/>
              </p:cNvSpPr>
              <p:nvPr/>
            </p:nvSpPr>
            <p:spPr bwMode="auto">
              <a:xfrm>
                <a:off x="2226" y="1776"/>
                <a:ext cx="207" cy="27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3046" name="Rectangle 52"/>
              <p:cNvSpPr>
                <a:spLocks noChangeArrowheads="1"/>
              </p:cNvSpPr>
              <p:nvPr/>
            </p:nvSpPr>
            <p:spPr bwMode="auto">
              <a:xfrm>
                <a:off x="273" y="2112"/>
                <a:ext cx="194" cy="27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3047" name="Rectangle 53"/>
              <p:cNvSpPr>
                <a:spLocks noChangeArrowheads="1"/>
              </p:cNvSpPr>
              <p:nvPr/>
            </p:nvSpPr>
            <p:spPr bwMode="auto">
              <a:xfrm>
                <a:off x="2160" y="2112"/>
                <a:ext cx="318" cy="278"/>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43048" name="Group 54"/>
              <p:cNvGrpSpPr/>
              <p:nvPr/>
            </p:nvGrpSpPr>
            <p:grpSpPr bwMode="auto">
              <a:xfrm>
                <a:off x="1104" y="1440"/>
                <a:ext cx="1061" cy="792"/>
                <a:chOff x="1686" y="1600"/>
                <a:chExt cx="1061" cy="792"/>
              </a:xfrm>
            </p:grpSpPr>
            <p:sp>
              <p:nvSpPr>
                <p:cNvPr id="43053" name="Rectangle 55"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3054" name="Text Box 56"/>
                <p:cNvSpPr txBox="1">
                  <a:spLocks noChangeArrowheads="1"/>
                </p:cNvSpPr>
                <p:nvPr/>
              </p:nvSpPr>
              <p:spPr bwMode="auto">
                <a:xfrm>
                  <a:off x="1968" y="2096"/>
                  <a:ext cx="223" cy="27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3055" name="Text Box 57"/>
                <p:cNvSpPr txBox="1">
                  <a:spLocks noChangeArrowheads="1"/>
                </p:cNvSpPr>
                <p:nvPr/>
              </p:nvSpPr>
              <p:spPr bwMode="auto">
                <a:xfrm>
                  <a:off x="2286" y="1955"/>
                  <a:ext cx="403"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t>+</a:t>
                  </a:r>
                  <a:endParaRPr lang="en-US" altLang="zh-CN" sz="2800" b="0" i="0" dirty="0"/>
                </a:p>
              </p:txBody>
            </p:sp>
            <p:sp>
              <p:nvSpPr>
                <p:cNvPr id="43056" name="Text Box 58"/>
                <p:cNvSpPr txBox="1">
                  <a:spLocks noChangeArrowheads="1"/>
                </p:cNvSpPr>
                <p:nvPr/>
              </p:nvSpPr>
              <p:spPr bwMode="auto">
                <a:xfrm>
                  <a:off x="2185" y="1737"/>
                  <a:ext cx="527" cy="24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43057" name="Line 59"/>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58" name="Line 60"/>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59" name="Line 61"/>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3060" name="Line 62"/>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3061" name="Text Box 63"/>
                <p:cNvSpPr txBox="1">
                  <a:spLocks noChangeArrowheads="1"/>
                </p:cNvSpPr>
                <p:nvPr/>
              </p:nvSpPr>
              <p:spPr bwMode="auto">
                <a:xfrm>
                  <a:off x="1975" y="1824"/>
                  <a:ext cx="329" cy="27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3062" name="Text Box 64"/>
                <p:cNvSpPr txBox="1">
                  <a:spLocks noChangeArrowheads="1"/>
                </p:cNvSpPr>
                <p:nvPr/>
              </p:nvSpPr>
              <p:spPr bwMode="auto">
                <a:xfrm rot="5400000">
                  <a:off x="2082" y="1770"/>
                  <a:ext cx="199" cy="245"/>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43049" name="Oval 65"/>
              <p:cNvSpPr>
                <a:spLocks noChangeArrowheads="1"/>
              </p:cNvSpPr>
              <p:nvPr/>
            </p:nvSpPr>
            <p:spPr bwMode="auto">
              <a:xfrm>
                <a:off x="480" y="180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3050" name="Oval 66"/>
              <p:cNvSpPr>
                <a:spLocks noChangeArrowheads="1"/>
              </p:cNvSpPr>
              <p:nvPr/>
            </p:nvSpPr>
            <p:spPr bwMode="auto">
              <a:xfrm>
                <a:off x="2160" y="190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3051" name="Oval 67"/>
              <p:cNvSpPr>
                <a:spLocks noChangeArrowheads="1"/>
              </p:cNvSpPr>
              <p:nvPr/>
            </p:nvSpPr>
            <p:spPr bwMode="auto">
              <a:xfrm>
                <a:off x="480"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3052" name="Oval 68"/>
              <p:cNvSpPr>
                <a:spLocks noChangeArrowheads="1"/>
              </p:cNvSpPr>
              <p:nvPr/>
            </p:nvSpPr>
            <p:spPr bwMode="auto">
              <a:xfrm>
                <a:off x="2145"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sp>
        <p:nvSpPr>
          <p:cNvPr id="61509" name="Rectangle 69"/>
          <p:cNvSpPr>
            <a:spLocks noChangeArrowheads="1"/>
          </p:cNvSpPr>
          <p:nvPr/>
        </p:nvSpPr>
        <p:spPr bwMode="auto">
          <a:xfrm>
            <a:off x="4876800" y="1614488"/>
            <a:ext cx="2286000" cy="523220"/>
          </a:xfrm>
          <a:prstGeom prst="rect">
            <a:avLst/>
          </a:prstGeom>
          <a:noFill/>
          <a:ln>
            <a:noFill/>
          </a:ln>
        </p:spPr>
        <p:txBody>
          <a:bodyPr>
            <a:spAutoFit/>
          </a:bodyPr>
          <a:lstStyle/>
          <a:p>
            <a:pPr>
              <a:spcBef>
                <a:spcPct val="50000"/>
              </a:spcBef>
            </a:pPr>
            <a:r>
              <a:rPr lang="zh-CN" altLang="en-US" sz="2800" b="1" i="0" dirty="0">
                <a:latin typeface="Times New Roman" panose="02020603050405020304"/>
                <a:cs typeface="Times New Roman" panose="02020603050405020304"/>
                <a:sym typeface="Symbol" panose="05050102010706020507" charset="0"/>
              </a:rPr>
              <a:t>所以  </a:t>
            </a:r>
            <a:r>
              <a:rPr lang="en-US" altLang="zh-CN" sz="2800" b="1" i="1" dirty="0">
                <a:latin typeface="Times New Roman" panose="02020603050405020304"/>
                <a:cs typeface="Times New Roman" panose="02020603050405020304"/>
                <a:sym typeface="Symbol" panose="05050102010706020507" charset="0"/>
              </a:rPr>
              <a:t>i</a:t>
            </a:r>
            <a:r>
              <a:rPr lang="en-US" altLang="zh-CN" sz="2800" b="1" i="1" baseline="-25000" dirty="0">
                <a:latin typeface="Times New Roman" panose="02020603050405020304"/>
                <a:cs typeface="Times New Roman" panose="02020603050405020304"/>
                <a:sym typeface="Symbol" panose="05050102010706020507" charset="0"/>
              </a:rPr>
              <a:t>1 </a:t>
            </a:r>
            <a:r>
              <a:rPr lang="en-US" altLang="zh-CN" sz="2800" b="1" i="1" dirty="0">
                <a:latin typeface="Times New Roman" panose="02020603050405020304"/>
                <a:cs typeface="Times New Roman" panose="02020603050405020304"/>
                <a:sym typeface="Symbol" panose="05050102010706020507" charset="0"/>
              </a:rPr>
              <a:t> i</a:t>
            </a:r>
            <a:r>
              <a:rPr lang="en-US" altLang="zh-CN" sz="2800" b="1" i="1" baseline="-25000" dirty="0">
                <a:latin typeface="Times New Roman" panose="02020603050405020304"/>
                <a:cs typeface="Times New Roman" panose="02020603050405020304"/>
                <a:sym typeface="Symbol" panose="05050102010706020507" charset="0"/>
              </a:rPr>
              <a:t>f</a:t>
            </a:r>
            <a:r>
              <a:rPr lang="en-US" altLang="zh-CN" sz="2800" b="1" i="1" dirty="0">
                <a:latin typeface="Times New Roman" panose="02020603050405020304"/>
                <a:cs typeface="Times New Roman" panose="02020603050405020304"/>
                <a:sym typeface="Symbol" panose="05050102010706020507" charset="0"/>
              </a:rPr>
              <a:t> </a:t>
            </a:r>
            <a:r>
              <a:rPr lang="en-US" altLang="zh-CN" sz="2800" b="1" i="1" dirty="0">
                <a:latin typeface="Times New Roman" panose="02020603050405020304"/>
                <a:cs typeface="Times New Roman" panose="02020603050405020304"/>
              </a:rPr>
              <a:t> </a:t>
            </a:r>
          </a:p>
        </p:txBody>
      </p:sp>
      <p:sp>
        <p:nvSpPr>
          <p:cNvPr id="61510" name="Text Box 70"/>
          <p:cNvSpPr txBox="1">
            <a:spLocks noChangeArrowheads="1"/>
          </p:cNvSpPr>
          <p:nvPr/>
        </p:nvSpPr>
        <p:spPr bwMode="auto">
          <a:xfrm>
            <a:off x="533400" y="4984750"/>
            <a:ext cx="4343400" cy="14160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b="0" i="0">
                <a:solidFill>
                  <a:schemeClr val="tx2"/>
                </a:solidFill>
              </a:rPr>
              <a:t>    </a:t>
            </a:r>
            <a:r>
              <a:rPr lang="zh-CN" altLang="en-US" sz="2800" i="0">
                <a:solidFill>
                  <a:schemeClr val="tx2"/>
                </a:solidFill>
              </a:rPr>
              <a:t>因要求静态时</a:t>
            </a:r>
            <a:r>
              <a:rPr lang="en-US" altLang="zh-CN" sz="2800">
                <a:solidFill>
                  <a:schemeClr val="tx2"/>
                </a:solidFill>
              </a:rPr>
              <a:t>u</a:t>
            </a:r>
            <a:r>
              <a:rPr lang="en-US" altLang="zh-CN" sz="2800" i="0" baseline="-25000">
                <a:solidFill>
                  <a:schemeClr val="tx2"/>
                </a:solidFill>
              </a:rPr>
              <a:t>+</a:t>
            </a:r>
            <a:r>
              <a:rPr lang="zh-CN" altLang="en-US" sz="2800" i="0">
                <a:solidFill>
                  <a:schemeClr val="tx2"/>
                </a:solidFill>
              </a:rPr>
              <a:t>、 </a:t>
            </a:r>
            <a:r>
              <a:rPr lang="en-US" altLang="zh-CN" sz="2800">
                <a:solidFill>
                  <a:schemeClr val="tx2"/>
                </a:solidFill>
              </a:rPr>
              <a:t>u</a:t>
            </a:r>
            <a:r>
              <a:rPr lang="en-US" altLang="zh-CN" sz="2800" i="0" baseline="-25000">
                <a:solidFill>
                  <a:schemeClr val="tx2"/>
                </a:solidFill>
                <a:cs typeface="Times New Roman" panose="02020603050405020304" charset="0"/>
              </a:rPr>
              <a:t>–</a:t>
            </a:r>
            <a:r>
              <a:rPr lang="en-US" altLang="zh-CN" sz="2800" i="0">
                <a:solidFill>
                  <a:schemeClr val="tx2"/>
                </a:solidFill>
              </a:rPr>
              <a:t> </a:t>
            </a:r>
            <a:r>
              <a:rPr lang="zh-CN" altLang="en-US" sz="2800" i="0">
                <a:solidFill>
                  <a:schemeClr val="tx2"/>
                </a:solidFill>
              </a:rPr>
              <a:t>对地电阻相同， </a:t>
            </a:r>
          </a:p>
          <a:p>
            <a:pPr eaLnBrk="1" hangingPunct="1">
              <a:spcBef>
                <a:spcPct val="10000"/>
              </a:spcBef>
            </a:pPr>
            <a:r>
              <a:rPr lang="zh-CN" altLang="en-US" sz="2800" i="0">
                <a:solidFill>
                  <a:schemeClr val="tx2"/>
                </a:solidFill>
              </a:rPr>
              <a:t>所以</a:t>
            </a:r>
            <a:r>
              <a:rPr lang="zh-CN" altLang="en-US" sz="2800" i="0">
                <a:solidFill>
                  <a:srgbClr val="CC0000"/>
                </a:solidFill>
              </a:rPr>
              <a:t>平衡电阻 </a:t>
            </a:r>
            <a:r>
              <a:rPr lang="en-US" altLang="zh-CN" sz="2800">
                <a:solidFill>
                  <a:srgbClr val="CC0000"/>
                </a:solidFill>
              </a:rPr>
              <a:t>R</a:t>
            </a:r>
            <a:r>
              <a:rPr lang="en-US" altLang="zh-CN" sz="2800" i="0" baseline="-25000">
                <a:solidFill>
                  <a:srgbClr val="CC0000"/>
                </a:solidFill>
              </a:rPr>
              <a:t>2</a:t>
            </a:r>
            <a:r>
              <a:rPr lang="en-US" altLang="zh-CN" sz="2800" i="0">
                <a:solidFill>
                  <a:srgbClr val="CC0000"/>
                </a:solidFill>
              </a:rPr>
              <a:t> = </a:t>
            </a:r>
            <a:r>
              <a:rPr lang="en-US" altLang="zh-CN" sz="2800">
                <a:solidFill>
                  <a:srgbClr val="CC0000"/>
                </a:solidFill>
              </a:rPr>
              <a:t>R</a:t>
            </a:r>
            <a:r>
              <a:rPr lang="en-US" altLang="zh-CN" sz="2800" i="0" baseline="-25000">
                <a:solidFill>
                  <a:srgbClr val="CC0000"/>
                </a:solidFill>
              </a:rPr>
              <a:t>1</a:t>
            </a:r>
            <a:r>
              <a:rPr lang="en-US" altLang="zh-CN" sz="2800" i="0">
                <a:solidFill>
                  <a:srgbClr val="CC0000"/>
                </a:solidFill>
              </a:rPr>
              <a:t> // </a:t>
            </a:r>
            <a:r>
              <a:rPr lang="en-US" altLang="zh-CN" sz="2800">
                <a:solidFill>
                  <a:srgbClr val="CC0000"/>
                </a:solidFill>
              </a:rPr>
              <a:t>R</a:t>
            </a:r>
            <a:r>
              <a:rPr lang="en-US" altLang="zh-CN" sz="2800" i="0" baseline="-16000">
                <a:solidFill>
                  <a:srgbClr val="CC0000"/>
                </a:solidFill>
              </a:rPr>
              <a:t>F</a:t>
            </a:r>
          </a:p>
        </p:txBody>
      </p:sp>
      <p:sp>
        <p:nvSpPr>
          <p:cNvPr id="61511" name="AutoShape 71">
            <a:hlinkClick r:id="rId11" action="ppaction://program"/>
          </p:cNvPr>
          <p:cNvSpPr>
            <a:spLocks noChangeArrowheads="1"/>
          </p:cNvSpPr>
          <p:nvPr/>
        </p:nvSpPr>
        <p:spPr bwMode="auto">
          <a:xfrm>
            <a:off x="3352800" y="7620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spTree>
    <p:extLst>
      <p:ext uri="{BB962C8B-B14F-4D97-AF65-F5344CB8AC3E}">
        <p14:creationId xmlns:p14="http://schemas.microsoft.com/office/powerpoint/2010/main" val="40408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6"/>
                                        </p:tgtEl>
                                        <p:attrNameLst>
                                          <p:attrName>style.visibility</p:attrName>
                                        </p:attrNameLst>
                                      </p:cBhvr>
                                      <p:to>
                                        <p:strVal val="visible"/>
                                      </p:to>
                                    </p:set>
                                    <p:animEffect transition="in" filter="wipe(left)">
                                      <p:cBhvr>
                                        <p:cTn id="7" dur="500"/>
                                        <p:tgtEl>
                                          <p:spTgt spid="614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47"/>
                                        </p:tgtEl>
                                        <p:attrNameLst>
                                          <p:attrName>style.visibility</p:attrName>
                                        </p:attrNameLst>
                                      </p:cBhvr>
                                      <p:to>
                                        <p:strVal val="visible"/>
                                      </p:to>
                                    </p:set>
                                    <p:animEffect transition="in" filter="wipe(left)">
                                      <p:cBhvr>
                                        <p:cTn id="17" dur="500"/>
                                        <p:tgtEl>
                                          <p:spTgt spid="614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48"/>
                                        </p:tgtEl>
                                        <p:attrNameLst>
                                          <p:attrName>style.visibility</p:attrName>
                                        </p:attrNameLst>
                                      </p:cBhvr>
                                      <p:to>
                                        <p:strVal val="visible"/>
                                      </p:to>
                                    </p:set>
                                    <p:animEffect transition="in" filter="wipe(left)">
                                      <p:cBhvr>
                                        <p:cTn id="22" dur="500"/>
                                        <p:tgtEl>
                                          <p:spTgt spid="614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50"/>
                                        </p:tgtEl>
                                        <p:attrNameLst>
                                          <p:attrName>style.visibility</p:attrName>
                                        </p:attrNameLst>
                                      </p:cBhvr>
                                      <p:to>
                                        <p:strVal val="visible"/>
                                      </p:to>
                                    </p:set>
                                    <p:animEffect transition="in" filter="wipe(left)">
                                      <p:cBhvr>
                                        <p:cTn id="32" dur="500"/>
                                        <p:tgtEl>
                                          <p:spTgt spid="614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509"/>
                                        </p:tgtEl>
                                        <p:attrNameLst>
                                          <p:attrName>style.visibility</p:attrName>
                                        </p:attrNameLst>
                                      </p:cBhvr>
                                      <p:to>
                                        <p:strVal val="visible"/>
                                      </p:to>
                                    </p:set>
                                    <p:animEffect transition="in" filter="wipe(left)">
                                      <p:cBhvr>
                                        <p:cTn id="37" dur="500"/>
                                        <p:tgtEl>
                                          <p:spTgt spid="615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1444"/>
                                        </p:tgtEl>
                                        <p:attrNameLst>
                                          <p:attrName>style.visibility</p:attrName>
                                        </p:attrNameLst>
                                      </p:cBhvr>
                                      <p:to>
                                        <p:strVal val="visible"/>
                                      </p:to>
                                    </p:set>
                                    <p:animEffect transition="in" filter="wipe(left)">
                                      <p:cBhvr>
                                        <p:cTn id="42" dur="500"/>
                                        <p:tgtEl>
                                          <p:spTgt spid="614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445"/>
                                        </p:tgtEl>
                                        <p:attrNameLst>
                                          <p:attrName>style.visibility</p:attrName>
                                        </p:attrNameLst>
                                      </p:cBhvr>
                                      <p:to>
                                        <p:strVal val="visible"/>
                                      </p:to>
                                    </p:set>
                                    <p:animEffect transition="in" filter="wipe(left)">
                                      <p:cBhvr>
                                        <p:cTn id="47" dur="500"/>
                                        <p:tgtEl>
                                          <p:spTgt spid="614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449">
                                            <p:txEl>
                                              <p:pRg st="0" end="0"/>
                                            </p:txEl>
                                          </p:spTgt>
                                        </p:tgtEl>
                                        <p:attrNameLst>
                                          <p:attrName>style.visibility</p:attrName>
                                        </p:attrNameLst>
                                      </p:cBhvr>
                                      <p:to>
                                        <p:strVal val="visible"/>
                                      </p:to>
                                    </p:set>
                                    <p:animEffect transition="in" filter="wipe(left)">
                                      <p:cBhvr>
                                        <p:cTn id="52" dur="500"/>
                                        <p:tgtEl>
                                          <p:spTgt spid="6144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449">
                                            <p:txEl>
                                              <p:pRg st="1" end="1"/>
                                            </p:txEl>
                                          </p:spTgt>
                                        </p:tgtEl>
                                        <p:attrNameLst>
                                          <p:attrName>style.visibility</p:attrName>
                                        </p:attrNameLst>
                                      </p:cBhvr>
                                      <p:to>
                                        <p:strVal val="visible"/>
                                      </p:to>
                                    </p:set>
                                    <p:animEffect transition="in" filter="wipe(left)">
                                      <p:cBhvr>
                                        <p:cTn id="57" dur="500"/>
                                        <p:tgtEl>
                                          <p:spTgt spid="6144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272" fill="hold" nodeType="clickEffect">
                                  <p:stCondLst>
                                    <p:cond delay="0"/>
                                  </p:stCondLst>
                                  <p:childTnLst>
                                    <p:set>
                                      <p:cBhvr>
                                        <p:cTn id="61" dur="1" fill="hold">
                                          <p:stCondLst>
                                            <p:cond delay="0"/>
                                          </p:stCondLst>
                                        </p:cTn>
                                        <p:tgtEl>
                                          <p:spTgt spid="61451"/>
                                        </p:tgtEl>
                                        <p:attrNameLst>
                                          <p:attrName>style.visibility</p:attrName>
                                        </p:attrNameLst>
                                      </p:cBhvr>
                                      <p:to>
                                        <p:strVal val="visible"/>
                                      </p:to>
                                    </p:set>
                                    <p:anim calcmode="lin" valueType="num">
                                      <p:cBhvr>
                                        <p:cTn id="62" dur="500" fill="hold"/>
                                        <p:tgtEl>
                                          <p:spTgt spid="61451"/>
                                        </p:tgtEl>
                                        <p:attrNameLst>
                                          <p:attrName>ppt_w</p:attrName>
                                        </p:attrNameLst>
                                      </p:cBhvr>
                                      <p:tavLst>
                                        <p:tav tm="0">
                                          <p:val>
                                            <p:strVal val="2/3*#ppt_w"/>
                                          </p:val>
                                        </p:tav>
                                        <p:tav tm="100000">
                                          <p:val>
                                            <p:strVal val="#ppt_w"/>
                                          </p:val>
                                        </p:tav>
                                      </p:tavLst>
                                    </p:anim>
                                    <p:anim calcmode="lin" valueType="num">
                                      <p:cBhvr>
                                        <p:cTn id="63" dur="500" fill="hold"/>
                                        <p:tgtEl>
                                          <p:spTgt spid="61451"/>
                                        </p:tgtEl>
                                        <p:attrNameLst>
                                          <p:attrName>ppt_h</p:attrName>
                                        </p:attrNameLst>
                                      </p:cBhvr>
                                      <p:tavLst>
                                        <p:tav tm="0">
                                          <p:val>
                                            <p:strVal val="2/3*#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1443">
                                            <p:txEl>
                                              <p:pRg st="0" end="0"/>
                                            </p:txEl>
                                          </p:spTgt>
                                        </p:tgtEl>
                                        <p:attrNameLst>
                                          <p:attrName>style.visibility</p:attrName>
                                        </p:attrNameLst>
                                      </p:cBhvr>
                                      <p:to>
                                        <p:strVal val="visible"/>
                                      </p:to>
                                    </p:set>
                                    <p:animEffect transition="in" filter="wipe(left)">
                                      <p:cBhvr>
                                        <p:cTn id="68" dur="500"/>
                                        <p:tgtEl>
                                          <p:spTgt spid="6144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272" fill="hold" nodeType="clickEffect">
                                  <p:stCondLst>
                                    <p:cond delay="0"/>
                                  </p:stCondLst>
                                  <p:childTnLst>
                                    <p:set>
                                      <p:cBhvr>
                                        <p:cTn id="72" dur="1" fill="hold">
                                          <p:stCondLst>
                                            <p:cond delay="0"/>
                                          </p:stCondLst>
                                        </p:cTn>
                                        <p:tgtEl>
                                          <p:spTgt spid="61461"/>
                                        </p:tgtEl>
                                        <p:attrNameLst>
                                          <p:attrName>style.visibility</p:attrName>
                                        </p:attrNameLst>
                                      </p:cBhvr>
                                      <p:to>
                                        <p:strVal val="visible"/>
                                      </p:to>
                                    </p:set>
                                    <p:anim calcmode="lin" valueType="num">
                                      <p:cBhvr>
                                        <p:cTn id="73" dur="500" fill="hold"/>
                                        <p:tgtEl>
                                          <p:spTgt spid="61461"/>
                                        </p:tgtEl>
                                        <p:attrNameLst>
                                          <p:attrName>ppt_w</p:attrName>
                                        </p:attrNameLst>
                                      </p:cBhvr>
                                      <p:tavLst>
                                        <p:tav tm="0">
                                          <p:val>
                                            <p:strVal val="2/3*#ppt_w"/>
                                          </p:val>
                                        </p:tav>
                                        <p:tav tm="100000">
                                          <p:val>
                                            <p:strVal val="#ppt_w"/>
                                          </p:val>
                                        </p:tav>
                                      </p:tavLst>
                                    </p:anim>
                                    <p:anim calcmode="lin" valueType="num">
                                      <p:cBhvr>
                                        <p:cTn id="74" dur="500" fill="hold"/>
                                        <p:tgtEl>
                                          <p:spTgt spid="61461"/>
                                        </p:tgtEl>
                                        <p:attrNameLst>
                                          <p:attrName>ppt_h</p:attrName>
                                        </p:attrNameLst>
                                      </p:cBhvr>
                                      <p:tavLst>
                                        <p:tav tm="0">
                                          <p:val>
                                            <p:strVal val="2/3*#ppt_h"/>
                                          </p:val>
                                        </p:tav>
                                        <p:tav tm="100000">
                                          <p:val>
                                            <p:strVal val="#ppt_h"/>
                                          </p:val>
                                        </p:tav>
                                      </p:tavLst>
                                    </p:anim>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499"/>
                                          </p:stCondLst>
                                        </p:cTn>
                                        <p:tgtEl>
                                          <p:spTgt spid="615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1510">
                                            <p:txEl>
                                              <p:pRg st="0" end="0"/>
                                            </p:txEl>
                                          </p:spTgt>
                                        </p:tgtEl>
                                        <p:attrNameLst>
                                          <p:attrName>style.visibility</p:attrName>
                                        </p:attrNameLst>
                                      </p:cBhvr>
                                      <p:to>
                                        <p:strVal val="visible"/>
                                      </p:to>
                                    </p:set>
                                    <p:animEffect transition="in" filter="wipe(left)">
                                      <p:cBhvr>
                                        <p:cTn id="82" dur="500"/>
                                        <p:tgtEl>
                                          <p:spTgt spid="61510">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1510">
                                            <p:txEl>
                                              <p:pRg st="1" end="1"/>
                                            </p:txEl>
                                          </p:spTgt>
                                        </p:tgtEl>
                                        <p:attrNameLst>
                                          <p:attrName>style.visibility</p:attrName>
                                        </p:attrNameLst>
                                      </p:cBhvr>
                                      <p:to>
                                        <p:strVal val="visible"/>
                                      </p:to>
                                    </p:set>
                                    <p:animEffect transition="in" filter="wipe(left)">
                                      <p:cBhvr>
                                        <p:cTn id="87" dur="500"/>
                                        <p:tgtEl>
                                          <p:spTgt spid="615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utoUpdateAnimBg="0"/>
      <p:bldP spid="61446" grpId="0" autoUpdateAnimBg="0"/>
      <p:bldP spid="61447" grpId="0" autoUpdateAnimBg="0"/>
      <p:bldP spid="61448" grpId="0" autoUpdateAnimBg="0"/>
      <p:bldP spid="61449" grpId="0" build="p" autoUpdateAnimBg="0"/>
      <p:bldP spid="61450" grpId="0" autoUpdateAnimBg="0"/>
      <p:bldP spid="61509" grpId="0" autoUpdateAnimBg="0"/>
      <p:bldP spid="61510" grpId="0" build="p" autoUpdateAnimBg="0"/>
      <p:bldP spid="61511"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57200" y="457200"/>
            <a:ext cx="3733800" cy="609600"/>
          </a:xfrm>
          <a:prstGeom prst="rect">
            <a:avLst/>
          </a:prstGeom>
          <a:noFill/>
          <a:ln w="9525">
            <a:noFill/>
            <a:miter lim="800000"/>
          </a:ln>
          <a:effectLst/>
        </p:spPr>
        <p:txBody>
          <a:bodyPr anchor="ctr"/>
          <a:lstStyle/>
          <a:p>
            <a:r>
              <a:rPr lang="en-US" altLang="zh-CN" sz="3200" b="1" dirty="0">
                <a:solidFill>
                  <a:srgbClr val="000099"/>
                </a:solidFill>
                <a:effectLst>
                  <a:outerShdw blurRad="38100" dist="38100" dir="2700000" algn="tl">
                    <a:srgbClr val="DDDDDD"/>
                  </a:outerShdw>
                </a:effectLst>
                <a:latin typeface="Times New Roman" panose="02020603050405020304"/>
                <a:cs typeface="Times New Roman" panose="02020603050405020304"/>
              </a:rPr>
              <a:t>4</a:t>
            </a:r>
            <a:r>
              <a:rPr lang="en-US" altLang="zh-CN" sz="3200" b="1" i="0" dirty="0" smtClean="0">
                <a:solidFill>
                  <a:srgbClr val="000099"/>
                </a:solidFill>
                <a:effectLst>
                  <a:outerShdw blurRad="38100" dist="38100" dir="2700000" algn="tl">
                    <a:srgbClr val="DDDDDD"/>
                  </a:outerShdw>
                </a:effectLst>
                <a:latin typeface="Times New Roman" panose="02020603050405020304"/>
                <a:cs typeface="Times New Roman" panose="02020603050405020304"/>
              </a:rPr>
              <a:t>.3.1    </a:t>
            </a:r>
            <a:r>
              <a:rPr lang="zh-CN" altLang="en-US" sz="32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比例运算</a:t>
            </a:r>
          </a:p>
        </p:txBody>
      </p:sp>
      <p:sp>
        <p:nvSpPr>
          <p:cNvPr id="62467" name="Rectangle 3"/>
          <p:cNvSpPr>
            <a:spLocks noChangeArrowheads="1"/>
          </p:cNvSpPr>
          <p:nvPr/>
        </p:nvSpPr>
        <p:spPr bwMode="auto">
          <a:xfrm>
            <a:off x="457200" y="990600"/>
            <a:ext cx="4114800" cy="533400"/>
          </a:xfrm>
          <a:prstGeom prst="rect">
            <a:avLst/>
          </a:prstGeom>
          <a:noFill/>
          <a:ln w="9525">
            <a:noFill/>
            <a:miter lim="800000"/>
          </a:ln>
          <a:effectLst/>
        </p:spPr>
        <p:txBody>
          <a:bodyPr/>
          <a:lstStyle/>
          <a:p>
            <a:pPr>
              <a:spcBef>
                <a:spcPct val="20000"/>
              </a:spcBef>
            </a:pPr>
            <a:r>
              <a:rPr lang="en-US" altLang="zh-CN" sz="2800" b="1" i="0">
                <a:solidFill>
                  <a:srgbClr val="CC0000"/>
                </a:solidFill>
                <a:effectLst>
                  <a:outerShdw blurRad="38100" dist="38100" dir="2700000" algn="tl">
                    <a:srgbClr val="DDDDDD"/>
                  </a:outerShdw>
                </a:effectLst>
                <a:latin typeface="Times New Roman" panose="02020603050405020304"/>
                <a:cs typeface="Times New Roman" panose="02020603050405020304"/>
              </a:rPr>
              <a:t>1.  </a:t>
            </a:r>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反相比例运算</a:t>
            </a:r>
          </a:p>
        </p:txBody>
      </p:sp>
      <p:sp>
        <p:nvSpPr>
          <p:cNvPr id="62468" name="Text Box 4"/>
          <p:cNvSpPr txBox="1">
            <a:spLocks noChangeArrowheads="1"/>
          </p:cNvSpPr>
          <p:nvPr/>
        </p:nvSpPr>
        <p:spPr bwMode="auto">
          <a:xfrm>
            <a:off x="5638800" y="1143000"/>
            <a:ext cx="2743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电压放大倍数</a:t>
            </a:r>
          </a:p>
        </p:txBody>
      </p:sp>
      <p:graphicFrame>
        <p:nvGraphicFramePr>
          <p:cNvPr id="44037" name="Object 5"/>
          <p:cNvGraphicFramePr>
            <a:graphicFrameLocks noChangeAspect="1"/>
          </p:cNvGraphicFramePr>
          <p:nvPr/>
        </p:nvGraphicFramePr>
        <p:xfrm>
          <a:off x="6484938" y="1816100"/>
          <a:ext cx="1973262" cy="1049338"/>
        </p:xfrm>
        <a:graphic>
          <a:graphicData uri="http://schemas.openxmlformats.org/presentationml/2006/ole">
            <mc:AlternateContent xmlns:mc="http://schemas.openxmlformats.org/markup-compatibility/2006">
              <mc:Choice xmlns:v="urn:schemas-microsoft-com:vml" Requires="v">
                <p:oleObj spid="_x0000_s17413" name="Equation" r:id="rId3" imgW="889000" imgH="419100" progId="Equation.3">
                  <p:embed/>
                </p:oleObj>
              </mc:Choice>
              <mc:Fallback>
                <p:oleObj name="Equation" r:id="rId3" imgW="889000" imgH="419100" progId="Equation.3">
                  <p:embed/>
                  <p:pic>
                    <p:nvPicPr>
                      <p:cNvPr id="0" name=""/>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6484938" y="1816100"/>
                        <a:ext cx="1973262" cy="1049338"/>
                      </a:xfrm>
                      <a:prstGeom prst="rect">
                        <a:avLst/>
                      </a:prstGeom>
                      <a:noFill/>
                      <a:ln>
                        <a:noFill/>
                      </a:ln>
                      <a:effectLst/>
                    </p:spPr>
                  </p:pic>
                </p:oleObj>
              </mc:Fallback>
            </mc:AlternateContent>
          </a:graphicData>
        </a:graphic>
      </p:graphicFrame>
      <p:graphicFrame>
        <p:nvGraphicFramePr>
          <p:cNvPr id="44038" name="Object 6"/>
          <p:cNvGraphicFramePr>
            <a:graphicFrameLocks noChangeAspect="1"/>
          </p:cNvGraphicFramePr>
          <p:nvPr/>
        </p:nvGraphicFramePr>
        <p:xfrm>
          <a:off x="5867400" y="2786072"/>
          <a:ext cx="2588753" cy="1385122"/>
        </p:xfrm>
        <a:graphic>
          <a:graphicData uri="http://schemas.openxmlformats.org/presentationml/2006/ole">
            <mc:AlternateContent xmlns:mc="http://schemas.openxmlformats.org/markup-compatibility/2006">
              <mc:Choice xmlns:v="urn:schemas-microsoft-com:vml" Requires="v">
                <p:oleObj spid="_x0000_s17414" name="公式" r:id="rId5" imgW="978535" imgH="466090" progId="Equation.3">
                  <p:embed/>
                </p:oleObj>
              </mc:Choice>
              <mc:Fallback>
                <p:oleObj name="公式" r:id="rId5" imgW="978535" imgH="466090" progId="Equation.3">
                  <p:embed/>
                  <p:pic>
                    <p:nvPicPr>
                      <p:cNvPr id="0" name=""/>
                      <p:cNvPicPr>
                        <a:picLocks noChangeAspect="1" noChangeArrowheads="1"/>
                      </p:cNvPicPr>
                      <p:nvPr/>
                    </p:nvPicPr>
                    <p:blipFill>
                      <a:blip r:embed="rId6">
                        <a:biLevel thresh="50000"/>
                        <a:grayscl/>
                      </a:blip>
                      <a:srcRect/>
                      <a:stretch>
                        <a:fillRect/>
                      </a:stretch>
                    </p:blipFill>
                    <p:spPr bwMode="auto">
                      <a:xfrm>
                        <a:off x="5867400" y="2786072"/>
                        <a:ext cx="2588753" cy="1385122"/>
                      </a:xfrm>
                      <a:prstGeom prst="rect">
                        <a:avLst/>
                      </a:prstGeom>
                      <a:noFill/>
                      <a:ln>
                        <a:noFill/>
                      </a:ln>
                      <a:effectLst/>
                    </p:spPr>
                  </p:pic>
                </p:oleObj>
              </mc:Fallback>
            </mc:AlternateContent>
          </a:graphicData>
        </a:graphic>
      </p:graphicFrame>
      <p:grpSp>
        <p:nvGrpSpPr>
          <p:cNvPr id="44039" name="Group 7"/>
          <p:cNvGrpSpPr/>
          <p:nvPr/>
        </p:nvGrpSpPr>
        <p:grpSpPr bwMode="auto">
          <a:xfrm>
            <a:off x="533400" y="2070100"/>
            <a:ext cx="4572000" cy="2730500"/>
            <a:chOff x="240" y="1056"/>
            <a:chExt cx="2448" cy="1392"/>
          </a:xfrm>
        </p:grpSpPr>
        <p:sp>
          <p:nvSpPr>
            <p:cNvPr id="44048" name="Text Box 8"/>
            <p:cNvSpPr txBox="1">
              <a:spLocks noChangeArrowheads="1"/>
            </p:cNvSpPr>
            <p:nvPr/>
          </p:nvSpPr>
          <p:spPr bwMode="auto">
            <a:xfrm>
              <a:off x="2122" y="1920"/>
              <a:ext cx="566" cy="2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grpSp>
          <p:nvGrpSpPr>
            <p:cNvPr id="44049" name="Group 9"/>
            <p:cNvGrpSpPr/>
            <p:nvPr/>
          </p:nvGrpSpPr>
          <p:grpSpPr bwMode="auto">
            <a:xfrm>
              <a:off x="240" y="1056"/>
              <a:ext cx="2238" cy="1392"/>
              <a:chOff x="240" y="1056"/>
              <a:chExt cx="2238" cy="1392"/>
            </a:xfrm>
          </p:grpSpPr>
          <p:sp>
            <p:nvSpPr>
              <p:cNvPr id="44050" name="Rectangle 10"/>
              <p:cNvSpPr>
                <a:spLocks noChangeArrowheads="1"/>
              </p:cNvSpPr>
              <p:nvPr/>
            </p:nvSpPr>
            <p:spPr bwMode="auto">
              <a:xfrm>
                <a:off x="1449" y="1056"/>
                <a:ext cx="567" cy="265"/>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44051" name="Rectangle 11"/>
              <p:cNvSpPr>
                <a:spLocks noChangeArrowheads="1"/>
              </p:cNvSpPr>
              <p:nvPr/>
            </p:nvSpPr>
            <p:spPr bwMode="auto">
              <a:xfrm>
                <a:off x="1469" y="138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4052" name="Line 12"/>
              <p:cNvSpPr>
                <a:spLocks noChangeShapeType="1"/>
              </p:cNvSpPr>
              <p:nvPr/>
            </p:nvSpPr>
            <p:spPr bwMode="auto">
              <a:xfrm>
                <a:off x="2007" y="1421"/>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53" name="Text Box 13"/>
              <p:cNvSpPr txBox="1">
                <a:spLocks noChangeArrowheads="1"/>
              </p:cNvSpPr>
              <p:nvPr/>
            </p:nvSpPr>
            <p:spPr bwMode="auto">
              <a:xfrm>
                <a:off x="240" y="1881"/>
                <a:ext cx="307" cy="26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4054" name="Rectangle 14"/>
              <p:cNvSpPr>
                <a:spLocks noChangeArrowheads="1"/>
              </p:cNvSpPr>
              <p:nvPr/>
            </p:nvSpPr>
            <p:spPr bwMode="auto">
              <a:xfrm>
                <a:off x="846" y="206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4055" name="Text Box 15"/>
              <p:cNvSpPr txBox="1">
                <a:spLocks noChangeArrowheads="1"/>
              </p:cNvSpPr>
              <p:nvPr/>
            </p:nvSpPr>
            <p:spPr bwMode="auto">
              <a:xfrm>
                <a:off x="816" y="2112"/>
                <a:ext cx="353" cy="2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44056" name="Rectangle 16"/>
              <p:cNvSpPr>
                <a:spLocks noChangeArrowheads="1"/>
              </p:cNvSpPr>
              <p:nvPr/>
            </p:nvSpPr>
            <p:spPr bwMode="auto">
              <a:xfrm>
                <a:off x="846" y="180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4057" name="Line 17"/>
              <p:cNvSpPr>
                <a:spLocks noChangeShapeType="1"/>
              </p:cNvSpPr>
              <p:nvPr/>
            </p:nvSpPr>
            <p:spPr bwMode="auto">
              <a:xfrm>
                <a:off x="1200" y="142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58" name="Rectangle 18"/>
              <p:cNvSpPr>
                <a:spLocks noChangeArrowheads="1"/>
              </p:cNvSpPr>
              <p:nvPr/>
            </p:nvSpPr>
            <p:spPr bwMode="auto">
              <a:xfrm>
                <a:off x="811" y="1488"/>
                <a:ext cx="340" cy="267"/>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44059" name="Line 19"/>
              <p:cNvSpPr>
                <a:spLocks noChangeShapeType="1"/>
              </p:cNvSpPr>
              <p:nvPr/>
            </p:nvSpPr>
            <p:spPr bwMode="auto">
              <a:xfrm>
                <a:off x="1738"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60" name="Line 20"/>
              <p:cNvSpPr>
                <a:spLocks noChangeShapeType="1"/>
              </p:cNvSpPr>
              <p:nvPr/>
            </p:nvSpPr>
            <p:spPr bwMode="auto">
              <a:xfrm flipH="1">
                <a:off x="539" y="1843"/>
                <a:ext cx="30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61" name="Line 21"/>
              <p:cNvSpPr>
                <a:spLocks noChangeShapeType="1"/>
              </p:cNvSpPr>
              <p:nvPr/>
            </p:nvSpPr>
            <p:spPr bwMode="auto">
              <a:xfrm flipH="1">
                <a:off x="769" y="2103"/>
                <a:ext cx="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4062" name="Group 22"/>
              <p:cNvGrpSpPr/>
              <p:nvPr/>
            </p:nvGrpSpPr>
            <p:grpSpPr bwMode="auto">
              <a:xfrm>
                <a:off x="692" y="2103"/>
                <a:ext cx="148" cy="153"/>
                <a:chOff x="720" y="2736"/>
                <a:chExt cx="185" cy="192"/>
              </a:xfrm>
            </p:grpSpPr>
            <p:sp>
              <p:nvSpPr>
                <p:cNvPr id="44089" name="Line 2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90" name="Line 2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4063" name="Line 25"/>
              <p:cNvSpPr>
                <a:spLocks noChangeShapeType="1"/>
              </p:cNvSpPr>
              <p:nvPr/>
            </p:nvSpPr>
            <p:spPr bwMode="auto">
              <a:xfrm>
                <a:off x="1200"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4064" name="Group 26"/>
              <p:cNvGrpSpPr/>
              <p:nvPr/>
            </p:nvGrpSpPr>
            <p:grpSpPr bwMode="auto">
              <a:xfrm>
                <a:off x="2093" y="2342"/>
                <a:ext cx="163" cy="106"/>
                <a:chOff x="2448" y="2832"/>
                <a:chExt cx="185" cy="96"/>
              </a:xfrm>
            </p:grpSpPr>
            <p:sp>
              <p:nvSpPr>
                <p:cNvPr id="44087" name="Line 27"/>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88" name="Line 28"/>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44065" name="Group 29"/>
              <p:cNvGrpSpPr/>
              <p:nvPr/>
            </p:nvGrpSpPr>
            <p:grpSpPr bwMode="auto">
              <a:xfrm>
                <a:off x="432" y="2342"/>
                <a:ext cx="144" cy="106"/>
                <a:chOff x="432" y="2832"/>
                <a:chExt cx="185" cy="96"/>
              </a:xfrm>
            </p:grpSpPr>
            <p:sp>
              <p:nvSpPr>
                <p:cNvPr id="44085" name="Line 30"/>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86" name="Line 31"/>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4066" name="Rectangle 32"/>
              <p:cNvSpPr>
                <a:spLocks noChangeArrowheads="1"/>
              </p:cNvSpPr>
              <p:nvPr/>
            </p:nvSpPr>
            <p:spPr bwMode="auto">
              <a:xfrm>
                <a:off x="258" y="1680"/>
                <a:ext cx="207" cy="265"/>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4067" name="Rectangle 33"/>
              <p:cNvSpPr>
                <a:spLocks noChangeArrowheads="1"/>
              </p:cNvSpPr>
              <p:nvPr/>
            </p:nvSpPr>
            <p:spPr bwMode="auto">
              <a:xfrm>
                <a:off x="2226" y="1776"/>
                <a:ext cx="208" cy="265"/>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4068" name="Rectangle 34"/>
              <p:cNvSpPr>
                <a:spLocks noChangeArrowheads="1"/>
              </p:cNvSpPr>
              <p:nvPr/>
            </p:nvSpPr>
            <p:spPr bwMode="auto">
              <a:xfrm>
                <a:off x="273" y="2112"/>
                <a:ext cx="194" cy="265"/>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4069" name="Rectangle 35"/>
              <p:cNvSpPr>
                <a:spLocks noChangeArrowheads="1"/>
              </p:cNvSpPr>
              <p:nvPr/>
            </p:nvSpPr>
            <p:spPr bwMode="auto">
              <a:xfrm>
                <a:off x="2160" y="2112"/>
                <a:ext cx="318" cy="265"/>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44070" name="Group 36"/>
              <p:cNvGrpSpPr/>
              <p:nvPr/>
            </p:nvGrpSpPr>
            <p:grpSpPr bwMode="auto">
              <a:xfrm>
                <a:off x="1104" y="1440"/>
                <a:ext cx="1061" cy="792"/>
                <a:chOff x="1686" y="1600"/>
                <a:chExt cx="1061" cy="792"/>
              </a:xfrm>
            </p:grpSpPr>
            <p:sp>
              <p:nvSpPr>
                <p:cNvPr id="44075" name="Rectangle 37"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4076" name="Text Box 38"/>
                <p:cNvSpPr txBox="1">
                  <a:spLocks noChangeArrowheads="1"/>
                </p:cNvSpPr>
                <p:nvPr/>
              </p:nvSpPr>
              <p:spPr bwMode="auto">
                <a:xfrm>
                  <a:off x="1967" y="2096"/>
                  <a:ext cx="224" cy="26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4077" name="Text Box 39"/>
                <p:cNvSpPr txBox="1">
                  <a:spLocks noChangeArrowheads="1"/>
                </p:cNvSpPr>
                <p:nvPr/>
              </p:nvSpPr>
              <p:spPr bwMode="auto">
                <a:xfrm>
                  <a:off x="2286" y="1955"/>
                  <a:ext cx="402" cy="2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4078" name="Text Box 40"/>
                <p:cNvSpPr txBox="1">
                  <a:spLocks noChangeArrowheads="1"/>
                </p:cNvSpPr>
                <p:nvPr/>
              </p:nvSpPr>
              <p:spPr bwMode="auto">
                <a:xfrm>
                  <a:off x="2185" y="1736"/>
                  <a:ext cx="527" cy="23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44079" name="Line 41"/>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80" name="Line 42"/>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81" name="Line 43"/>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4082" name="Line 44"/>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4083" name="Text Box 45"/>
                <p:cNvSpPr txBox="1">
                  <a:spLocks noChangeArrowheads="1"/>
                </p:cNvSpPr>
                <p:nvPr/>
              </p:nvSpPr>
              <p:spPr bwMode="auto">
                <a:xfrm>
                  <a:off x="1975" y="1824"/>
                  <a:ext cx="329" cy="26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4084" name="Text Box 46"/>
                <p:cNvSpPr txBox="1">
                  <a:spLocks noChangeArrowheads="1"/>
                </p:cNvSpPr>
                <p:nvPr/>
              </p:nvSpPr>
              <p:spPr bwMode="auto">
                <a:xfrm rot="5400000">
                  <a:off x="2085" y="1769"/>
                  <a:ext cx="189" cy="245"/>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44071" name="Oval 47"/>
              <p:cNvSpPr>
                <a:spLocks noChangeArrowheads="1"/>
              </p:cNvSpPr>
              <p:nvPr/>
            </p:nvSpPr>
            <p:spPr bwMode="auto">
              <a:xfrm>
                <a:off x="480" y="180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4072" name="Oval 48"/>
              <p:cNvSpPr>
                <a:spLocks noChangeArrowheads="1"/>
              </p:cNvSpPr>
              <p:nvPr/>
            </p:nvSpPr>
            <p:spPr bwMode="auto">
              <a:xfrm>
                <a:off x="2160" y="190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4073" name="Oval 49"/>
              <p:cNvSpPr>
                <a:spLocks noChangeArrowheads="1"/>
              </p:cNvSpPr>
              <p:nvPr/>
            </p:nvSpPr>
            <p:spPr bwMode="auto">
              <a:xfrm>
                <a:off x="480"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4074" name="Oval 50"/>
              <p:cNvSpPr>
                <a:spLocks noChangeArrowheads="1"/>
              </p:cNvSpPr>
              <p:nvPr/>
            </p:nvSpPr>
            <p:spPr bwMode="auto">
              <a:xfrm>
                <a:off x="2145"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graphicFrame>
        <p:nvGraphicFramePr>
          <p:cNvPr id="62515" name="Object 51"/>
          <p:cNvGraphicFramePr>
            <a:graphicFrameLocks noChangeAspect="1"/>
          </p:cNvGraphicFramePr>
          <p:nvPr/>
        </p:nvGraphicFramePr>
        <p:xfrm>
          <a:off x="719455" y="3111500"/>
          <a:ext cx="441325" cy="469900"/>
        </p:xfrm>
        <a:graphic>
          <a:graphicData uri="http://schemas.openxmlformats.org/presentationml/2006/ole">
            <mc:AlternateContent xmlns:mc="http://schemas.openxmlformats.org/markup-compatibility/2006">
              <mc:Choice xmlns:v="urn:schemas-microsoft-com:vml" Requires="v">
                <p:oleObj spid="_x0000_s17415" name="公式" r:id="rId7" imgW="38100" imgH="63500" progId="Equation.3">
                  <p:embed/>
                </p:oleObj>
              </mc:Choice>
              <mc:Fallback>
                <p:oleObj name="公式" r:id="rId7" imgW="38100" imgH="63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455" y="3111500"/>
                        <a:ext cx="441325" cy="469900"/>
                      </a:xfrm>
                      <a:prstGeom prst="rect">
                        <a:avLst/>
                      </a:prstGeom>
                      <a:noFill/>
                      <a:ln>
                        <a:noFill/>
                      </a:ln>
                      <a:effectLst/>
                    </p:spPr>
                  </p:pic>
                </p:oleObj>
              </mc:Fallback>
            </mc:AlternateContent>
          </a:graphicData>
        </a:graphic>
      </p:graphicFrame>
      <p:sp>
        <p:nvSpPr>
          <p:cNvPr id="62516" name="Oval 52"/>
          <p:cNvSpPr>
            <a:spLocks noChangeArrowheads="1"/>
          </p:cNvSpPr>
          <p:nvPr/>
        </p:nvSpPr>
        <p:spPr bwMode="auto">
          <a:xfrm flipV="1">
            <a:off x="3962400" y="3429000"/>
            <a:ext cx="269875" cy="269875"/>
          </a:xfrm>
          <a:prstGeom prst="ellipse">
            <a:avLst/>
          </a:prstGeom>
          <a:noFill/>
          <a:ln w="28575">
            <a:solidFill>
              <a:srgbClr val="003399"/>
            </a:solidFill>
            <a:round/>
          </a:ln>
        </p:spPr>
        <p:txBody>
          <a:bodyPr rot="10800000" wrap="none" anchor="ctr"/>
          <a:lstStyle/>
          <a:p>
            <a:pPr algn="ctr">
              <a:lnSpc>
                <a:spcPct val="70000"/>
              </a:lnSpc>
              <a:spcBef>
                <a:spcPct val="50000"/>
              </a:spcBef>
            </a:pPr>
            <a:r>
              <a:rPr lang="zh-CN" altLang="en-US" sz="2400" i="0" dirty="0">
                <a:solidFill>
                  <a:srgbClr val="003399"/>
                </a:solidFill>
                <a:latin typeface="Times New Roman" panose="02020603050405020304" charset="0"/>
                <a:ea typeface="楷体_GB2312" charset="0"/>
                <a:cs typeface="楷体_GB2312" charset="0"/>
              </a:rPr>
              <a:t>－</a:t>
            </a:r>
          </a:p>
        </p:txBody>
      </p:sp>
      <p:sp>
        <p:nvSpPr>
          <p:cNvPr id="62517" name="Oval 53"/>
          <p:cNvSpPr>
            <a:spLocks noChangeArrowheads="1"/>
          </p:cNvSpPr>
          <p:nvPr/>
        </p:nvSpPr>
        <p:spPr bwMode="auto">
          <a:xfrm flipV="1">
            <a:off x="2057400" y="3200400"/>
            <a:ext cx="269875" cy="269875"/>
          </a:xfrm>
          <a:prstGeom prst="ellipse">
            <a:avLst/>
          </a:prstGeom>
          <a:noFill/>
          <a:ln w="28575">
            <a:solidFill>
              <a:srgbClr val="003399"/>
            </a:solidFill>
            <a:round/>
          </a:ln>
        </p:spPr>
        <p:txBody>
          <a:bodyPr rot="10800000" wrap="none" anchor="ctr"/>
          <a:lstStyle/>
          <a:p>
            <a:pPr algn="ctr">
              <a:lnSpc>
                <a:spcPct val="110000"/>
              </a:lnSpc>
              <a:spcBef>
                <a:spcPct val="50000"/>
              </a:spcBef>
            </a:pPr>
            <a:r>
              <a:rPr lang="zh-CN" altLang="en-US" sz="2400" i="0" dirty="0">
                <a:solidFill>
                  <a:srgbClr val="003399"/>
                </a:solidFill>
                <a:latin typeface="Times New Roman" panose="02020603050405020304" charset="0"/>
                <a:ea typeface="楷体_GB2312" charset="0"/>
                <a:cs typeface="楷体_GB2312" charset="0"/>
              </a:rPr>
              <a:t>－</a:t>
            </a:r>
          </a:p>
        </p:txBody>
      </p:sp>
      <p:sp>
        <p:nvSpPr>
          <p:cNvPr id="62518" name="AutoShape 54" descr="40%"/>
          <p:cNvSpPr>
            <a:spLocks noChangeArrowheads="1"/>
          </p:cNvSpPr>
          <p:nvPr/>
        </p:nvSpPr>
        <p:spPr bwMode="auto">
          <a:xfrm>
            <a:off x="3352800" y="1981200"/>
            <a:ext cx="3124200" cy="1066800"/>
          </a:xfrm>
          <a:prstGeom prst="wedgeEllipseCallout">
            <a:avLst>
              <a:gd name="adj1" fmla="val -33079"/>
              <a:gd name="adj2" fmla="val 110417"/>
            </a:avLst>
          </a:prstGeom>
          <a:pattFill prst="pct40">
            <a:fgClr>
              <a:srgbClr val="00FF00"/>
            </a:fgClr>
            <a:bgClr>
              <a:srgbClr val="FFFFFF"/>
            </a:bgClr>
          </a:pattFill>
          <a:ln w="28575">
            <a:solidFill>
              <a:srgbClr val="006000"/>
            </a:solidFill>
            <a:miter lim="800000"/>
          </a:ln>
        </p:spPr>
        <p:txBody>
          <a:bodyPr wrap="none" anchor="ctr"/>
          <a:lstStyle/>
          <a:p>
            <a:pPr algn="ctr"/>
            <a:r>
              <a:rPr lang="zh-CN" altLang="en-US" sz="2400" b="1" i="0" dirty="0">
                <a:solidFill>
                  <a:srgbClr val="FF3300"/>
                </a:solidFill>
                <a:latin typeface="Times New Roman" panose="02020603050405020304"/>
                <a:cs typeface="Times New Roman" panose="02020603050405020304"/>
              </a:rPr>
              <a:t>反馈电路直接从输</a:t>
            </a:r>
          </a:p>
          <a:p>
            <a:pPr algn="ctr"/>
            <a:r>
              <a:rPr lang="zh-CN" altLang="en-US" sz="2400" b="1" i="0" dirty="0">
                <a:solidFill>
                  <a:srgbClr val="FF3300"/>
                </a:solidFill>
                <a:latin typeface="Times New Roman" panose="02020603050405020304"/>
                <a:cs typeface="Times New Roman" panose="02020603050405020304"/>
              </a:rPr>
              <a:t>出端引出</a:t>
            </a:r>
            <a:r>
              <a:rPr lang="en-US" altLang="zh-CN" sz="2400" b="1" i="0" dirty="0">
                <a:solidFill>
                  <a:srgbClr val="FF3300"/>
                </a:solidFill>
                <a:latin typeface="Times New Roman" panose="02020603050405020304"/>
                <a:cs typeface="Times New Roman" panose="02020603050405020304"/>
              </a:rPr>
              <a:t>—</a:t>
            </a:r>
            <a:r>
              <a:rPr lang="zh-CN" altLang="en-US" sz="2400" b="1" i="0" dirty="0">
                <a:solidFill>
                  <a:srgbClr val="FF3300"/>
                </a:solidFill>
                <a:latin typeface="Times New Roman" panose="02020603050405020304"/>
                <a:cs typeface="Times New Roman" panose="02020603050405020304"/>
              </a:rPr>
              <a:t>电压反馈</a:t>
            </a:r>
          </a:p>
        </p:txBody>
      </p:sp>
      <p:sp>
        <p:nvSpPr>
          <p:cNvPr id="62519" name="AutoShape 55" descr="40%"/>
          <p:cNvSpPr>
            <a:spLocks noChangeArrowheads="1"/>
          </p:cNvSpPr>
          <p:nvPr/>
        </p:nvSpPr>
        <p:spPr bwMode="auto">
          <a:xfrm>
            <a:off x="1066800" y="4953000"/>
            <a:ext cx="4267200" cy="990600"/>
          </a:xfrm>
          <a:prstGeom prst="wedgeEllipseCallout">
            <a:avLst>
              <a:gd name="adj1" fmla="val -20833"/>
              <a:gd name="adj2" fmla="val -177884"/>
            </a:avLst>
          </a:prstGeom>
          <a:pattFill prst="pct40">
            <a:fgClr>
              <a:srgbClr val="CCFF66"/>
            </a:fgClr>
            <a:bgClr>
              <a:srgbClr val="FFFFFF"/>
            </a:bgClr>
          </a:pattFill>
          <a:ln w="28575">
            <a:solidFill>
              <a:srgbClr val="006000"/>
            </a:solidFill>
            <a:miter lim="800000"/>
          </a:ln>
        </p:spPr>
        <p:txBody>
          <a:bodyPr wrap="none" anchor="ctr"/>
          <a:lstStyle/>
          <a:p>
            <a:pPr algn="ctr"/>
            <a:r>
              <a:rPr lang="zh-CN" altLang="en-US" sz="2400" b="1" i="0">
                <a:solidFill>
                  <a:srgbClr val="FF3300"/>
                </a:solidFill>
                <a:latin typeface="Times New Roman" panose="02020603050405020304"/>
                <a:cs typeface="Times New Roman" panose="02020603050405020304"/>
              </a:rPr>
              <a:t>输入信号和反馈信号加在</a:t>
            </a:r>
          </a:p>
          <a:p>
            <a:pPr algn="ctr"/>
            <a:r>
              <a:rPr lang="zh-CN" altLang="en-US" sz="2400" b="1" i="0">
                <a:solidFill>
                  <a:srgbClr val="FF3300"/>
                </a:solidFill>
                <a:latin typeface="Times New Roman" panose="02020603050405020304"/>
                <a:cs typeface="Times New Roman" panose="02020603050405020304"/>
              </a:rPr>
              <a:t>同一输入端</a:t>
            </a:r>
            <a:r>
              <a:rPr lang="en-US" altLang="zh-CN" sz="2400" b="1" i="0">
                <a:solidFill>
                  <a:srgbClr val="FF3300"/>
                </a:solidFill>
                <a:latin typeface="Times New Roman" panose="02020603050405020304"/>
                <a:cs typeface="Times New Roman" panose="02020603050405020304"/>
              </a:rPr>
              <a:t>—</a:t>
            </a:r>
            <a:r>
              <a:rPr lang="zh-CN" altLang="en-US" sz="2400" b="1" i="0">
                <a:solidFill>
                  <a:srgbClr val="FF3300"/>
                </a:solidFill>
                <a:latin typeface="Times New Roman" panose="02020603050405020304"/>
                <a:cs typeface="Times New Roman" panose="02020603050405020304"/>
              </a:rPr>
              <a:t>并联反馈</a:t>
            </a:r>
          </a:p>
        </p:txBody>
      </p:sp>
      <p:sp>
        <p:nvSpPr>
          <p:cNvPr id="62520" name="AutoShape 56" descr="40%"/>
          <p:cNvSpPr>
            <a:spLocks noChangeArrowheads="1"/>
          </p:cNvSpPr>
          <p:nvPr/>
        </p:nvSpPr>
        <p:spPr bwMode="auto">
          <a:xfrm>
            <a:off x="0" y="1524000"/>
            <a:ext cx="3276600" cy="914400"/>
          </a:xfrm>
          <a:prstGeom prst="wedgeEllipseCallout">
            <a:avLst>
              <a:gd name="adj1" fmla="val 17005"/>
              <a:gd name="adj2" fmla="val 130731"/>
            </a:avLst>
          </a:prstGeom>
          <a:pattFill prst="pct40">
            <a:fgClr>
              <a:srgbClr val="FFFF00"/>
            </a:fgClr>
            <a:bgClr>
              <a:srgbClr val="FFFFFF"/>
            </a:bgClr>
          </a:pattFill>
          <a:ln w="28575">
            <a:solidFill>
              <a:srgbClr val="006000"/>
            </a:solidFill>
            <a:miter lim="800000"/>
          </a:ln>
        </p:spPr>
        <p:txBody>
          <a:bodyPr wrap="none" anchor="ctr"/>
          <a:lstStyle/>
          <a:p>
            <a:pPr algn="ctr"/>
            <a:r>
              <a:rPr lang="zh-CN" altLang="en-US" sz="2400" b="1" i="0">
                <a:solidFill>
                  <a:srgbClr val="FF3300"/>
                </a:solidFill>
                <a:latin typeface="Times New Roman" panose="02020603050405020304"/>
                <a:cs typeface="Times New Roman" panose="02020603050405020304"/>
              </a:rPr>
              <a:t>反馈信号使净输入</a:t>
            </a:r>
          </a:p>
          <a:p>
            <a:pPr algn="ctr"/>
            <a:r>
              <a:rPr lang="zh-CN" altLang="en-US" sz="2400" b="1" i="0">
                <a:solidFill>
                  <a:srgbClr val="FF3300"/>
                </a:solidFill>
                <a:latin typeface="Times New Roman" panose="02020603050405020304"/>
                <a:cs typeface="Times New Roman" panose="02020603050405020304"/>
              </a:rPr>
              <a:t>信号减小</a:t>
            </a:r>
            <a:r>
              <a:rPr lang="en-US" altLang="zh-CN" sz="2400" b="1" i="0">
                <a:solidFill>
                  <a:srgbClr val="FF3300"/>
                </a:solidFill>
                <a:latin typeface="Times New Roman" panose="02020603050405020304"/>
                <a:cs typeface="Times New Roman" panose="02020603050405020304"/>
              </a:rPr>
              <a:t>—</a:t>
            </a:r>
            <a:r>
              <a:rPr lang="zh-CN" altLang="en-US" sz="2400" b="1" i="0">
                <a:solidFill>
                  <a:srgbClr val="FF3300"/>
                </a:solidFill>
                <a:latin typeface="Times New Roman" panose="02020603050405020304"/>
                <a:cs typeface="Times New Roman" panose="02020603050405020304"/>
              </a:rPr>
              <a:t>负反馈</a:t>
            </a:r>
          </a:p>
        </p:txBody>
      </p:sp>
      <p:sp>
        <p:nvSpPr>
          <p:cNvPr id="62521" name="Rectangle 57" descr="40%"/>
          <p:cNvSpPr>
            <a:spLocks noChangeArrowheads="1"/>
          </p:cNvSpPr>
          <p:nvPr/>
        </p:nvSpPr>
        <p:spPr bwMode="auto">
          <a:xfrm>
            <a:off x="5410200" y="3962400"/>
            <a:ext cx="3429000" cy="519113"/>
          </a:xfrm>
          <a:prstGeom prst="rect">
            <a:avLst/>
          </a:prstGeom>
          <a:noFill/>
          <a:ln w="9525">
            <a:noFill/>
            <a:miter lim="800000"/>
          </a:ln>
          <a:effectLst/>
        </p:spPr>
        <p:txBody>
          <a:bodyPr>
            <a:spAutoFit/>
          </a:bodyPr>
          <a:lstStyle/>
          <a:p>
            <a:pPr>
              <a:spcBef>
                <a:spcPct val="30000"/>
              </a:spcBef>
            </a:pPr>
            <a:r>
              <a:rPr lang="zh-CN" altLang="en-US" sz="2800" b="1" i="0">
                <a:solidFill>
                  <a:srgbClr val="000099"/>
                </a:solidFill>
                <a:effectLst>
                  <a:outerShdw blurRad="38100" dist="38100" dir="2700000" algn="tl">
                    <a:srgbClr val="DDDDDD"/>
                  </a:outerShdw>
                </a:effectLst>
                <a:latin typeface="Times New Roman" panose="02020603050405020304"/>
                <a:cs typeface="Times New Roman" panose="02020603050405020304"/>
              </a:rPr>
              <a:t>电压并联负反馈</a:t>
            </a:r>
          </a:p>
        </p:txBody>
      </p:sp>
      <p:sp>
        <p:nvSpPr>
          <p:cNvPr id="62522" name="Rectangle 58"/>
          <p:cNvSpPr>
            <a:spLocks noChangeArrowheads="1"/>
          </p:cNvSpPr>
          <p:nvPr/>
        </p:nvSpPr>
        <p:spPr bwMode="auto">
          <a:xfrm>
            <a:off x="5867400" y="4572000"/>
            <a:ext cx="2743200" cy="1031875"/>
          </a:xfrm>
          <a:prstGeom prst="rect">
            <a:avLst/>
          </a:prstGeom>
          <a:noFill/>
          <a:ln w="9525">
            <a:noFill/>
            <a:miter lim="800000"/>
          </a:ln>
          <a:effectLst/>
        </p:spPr>
        <p:txBody>
          <a:bodyPr>
            <a:spAutoFit/>
          </a:bodyPr>
          <a:lstStyle/>
          <a:p>
            <a:pPr eaLnBrk="0" hangingPunct="0">
              <a:spcBef>
                <a:spcPct val="20000"/>
              </a:spcBef>
            </a:pP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输入电阻低，</a:t>
            </a:r>
          </a:p>
          <a:p>
            <a:pPr eaLnBrk="0" hangingPunct="0">
              <a:spcBef>
                <a:spcPct val="20000"/>
              </a:spcBef>
            </a:pP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共模电压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0</a:t>
            </a:r>
            <a:endParaRPr lang="en-US" altLang="zh-CN" sz="2800" b="1" i="0" baseline="-25000" dirty="0">
              <a:solidFill>
                <a:srgbClr val="CC0000"/>
              </a:solidFill>
              <a:effectLst>
                <a:outerShdw blurRad="38100" dist="38100" dir="2700000" algn="tl">
                  <a:srgbClr val="DDDDDD"/>
                </a:outerShdw>
              </a:effectLst>
              <a:latin typeface="Times New Roman" panose="02020603050405020304"/>
              <a:cs typeface="Times New Roman" panose="02020603050405020304"/>
            </a:endParaRPr>
          </a:p>
        </p:txBody>
      </p:sp>
    </p:spTree>
    <p:extLst>
      <p:ext uri="{BB962C8B-B14F-4D97-AF65-F5344CB8AC3E}">
        <p14:creationId xmlns:p14="http://schemas.microsoft.com/office/powerpoint/2010/main" val="127631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515"/>
                                        </p:tgtEl>
                                        <p:attrNameLst>
                                          <p:attrName>style.visibility</p:attrName>
                                        </p:attrNameLst>
                                      </p:cBhvr>
                                      <p:to>
                                        <p:strVal val="visible"/>
                                      </p:to>
                                    </p:set>
                                    <p:animEffect transition="in" filter="wipe(left)">
                                      <p:cBhvr>
                                        <p:cTn id="7" dur="500"/>
                                        <p:tgtEl>
                                          <p:spTgt spid="625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2516"/>
                                        </p:tgtEl>
                                        <p:attrNameLst>
                                          <p:attrName>style.visibility</p:attrName>
                                        </p:attrNameLst>
                                      </p:cBhvr>
                                      <p:to>
                                        <p:strVal val="visible"/>
                                      </p:to>
                                    </p:set>
                                    <p:animEffect transition="in" filter="box(out)">
                                      <p:cBhvr>
                                        <p:cTn id="12" dur="500"/>
                                        <p:tgtEl>
                                          <p:spTgt spid="625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62517"/>
                                        </p:tgtEl>
                                        <p:attrNameLst>
                                          <p:attrName>style.visibility</p:attrName>
                                        </p:attrNameLst>
                                      </p:cBhvr>
                                      <p:to>
                                        <p:strVal val="visible"/>
                                      </p:to>
                                    </p:set>
                                    <p:animEffect transition="in" filter="box(out)">
                                      <p:cBhvr>
                                        <p:cTn id="17" dur="500"/>
                                        <p:tgtEl>
                                          <p:spTgt spid="625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518"/>
                                        </p:tgtEl>
                                        <p:attrNameLst>
                                          <p:attrName>style.visibility</p:attrName>
                                        </p:attrNameLst>
                                      </p:cBhvr>
                                      <p:to>
                                        <p:strVal val="visible"/>
                                      </p:to>
                                    </p:set>
                                    <p:animEffect transition="in" filter="wipe(up)">
                                      <p:cBhvr>
                                        <p:cTn id="22" dur="500"/>
                                        <p:tgtEl>
                                          <p:spTgt spid="625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2520"/>
                                        </p:tgtEl>
                                        <p:attrNameLst>
                                          <p:attrName>style.visibility</p:attrName>
                                        </p:attrNameLst>
                                      </p:cBhvr>
                                      <p:to>
                                        <p:strVal val="visible"/>
                                      </p:to>
                                    </p:set>
                                    <p:animEffect transition="in" filter="wipe(up)">
                                      <p:cBhvr>
                                        <p:cTn id="27" dur="500"/>
                                        <p:tgtEl>
                                          <p:spTgt spid="625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2519"/>
                                        </p:tgtEl>
                                        <p:attrNameLst>
                                          <p:attrName>style.visibility</p:attrName>
                                        </p:attrNameLst>
                                      </p:cBhvr>
                                      <p:to>
                                        <p:strVal val="visible"/>
                                      </p:to>
                                    </p:set>
                                    <p:animEffect transition="in" filter="wipe(down)">
                                      <p:cBhvr>
                                        <p:cTn id="32" dur="500"/>
                                        <p:tgtEl>
                                          <p:spTgt spid="625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521"/>
                                        </p:tgtEl>
                                        <p:attrNameLst>
                                          <p:attrName>style.visibility</p:attrName>
                                        </p:attrNameLst>
                                      </p:cBhvr>
                                      <p:to>
                                        <p:strVal val="visible"/>
                                      </p:to>
                                    </p:set>
                                    <p:animEffect transition="in" filter="wipe(left)">
                                      <p:cBhvr>
                                        <p:cTn id="37" dur="500"/>
                                        <p:tgtEl>
                                          <p:spTgt spid="625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522"/>
                                        </p:tgtEl>
                                        <p:attrNameLst>
                                          <p:attrName>style.visibility</p:attrName>
                                        </p:attrNameLst>
                                      </p:cBhvr>
                                      <p:to>
                                        <p:strVal val="visible"/>
                                      </p:to>
                                    </p:set>
                                    <p:animEffect transition="in" filter="wipe(left)">
                                      <p:cBhvr>
                                        <p:cTn id="42" dur="500"/>
                                        <p:tgtEl>
                                          <p:spTgt spid="62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16" grpId="0" animBg="1" autoUpdateAnimBg="0"/>
      <p:bldP spid="62517" grpId="0" animBg="1" autoUpdateAnimBg="0"/>
      <p:bldP spid="62518" grpId="0" animBg="1" autoUpdateAnimBg="0"/>
      <p:bldP spid="62519" grpId="0" animBg="1" autoUpdateAnimBg="0"/>
      <p:bldP spid="62520" grpId="0" animBg="1" autoUpdateAnimBg="0"/>
      <p:bldP spid="62521" grpId="0" autoUpdateAnimBg="0"/>
      <p:bldP spid="6252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55650" y="4487863"/>
            <a:ext cx="7239000" cy="523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30000"/>
              </a:spcBef>
            </a:pPr>
            <a:r>
              <a:rPr lang="en-US" altLang="zh-CN" sz="2800" i="0" dirty="0" smtClean="0">
                <a:effectLst>
                  <a:outerShdw blurRad="38100" dist="38100" dir="2700000" algn="tl">
                    <a:srgbClr val="DDDDDD"/>
                  </a:outerShdw>
                </a:effectLst>
                <a:latin typeface="Times New Roman" panose="02020603050405020304"/>
                <a:ea typeface="+mn-ea"/>
                <a:cs typeface="Times New Roman" panose="02020603050405020304"/>
              </a:rPr>
              <a:t>⑤  </a:t>
            </a:r>
            <a:r>
              <a:rPr lang="zh-CN" altLang="en-US" sz="2800" i="0" dirty="0">
                <a:effectLst>
                  <a:outerShdw blurRad="38100" dist="38100" dir="2700000" algn="tl">
                    <a:srgbClr val="DDDDDD"/>
                  </a:outerShdw>
                </a:effectLst>
                <a:latin typeface="Times New Roman" panose="02020603050405020304"/>
                <a:ea typeface="+mn-ea"/>
                <a:cs typeface="Times New Roman" panose="02020603050405020304"/>
              </a:rPr>
              <a:t>电压并联负反馈，输入、输出电阻低。</a:t>
            </a:r>
          </a:p>
        </p:txBody>
      </p:sp>
      <p:sp>
        <p:nvSpPr>
          <p:cNvPr id="63491" name="Rectangle 3" descr="40%"/>
          <p:cNvSpPr>
            <a:spLocks noChangeArrowheads="1"/>
          </p:cNvSpPr>
          <p:nvPr/>
        </p:nvSpPr>
        <p:spPr bwMode="auto">
          <a:xfrm>
            <a:off x="381000" y="517525"/>
            <a:ext cx="1676400" cy="579438"/>
          </a:xfrm>
          <a:prstGeom prst="rect">
            <a:avLst/>
          </a:prstGeom>
          <a:noFill/>
          <a:ln w="9525">
            <a:noFill/>
            <a:miter lim="800000"/>
          </a:ln>
          <a:effectLst/>
        </p:spPr>
        <p:txBody>
          <a:bodyPr>
            <a:spAutoFit/>
          </a:bodyPr>
          <a:lstStyle/>
          <a:p>
            <a:pPr algn="ctr">
              <a:spcBef>
                <a:spcPct val="50000"/>
              </a:spcBef>
            </a:pPr>
            <a:r>
              <a:rPr lang="en-US" altLang="zh-CN" sz="3200" b="1" i="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zh-CN" altLang="en-US" sz="3200" b="1" i="0">
                <a:solidFill>
                  <a:srgbClr val="CC0000"/>
                </a:solidFill>
                <a:effectLst>
                  <a:outerShdw blurRad="38100" dist="38100" dir="2700000" algn="tl">
                    <a:srgbClr val="DDDDDD"/>
                  </a:outerShdw>
                </a:effectLst>
                <a:latin typeface="Times New Roman" panose="02020603050405020304"/>
                <a:cs typeface="Times New Roman" panose="02020603050405020304"/>
              </a:rPr>
              <a:t>结论：</a:t>
            </a:r>
          </a:p>
        </p:txBody>
      </p:sp>
      <p:sp>
        <p:nvSpPr>
          <p:cNvPr id="63492" name="Rectangle 4"/>
          <p:cNvSpPr>
            <a:spLocks noChangeArrowheads="1"/>
          </p:cNvSpPr>
          <p:nvPr/>
        </p:nvSpPr>
        <p:spPr bwMode="auto">
          <a:xfrm>
            <a:off x="755650" y="1066800"/>
            <a:ext cx="7931150" cy="1083374"/>
          </a:xfrm>
          <a:prstGeom prst="rect">
            <a:avLst/>
          </a:prstGeom>
          <a:noFill/>
          <a:ln w="9525">
            <a:noFill/>
            <a:miter lim="800000"/>
          </a:ln>
          <a:effectLst/>
        </p:spPr>
        <p:txBody>
          <a:bodyPr>
            <a:spAutoFit/>
          </a:bodyPr>
          <a:lstStyle/>
          <a:p>
            <a:pPr>
              <a:spcBef>
                <a:spcPct val="3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①   </a:t>
            </a:r>
            <a:r>
              <a:rPr lang="en-US" altLang="zh-CN" sz="2800" b="1">
                <a:effectLst>
                  <a:outerShdw blurRad="38100" dist="38100" dir="2700000" algn="tl">
                    <a:srgbClr val="DDDDDD"/>
                  </a:outerShdw>
                </a:effectLst>
                <a:latin typeface="Times New Roman" panose="02020603050405020304"/>
                <a:cs typeface="Times New Roman" panose="02020603050405020304"/>
              </a:rPr>
              <a:t>A</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f</a:t>
            </a:r>
            <a:r>
              <a:rPr lang="zh-CN" altLang="en-US" sz="2800" b="1" i="0">
                <a:effectLst>
                  <a:outerShdw blurRad="38100" dist="38100" dir="2700000" algn="tl">
                    <a:srgbClr val="DDDDDD"/>
                  </a:outerShdw>
                </a:effectLst>
                <a:latin typeface="Times New Roman" panose="02020603050405020304"/>
                <a:cs typeface="Times New Roman" panose="02020603050405020304"/>
              </a:rPr>
              <a:t>为负值，即 </a:t>
            </a:r>
            <a:r>
              <a:rPr lang="en-US" altLang="zh-CN" sz="2800" b="1">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o</a:t>
            </a:r>
            <a:r>
              <a:rPr lang="zh-CN" altLang="en-US" sz="2800" b="1" i="0">
                <a:effectLst>
                  <a:outerShdw blurRad="38100" dist="38100" dir="2700000" algn="tl">
                    <a:srgbClr val="DDDDDD"/>
                  </a:outerShdw>
                </a:effectLst>
                <a:latin typeface="Times New Roman" panose="02020603050405020304"/>
                <a:cs typeface="Times New Roman" panose="02020603050405020304"/>
              </a:rPr>
              <a:t>与 </a:t>
            </a:r>
            <a:r>
              <a:rPr lang="en-US" altLang="zh-CN" sz="2800" b="1">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i</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 </a:t>
            </a:r>
            <a:r>
              <a:rPr lang="zh-CN" altLang="en-US" sz="2800" b="1" i="0">
                <a:effectLst>
                  <a:outerShdw blurRad="38100" dist="38100" dir="2700000" algn="tl">
                    <a:srgbClr val="DDDDDD"/>
                  </a:outerShdw>
                </a:effectLst>
                <a:latin typeface="Times New Roman" panose="02020603050405020304"/>
                <a:cs typeface="Times New Roman" panose="02020603050405020304"/>
              </a:rPr>
              <a:t>极性相反。</a:t>
            </a:r>
            <a:r>
              <a:rPr lang="zh-CN" altLang="en-US" sz="2800" b="1" i="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因为 </a:t>
            </a:r>
            <a:r>
              <a:rPr lang="en-US" altLang="zh-CN" sz="2800" b="1">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 </a:t>
            </a:r>
            <a:r>
              <a:rPr lang="zh-CN" altLang="en-US" sz="2800" b="1" i="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加</a:t>
            </a:r>
          </a:p>
          <a:p>
            <a:pPr>
              <a:spcBef>
                <a:spcPct val="30000"/>
              </a:spcBef>
            </a:pPr>
            <a:r>
              <a:rPr lang="zh-CN" altLang="en-US" sz="2800" b="1" i="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在反相输入端。</a:t>
            </a:r>
          </a:p>
        </p:txBody>
      </p:sp>
      <p:sp>
        <p:nvSpPr>
          <p:cNvPr id="63493" name="Rectangle 5"/>
          <p:cNvSpPr>
            <a:spLocks noChangeArrowheads="1"/>
          </p:cNvSpPr>
          <p:nvPr/>
        </p:nvSpPr>
        <p:spPr bwMode="auto">
          <a:xfrm>
            <a:off x="755650" y="2201863"/>
            <a:ext cx="7545655" cy="1083374"/>
          </a:xfrm>
          <a:prstGeom prst="rect">
            <a:avLst/>
          </a:prstGeom>
          <a:noFill/>
          <a:ln w="9525">
            <a:noFill/>
            <a:miter lim="800000"/>
          </a:ln>
          <a:effectLst/>
        </p:spPr>
        <p:txBody>
          <a:bodyPr wrap="none">
            <a:spAutoFit/>
          </a:bodyPr>
          <a:lstStyle/>
          <a:p>
            <a:pPr>
              <a:spcBef>
                <a:spcPct val="3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②   </a:t>
            </a:r>
            <a:r>
              <a:rPr lang="en-US" altLang="zh-CN" sz="2800" b="1">
                <a:effectLst>
                  <a:outerShdw blurRad="38100" dist="38100" dir="2700000" algn="tl">
                    <a:srgbClr val="DDDDDD"/>
                  </a:outerShdw>
                </a:effectLst>
                <a:latin typeface="Times New Roman" panose="02020603050405020304"/>
                <a:cs typeface="Times New Roman" panose="02020603050405020304"/>
              </a:rPr>
              <a:t>A</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f</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 </a:t>
            </a:r>
            <a:r>
              <a:rPr lang="zh-CN" altLang="en-US" sz="2800" b="1" i="0">
                <a:effectLst>
                  <a:outerShdw blurRad="38100" dist="38100" dir="2700000" algn="tl">
                    <a:srgbClr val="DDDDDD"/>
                  </a:outerShdw>
                </a:effectLst>
                <a:latin typeface="Times New Roman" panose="02020603050405020304"/>
                <a:cs typeface="Times New Roman" panose="02020603050405020304"/>
              </a:rPr>
              <a:t>只与外部电阻 </a:t>
            </a:r>
            <a:r>
              <a:rPr lang="en-US" altLang="zh-CN" sz="2800" b="1">
                <a:effectLst>
                  <a:outerShdw blurRad="38100" dist="38100" dir="2700000" algn="tl">
                    <a:srgbClr val="DDDDDD"/>
                  </a:outerShdw>
                </a:effectLst>
                <a:latin typeface="Times New Roman" panose="02020603050405020304"/>
                <a:cs typeface="Times New Roman" panose="02020603050405020304"/>
              </a:rPr>
              <a:t>R</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1</a:t>
            </a:r>
            <a:r>
              <a:rPr lang="zh-CN" altLang="en-US" sz="2800" b="1">
                <a:effectLst>
                  <a:outerShdw blurRad="38100" dist="38100" dir="2700000" algn="tl">
                    <a:srgbClr val="DDDDDD"/>
                  </a:outerShdw>
                </a:effectLst>
                <a:latin typeface="Times New Roman" panose="02020603050405020304"/>
                <a:cs typeface="Times New Roman" panose="02020603050405020304"/>
              </a:rPr>
              <a:t>、</a:t>
            </a:r>
            <a:r>
              <a:rPr lang="en-US" altLang="zh-CN" sz="2800" b="1">
                <a:effectLst>
                  <a:outerShdw blurRad="38100" dist="38100" dir="2700000" algn="tl">
                    <a:srgbClr val="DDDDDD"/>
                  </a:outerShdw>
                </a:effectLst>
                <a:latin typeface="Times New Roman" panose="02020603050405020304"/>
                <a:cs typeface="Times New Roman" panose="02020603050405020304"/>
              </a:rPr>
              <a:t>R</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F</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 </a:t>
            </a:r>
            <a:r>
              <a:rPr lang="zh-CN" altLang="en-US" sz="2800" b="1" i="0">
                <a:effectLst>
                  <a:outerShdw blurRad="38100" dist="38100" dir="2700000" algn="tl">
                    <a:srgbClr val="DDDDDD"/>
                  </a:outerShdw>
                </a:effectLst>
                <a:latin typeface="Times New Roman" panose="02020603050405020304"/>
                <a:cs typeface="Times New Roman" panose="02020603050405020304"/>
              </a:rPr>
              <a:t>有关，与运放本</a:t>
            </a:r>
          </a:p>
          <a:p>
            <a:pPr>
              <a:spcBef>
                <a:spcPct val="30000"/>
              </a:spcBef>
            </a:pPr>
            <a:r>
              <a:rPr lang="zh-CN" altLang="en-US" sz="2800" b="1" i="0">
                <a:effectLst>
                  <a:outerShdw blurRad="38100" dist="38100" dir="2700000" algn="tl">
                    <a:srgbClr val="DDDDDD"/>
                  </a:outerShdw>
                </a:effectLst>
                <a:latin typeface="Times New Roman" panose="02020603050405020304"/>
                <a:cs typeface="Times New Roman" panose="02020603050405020304"/>
              </a:rPr>
              <a:t>      身参数无关。</a:t>
            </a:r>
          </a:p>
        </p:txBody>
      </p:sp>
      <p:sp>
        <p:nvSpPr>
          <p:cNvPr id="63494" name="Rectangle 6"/>
          <p:cNvSpPr>
            <a:spLocks noChangeArrowheads="1"/>
          </p:cNvSpPr>
          <p:nvPr/>
        </p:nvSpPr>
        <p:spPr bwMode="auto">
          <a:xfrm>
            <a:off x="755650" y="3285237"/>
            <a:ext cx="7438004" cy="523220"/>
          </a:xfrm>
          <a:prstGeom prst="rect">
            <a:avLst/>
          </a:prstGeom>
          <a:noFill/>
          <a:ln w="9525">
            <a:noFill/>
            <a:miter lim="800000"/>
          </a:ln>
          <a:effectLst/>
        </p:spPr>
        <p:txBody>
          <a:bodyPr wrap="none">
            <a:spAutoFit/>
          </a:bodyPr>
          <a:lstStyle/>
          <a:p>
            <a:pPr>
              <a:spcBef>
                <a:spcPct val="50000"/>
              </a:spcBef>
              <a:defRPr/>
            </a:pPr>
            <a:r>
              <a:rPr lang="en-US" altLang="zh-CN" sz="2800" b="1" i="0" dirty="0" smtClean="0">
                <a:effectLst>
                  <a:outerShdw blurRad="38100" dist="38100" dir="2700000" algn="tl">
                    <a:srgbClr val="C0C0C0"/>
                  </a:outerShdw>
                </a:effectLst>
                <a:latin typeface="Times New Roman" panose="02020603050405020304"/>
                <a:cs typeface="Times New Roman" panose="02020603050405020304"/>
              </a:rPr>
              <a:t>③   </a:t>
            </a:r>
            <a:r>
              <a:rPr lang="en-US" altLang="zh-CN" sz="2800" b="1" i="0" dirty="0">
                <a:effectLst>
                  <a:outerShdw blurRad="38100" dist="38100" dir="2700000" algn="tl">
                    <a:srgbClr val="C0C0C0"/>
                  </a:outerShdw>
                </a:effectLst>
                <a:latin typeface="Times New Roman" panose="02020603050405020304"/>
                <a:cs typeface="Times New Roman" panose="02020603050405020304"/>
              </a:rPr>
              <a:t>| </a:t>
            </a:r>
            <a:r>
              <a:rPr lang="en-US" altLang="zh-CN" sz="2800" b="1" dirty="0">
                <a:effectLst>
                  <a:outerShdw blurRad="38100" dist="38100" dir="2700000" algn="tl">
                    <a:srgbClr val="C0C0C0"/>
                  </a:outerShdw>
                </a:effectLst>
                <a:latin typeface="Times New Roman" panose="02020603050405020304"/>
                <a:cs typeface="Times New Roman" panose="02020603050405020304"/>
              </a:rPr>
              <a:t>A</a:t>
            </a:r>
            <a:r>
              <a:rPr lang="en-US" altLang="zh-CN" sz="2800" b="1" baseline="-25000" dirty="0">
                <a:effectLst>
                  <a:outerShdw blurRad="38100" dist="38100" dir="2700000" algn="tl">
                    <a:srgbClr val="C0C0C0"/>
                  </a:outerShdw>
                </a:effectLst>
                <a:latin typeface="Times New Roman" panose="02020603050405020304"/>
                <a:cs typeface="Times New Roman" panose="02020603050405020304"/>
              </a:rPr>
              <a:t>u</a:t>
            </a:r>
            <a:r>
              <a:rPr lang="en-US" altLang="zh-CN" sz="2800" b="1" i="0" baseline="-25000" dirty="0">
                <a:effectLst>
                  <a:outerShdw blurRad="38100" dist="38100" dir="2700000" algn="tl">
                    <a:srgbClr val="C0C0C0"/>
                  </a:outerShdw>
                </a:effectLst>
                <a:latin typeface="Times New Roman" panose="02020603050405020304"/>
                <a:cs typeface="Times New Roman" panose="02020603050405020304"/>
              </a:rPr>
              <a:t>f</a:t>
            </a:r>
            <a:r>
              <a:rPr lang="en-US" altLang="zh-CN" sz="2800" b="1" dirty="0">
                <a:effectLst>
                  <a:outerShdw blurRad="38100" dist="38100" dir="2700000" algn="tl">
                    <a:srgbClr val="C0C0C0"/>
                  </a:outerShdw>
                </a:effectLst>
                <a:latin typeface="Times New Roman" panose="02020603050405020304"/>
                <a:cs typeface="Times New Roman" panose="02020603050405020304"/>
              </a:rPr>
              <a:t> </a:t>
            </a:r>
            <a:r>
              <a:rPr lang="en-US" altLang="zh-CN" sz="2800" b="1" i="0" dirty="0">
                <a:effectLst>
                  <a:outerShdw blurRad="38100" dist="38100" dir="2700000" algn="tl">
                    <a:srgbClr val="C0C0C0"/>
                  </a:outerShdw>
                </a:effectLst>
                <a:latin typeface="Times New Roman" panose="02020603050405020304"/>
                <a:cs typeface="Times New Roman" panose="02020603050405020304"/>
              </a:rPr>
              <a:t>| </a:t>
            </a:r>
            <a:r>
              <a:rPr lang="zh-CN" altLang="en-US" sz="2800" b="1" i="0" dirty="0">
                <a:effectLst>
                  <a:outerShdw blurRad="38100" dist="38100" dir="2700000" algn="tl">
                    <a:srgbClr val="C0C0C0"/>
                  </a:outerShdw>
                </a:effectLst>
                <a:latin typeface="Times New Roman" panose="02020603050405020304"/>
                <a:cs typeface="Times New Roman" panose="02020603050405020304"/>
              </a:rPr>
              <a:t>可大于 </a:t>
            </a:r>
            <a:r>
              <a:rPr lang="en-US" altLang="zh-CN" sz="2800" b="1" i="0" dirty="0">
                <a:effectLst>
                  <a:outerShdw blurRad="38100" dist="38100" dir="2700000" algn="tl">
                    <a:srgbClr val="C0C0C0"/>
                  </a:outerShdw>
                </a:effectLst>
                <a:latin typeface="Times New Roman" panose="02020603050405020304"/>
                <a:cs typeface="Times New Roman" panose="02020603050405020304"/>
              </a:rPr>
              <a:t>1</a:t>
            </a:r>
            <a:r>
              <a:rPr lang="zh-CN" altLang="en-US" sz="2800" b="1" i="0" dirty="0">
                <a:effectLst>
                  <a:outerShdw blurRad="38100" dist="38100" dir="2700000" algn="tl">
                    <a:srgbClr val="C0C0C0"/>
                  </a:outerShdw>
                </a:effectLst>
                <a:latin typeface="Times New Roman" panose="02020603050405020304"/>
                <a:cs typeface="Times New Roman" panose="02020603050405020304"/>
              </a:rPr>
              <a:t>，也可等于 </a:t>
            </a:r>
            <a:r>
              <a:rPr lang="en-US" altLang="zh-CN" sz="2800" b="1" i="0" dirty="0">
                <a:effectLst>
                  <a:outerShdw blurRad="38100" dist="38100" dir="2700000" algn="tl">
                    <a:srgbClr val="C0C0C0"/>
                  </a:outerShdw>
                </a:effectLst>
                <a:latin typeface="Times New Roman" panose="02020603050405020304"/>
                <a:cs typeface="Times New Roman" panose="02020603050405020304"/>
              </a:rPr>
              <a:t>1 </a:t>
            </a:r>
            <a:r>
              <a:rPr lang="zh-CN" altLang="en-US" sz="2800" b="1" i="0" dirty="0">
                <a:effectLst>
                  <a:outerShdw blurRad="38100" dist="38100" dir="2700000" algn="tl">
                    <a:srgbClr val="C0C0C0"/>
                  </a:outerShdw>
                </a:effectLst>
                <a:latin typeface="Times New Roman" panose="02020603050405020304"/>
                <a:cs typeface="Times New Roman" panose="02020603050405020304"/>
              </a:rPr>
              <a:t>或小于 </a:t>
            </a:r>
            <a:r>
              <a:rPr lang="en-US" altLang="zh-CN" sz="2800" b="1" i="0" dirty="0">
                <a:effectLst>
                  <a:outerShdw blurRad="38100" dist="38100" dir="2700000" algn="tl">
                    <a:srgbClr val="C0C0C0"/>
                  </a:outerShdw>
                </a:effectLst>
                <a:latin typeface="Times New Roman" panose="02020603050405020304"/>
                <a:cs typeface="Times New Roman" panose="02020603050405020304"/>
              </a:rPr>
              <a:t>1 </a:t>
            </a:r>
            <a:r>
              <a:rPr lang="zh-CN" altLang="en-US" sz="2800" b="1" i="0" dirty="0">
                <a:effectLst>
                  <a:outerShdw blurRad="38100" dist="38100" dir="2700000" algn="tl">
                    <a:srgbClr val="C0C0C0"/>
                  </a:outerShdw>
                </a:effectLst>
                <a:latin typeface="Times New Roman" panose="02020603050405020304"/>
                <a:cs typeface="Times New Roman" panose="02020603050405020304"/>
              </a:rPr>
              <a:t>。</a:t>
            </a:r>
          </a:p>
        </p:txBody>
      </p:sp>
      <p:sp>
        <p:nvSpPr>
          <p:cNvPr id="63495" name="Rectangle 7"/>
          <p:cNvSpPr>
            <a:spLocks noChangeArrowheads="1"/>
          </p:cNvSpPr>
          <p:nvPr/>
        </p:nvSpPr>
        <p:spPr bwMode="auto">
          <a:xfrm>
            <a:off x="755650" y="3808457"/>
            <a:ext cx="7397444" cy="523220"/>
          </a:xfrm>
          <a:prstGeom prst="rect">
            <a:avLst/>
          </a:prstGeom>
          <a:noFill/>
          <a:ln w="9525">
            <a:noFill/>
            <a:miter lim="800000"/>
          </a:ln>
          <a:effectLst/>
        </p:spPr>
        <p:txBody>
          <a:bodyPr wrap="none">
            <a:spAutoFit/>
          </a:bodyPr>
          <a:lstStyle/>
          <a:p>
            <a:pPr>
              <a:spcBef>
                <a:spcPct val="5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④  </a:t>
            </a: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因</a:t>
            </a:r>
            <a:r>
              <a:rPr lang="en-US" altLang="zh-CN" sz="2800" b="1" dirty="0">
                <a:effectLst>
                  <a:outerShdw blurRad="38100" dist="38100" dir="2700000" algn="tl">
                    <a:srgbClr val="DDDDDD"/>
                  </a:outerShdw>
                </a:effectLst>
                <a:latin typeface="Times New Roman" panose="02020603050405020304"/>
                <a:cs typeface="Times New Roman" panose="02020603050405020304"/>
              </a:rPr>
              <a:t>u</a:t>
            </a:r>
            <a:r>
              <a:rPr lang="en-US" altLang="zh-CN" sz="2800" b="1" baseline="-25000" dirty="0">
                <a:effectLst>
                  <a:outerShdw blurRad="38100" dist="38100" dir="2700000" algn="tl">
                    <a:srgbClr val="DDDDDD"/>
                  </a:outerShdw>
                </a:effectLst>
                <a:latin typeface="Times New Roman" panose="02020603050405020304"/>
                <a:cs typeface="Times New Roman" panose="02020603050405020304"/>
              </a:rPr>
              <a:t>–</a:t>
            </a:r>
            <a:r>
              <a:rPr lang="en-US" altLang="zh-CN" sz="2800" b="1" dirty="0">
                <a:effectLst>
                  <a:outerShdw blurRad="38100" dist="38100" dir="2700000" algn="tl">
                    <a:srgbClr val="DDDDDD"/>
                  </a:outerShdw>
                </a:effectLst>
                <a:latin typeface="Times New Roman" panose="02020603050405020304"/>
                <a:cs typeface="Times New Roman" panose="02020603050405020304"/>
              </a:rPr>
              <a:t>= u</a:t>
            </a:r>
            <a:r>
              <a:rPr lang="en-US" altLang="zh-CN" sz="2800" b="1" baseline="-25000" dirty="0">
                <a:effectLst>
                  <a:outerShdw blurRad="38100" dist="38100" dir="2700000" algn="tl">
                    <a:srgbClr val="DDDDDD"/>
                  </a:outerShdw>
                </a:effectLst>
                <a:latin typeface="Times New Roman" panose="02020603050405020304"/>
                <a:cs typeface="Times New Roman" panose="02020603050405020304"/>
              </a:rPr>
              <a:t>+</a:t>
            </a:r>
            <a:r>
              <a:rPr lang="en-US" altLang="zh-CN" sz="2800" b="1" i="0" dirty="0">
                <a:effectLst>
                  <a:outerShdw blurRad="38100" dist="38100" dir="2700000" algn="tl">
                    <a:srgbClr val="DDDDDD"/>
                  </a:outerShdw>
                </a:effectLst>
                <a:latin typeface="Times New Roman" panose="02020603050405020304"/>
                <a:cs typeface="Times New Roman" panose="02020603050405020304"/>
              </a:rPr>
              <a:t>= 0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所以</a:t>
            </a:r>
            <a:r>
              <a:rPr lang="zh-CN" altLang="en-US" sz="2800" b="1" i="0" dirty="0">
                <a:effectLst>
                  <a:outerShdw blurRad="38100" dist="38100" dir="2700000" algn="tl">
                    <a:srgbClr val="DDDDDD"/>
                  </a:outerShdw>
                </a:effectLst>
                <a:latin typeface="Times New Roman" panose="02020603050405020304"/>
                <a:cs typeface="Times New Roman" panose="02020603050405020304"/>
              </a:rPr>
              <a:t>反相输入端“虚地”。</a:t>
            </a:r>
          </a:p>
        </p:txBody>
      </p:sp>
    </p:spTree>
    <p:extLst>
      <p:ext uri="{BB962C8B-B14F-4D97-AF65-F5344CB8AC3E}">
        <p14:creationId xmlns:p14="http://schemas.microsoft.com/office/powerpoint/2010/main" val="3405185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wipe(left)">
                                      <p:cBhvr>
                                        <p:cTn id="7" dur="500"/>
                                        <p:tgtEl>
                                          <p:spTgt spid="634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3"/>
                                        </p:tgtEl>
                                        <p:attrNameLst>
                                          <p:attrName>style.visibility</p:attrName>
                                        </p:attrNameLst>
                                      </p:cBhvr>
                                      <p:to>
                                        <p:strVal val="visible"/>
                                      </p:to>
                                    </p:set>
                                    <p:animEffect transition="in" filter="wipe(left)">
                                      <p:cBhvr>
                                        <p:cTn id="12" dur="500"/>
                                        <p:tgtEl>
                                          <p:spTgt spid="634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4"/>
                                        </p:tgtEl>
                                        <p:attrNameLst>
                                          <p:attrName>style.visibility</p:attrName>
                                        </p:attrNameLst>
                                      </p:cBhvr>
                                      <p:to>
                                        <p:strVal val="visible"/>
                                      </p:to>
                                    </p:set>
                                    <p:animEffect transition="in" filter="wipe(left)">
                                      <p:cBhvr>
                                        <p:cTn id="17" dur="500"/>
                                        <p:tgtEl>
                                          <p:spTgt spid="634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495"/>
                                        </p:tgtEl>
                                        <p:attrNameLst>
                                          <p:attrName>style.visibility</p:attrName>
                                        </p:attrNameLst>
                                      </p:cBhvr>
                                      <p:to>
                                        <p:strVal val="visible"/>
                                      </p:to>
                                    </p:set>
                                    <p:animEffect transition="in" filter="wipe(left)">
                                      <p:cBhvr>
                                        <p:cTn id="22" dur="500"/>
                                        <p:tgtEl>
                                          <p:spTgt spid="634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490"/>
                                        </p:tgtEl>
                                        <p:attrNameLst>
                                          <p:attrName>style.visibility</p:attrName>
                                        </p:attrNameLst>
                                      </p:cBhvr>
                                      <p:to>
                                        <p:strVal val="visible"/>
                                      </p:to>
                                    </p:set>
                                    <p:animEffect transition="in" filter="wipe(left)">
                                      <p:cBhvr>
                                        <p:cTn id="27"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3492" grpId="0" autoUpdateAnimBg="0"/>
      <p:bldP spid="63493" grpId="0" autoUpdateAnimBg="0"/>
      <p:bldP spid="63494" grpId="0" autoUpdateAnimBg="0"/>
      <p:bldP spid="6349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28600" y="457200"/>
            <a:ext cx="8763000" cy="150177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zh-CN" altLang="en-US" sz="2800" i="0">
                <a:solidFill>
                  <a:srgbClr val="CC0000"/>
                </a:solidFill>
              </a:rPr>
              <a:t>例：</a:t>
            </a:r>
            <a:r>
              <a:rPr lang="zh-CN" altLang="en-US" sz="2800" i="0"/>
              <a:t>电路如下图所示，已知 </a:t>
            </a:r>
            <a:r>
              <a:rPr lang="en-US" altLang="zh-CN" sz="2800"/>
              <a:t>R</a:t>
            </a:r>
            <a:r>
              <a:rPr lang="en-US" altLang="zh-CN" sz="2800" i="0" baseline="-25000"/>
              <a:t>1</a:t>
            </a:r>
            <a:r>
              <a:rPr lang="en-US" altLang="zh-CN" sz="2800" i="0"/>
              <a:t>= 10 k</a:t>
            </a:r>
            <a:r>
              <a:rPr lang="en-US" altLang="zh-CN" sz="2800" i="0">
                <a:sym typeface="Symbol" panose="05050102010706020507" charset="0"/>
              </a:rPr>
              <a:t></a:t>
            </a:r>
            <a:r>
              <a:rPr lang="en-US" altLang="zh-CN" sz="2800" i="0"/>
              <a:t> </a:t>
            </a:r>
            <a:r>
              <a:rPr lang="zh-CN" altLang="en-US" sz="2800" i="0"/>
              <a:t>，</a:t>
            </a:r>
            <a:r>
              <a:rPr lang="en-US" altLang="zh-CN" sz="2800"/>
              <a:t>R</a:t>
            </a:r>
            <a:r>
              <a:rPr lang="en-US" altLang="zh-CN" sz="2800" i="0" baseline="-25000"/>
              <a:t>F </a:t>
            </a:r>
            <a:r>
              <a:rPr lang="en-US" altLang="zh-CN" sz="2800" i="0"/>
              <a:t>= 50 k</a:t>
            </a:r>
            <a:r>
              <a:rPr lang="en-US" altLang="zh-CN" sz="2800" i="0">
                <a:sym typeface="Symbol" panose="05050102010706020507" charset="0"/>
              </a:rPr>
              <a:t> </a:t>
            </a:r>
            <a:r>
              <a:rPr lang="zh-CN" altLang="en-US" sz="2800" i="0">
                <a:sym typeface="Symbol" panose="05050102010706020507" charset="0"/>
              </a:rPr>
              <a:t>。</a:t>
            </a:r>
          </a:p>
          <a:p>
            <a:pPr eaLnBrk="1" hangingPunct="1">
              <a:lnSpc>
                <a:spcPct val="110000"/>
              </a:lnSpc>
            </a:pPr>
            <a:r>
              <a:rPr lang="zh-CN" altLang="en-US" sz="2800" i="0">
                <a:sym typeface="Symbol" panose="05050102010706020507" charset="0"/>
              </a:rPr>
              <a:t>求：</a:t>
            </a:r>
            <a:r>
              <a:rPr lang="en-US" altLang="zh-CN" sz="2800" i="0">
                <a:sym typeface="Symbol" panose="05050102010706020507" charset="0"/>
              </a:rPr>
              <a:t>1.  </a:t>
            </a:r>
            <a:r>
              <a:rPr lang="en-US" altLang="zh-CN" sz="2800">
                <a:sym typeface="Symbol" panose="05050102010706020507" charset="0"/>
              </a:rPr>
              <a:t>A</a:t>
            </a:r>
            <a:r>
              <a:rPr lang="en-US" altLang="zh-CN" sz="2800" baseline="-25000"/>
              <a:t>u</a:t>
            </a:r>
            <a:r>
              <a:rPr lang="en-US" altLang="zh-CN" sz="2800" i="0" baseline="-25000"/>
              <a:t>f</a:t>
            </a:r>
            <a:r>
              <a:rPr lang="en-US" altLang="zh-CN" sz="2800"/>
              <a:t> </a:t>
            </a:r>
            <a:r>
              <a:rPr lang="zh-CN" altLang="en-US" sz="2800"/>
              <a:t>、</a:t>
            </a:r>
            <a:r>
              <a:rPr lang="en-US" altLang="zh-CN" sz="2800"/>
              <a:t>R</a:t>
            </a:r>
            <a:r>
              <a:rPr lang="en-US" altLang="zh-CN" sz="2800" i="0" baseline="-25000"/>
              <a:t>2 </a:t>
            </a:r>
            <a:r>
              <a:rPr lang="zh-CN" altLang="en-US" sz="2800" i="0"/>
              <a:t>；</a:t>
            </a:r>
          </a:p>
          <a:p>
            <a:pPr eaLnBrk="1" hangingPunct="1">
              <a:lnSpc>
                <a:spcPct val="110000"/>
              </a:lnSpc>
            </a:pPr>
            <a:r>
              <a:rPr lang="zh-CN" altLang="en-US" sz="2800" i="0"/>
              <a:t> </a:t>
            </a:r>
            <a:r>
              <a:rPr lang="en-US" altLang="zh-CN" sz="2800" i="0"/>
              <a:t>2.  </a:t>
            </a:r>
            <a:r>
              <a:rPr lang="zh-CN" altLang="en-US" sz="2800" i="0"/>
              <a:t>若 </a:t>
            </a:r>
            <a:r>
              <a:rPr lang="en-US" altLang="zh-CN" sz="2800"/>
              <a:t>R</a:t>
            </a:r>
            <a:r>
              <a:rPr lang="en-US" altLang="zh-CN" sz="2800" i="0" baseline="-25000"/>
              <a:t>1</a:t>
            </a:r>
            <a:r>
              <a:rPr lang="zh-CN" altLang="en-US" sz="2800" i="0"/>
              <a:t>不变，要求</a:t>
            </a:r>
            <a:r>
              <a:rPr lang="en-US" altLang="zh-CN" sz="2800">
                <a:sym typeface="Symbol" panose="05050102010706020507" charset="0"/>
              </a:rPr>
              <a:t>A</a:t>
            </a:r>
            <a:r>
              <a:rPr lang="en-US" altLang="zh-CN" sz="2800" baseline="-25000"/>
              <a:t>u</a:t>
            </a:r>
            <a:r>
              <a:rPr lang="en-US" altLang="zh-CN" sz="2800" i="0" baseline="-25000"/>
              <a:t>f</a:t>
            </a:r>
            <a:r>
              <a:rPr lang="zh-CN" altLang="en-US" sz="2800" i="0"/>
              <a:t>为 </a:t>
            </a:r>
            <a:r>
              <a:rPr lang="en-US" altLang="zh-CN" sz="2800" i="0">
                <a:sym typeface="Symbol" panose="05050102010706020507" charset="0"/>
              </a:rPr>
              <a:t>–</a:t>
            </a:r>
            <a:r>
              <a:rPr lang="en-US" altLang="zh-CN" sz="2800" i="0"/>
              <a:t> 10</a:t>
            </a:r>
            <a:r>
              <a:rPr lang="zh-CN" altLang="en-US" sz="2800" i="0"/>
              <a:t>，则</a:t>
            </a:r>
            <a:r>
              <a:rPr lang="en-US" altLang="zh-CN" sz="2800"/>
              <a:t>R</a:t>
            </a:r>
            <a:r>
              <a:rPr lang="en-US" altLang="zh-CN" sz="2800" i="0" baseline="-25000"/>
              <a:t>F</a:t>
            </a:r>
            <a:r>
              <a:rPr lang="en-US" altLang="zh-CN" sz="2800"/>
              <a:t> </a:t>
            </a:r>
            <a:r>
              <a:rPr lang="zh-CN" altLang="en-US" sz="2800" i="0"/>
              <a:t>、 </a:t>
            </a:r>
            <a:r>
              <a:rPr lang="en-US" altLang="zh-CN" sz="2800"/>
              <a:t>R</a:t>
            </a:r>
            <a:r>
              <a:rPr lang="en-US" altLang="zh-CN" sz="2800" i="0" baseline="-25000"/>
              <a:t>2 </a:t>
            </a:r>
            <a:r>
              <a:rPr lang="zh-CN" altLang="en-US" sz="2800" i="0"/>
              <a:t>应为 多少？</a:t>
            </a:r>
          </a:p>
        </p:txBody>
      </p:sp>
      <p:sp>
        <p:nvSpPr>
          <p:cNvPr id="64515" name="Text Box 3"/>
          <p:cNvSpPr txBox="1">
            <a:spLocks noChangeArrowheads="1"/>
          </p:cNvSpPr>
          <p:nvPr/>
        </p:nvSpPr>
        <p:spPr bwMode="auto">
          <a:xfrm>
            <a:off x="4343400" y="2057400"/>
            <a:ext cx="4648200" cy="11160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zh-CN" altLang="en-US" sz="2800" i="0" dirty="0">
                <a:solidFill>
                  <a:srgbClr val="000099"/>
                </a:solidFill>
              </a:rPr>
              <a:t>解：</a:t>
            </a:r>
            <a:r>
              <a:rPr lang="en-US" altLang="zh-CN" sz="2800" i="0" dirty="0"/>
              <a:t>1.  </a:t>
            </a:r>
            <a:r>
              <a:rPr lang="en-US" altLang="zh-CN" sz="2800" dirty="0">
                <a:sym typeface="Symbol" panose="05050102010706020507" charset="0"/>
              </a:rPr>
              <a:t>A</a:t>
            </a:r>
            <a:r>
              <a:rPr lang="en-US" altLang="zh-CN" sz="2800" baseline="-25000" dirty="0">
                <a:sym typeface="Symbol" panose="05050102010706020507" charset="0"/>
              </a:rPr>
              <a:t>u</a:t>
            </a:r>
            <a:r>
              <a:rPr lang="en-US" altLang="zh-CN" sz="2800" i="0" baseline="-25000" dirty="0">
                <a:sym typeface="Symbol" panose="05050102010706020507" charset="0"/>
              </a:rPr>
              <a:t>f</a:t>
            </a:r>
            <a:r>
              <a:rPr lang="en-US" altLang="zh-CN" sz="2800" dirty="0"/>
              <a:t> = </a:t>
            </a:r>
            <a:r>
              <a:rPr lang="en-US" altLang="zh-CN" sz="2800" dirty="0">
                <a:sym typeface="Symbol" panose="05050102010706020507" charset="0"/>
              </a:rPr>
              <a:t>– </a:t>
            </a:r>
            <a:r>
              <a:rPr lang="en-US" altLang="zh-CN" sz="2800" dirty="0"/>
              <a:t>R</a:t>
            </a:r>
            <a:r>
              <a:rPr lang="en-US" altLang="zh-CN" sz="2800" i="0" baseline="-25000" dirty="0"/>
              <a:t>F</a:t>
            </a:r>
            <a:r>
              <a:rPr lang="en-US" altLang="zh-CN" sz="2800" baseline="-25000" dirty="0"/>
              <a:t>  </a:t>
            </a:r>
            <a:r>
              <a:rPr lang="en-US" altLang="zh-CN" sz="3200" i="0" dirty="0">
                <a:sym typeface="Symbol" panose="05050102010706020507" charset="0"/>
              </a:rPr>
              <a:t></a:t>
            </a:r>
            <a:r>
              <a:rPr lang="en-US" altLang="zh-CN" sz="3200" dirty="0">
                <a:sym typeface="Symbol" panose="05050102010706020507" charset="0"/>
              </a:rPr>
              <a:t> </a:t>
            </a:r>
            <a:r>
              <a:rPr lang="en-US" altLang="zh-CN" sz="2800" dirty="0"/>
              <a:t>R</a:t>
            </a:r>
            <a:r>
              <a:rPr lang="en-US" altLang="zh-CN" sz="2800" i="0" baseline="-25000" dirty="0"/>
              <a:t>1</a:t>
            </a:r>
            <a:r>
              <a:rPr lang="en-US" altLang="zh-CN" sz="2800" i="0" dirty="0">
                <a:sym typeface="Symbol" panose="05050102010706020507" charset="0"/>
              </a:rPr>
              <a:t> </a:t>
            </a:r>
          </a:p>
          <a:p>
            <a:pPr eaLnBrk="1" hangingPunct="1">
              <a:spcBef>
                <a:spcPct val="10000"/>
              </a:spcBef>
            </a:pPr>
            <a:r>
              <a:rPr lang="en-US" altLang="zh-CN" sz="2800" i="0" dirty="0">
                <a:sym typeface="Symbol" panose="05050102010706020507" charset="0"/>
              </a:rPr>
              <a:t>                   = –50 </a:t>
            </a:r>
            <a:r>
              <a:rPr lang="en-US" altLang="zh-CN" sz="3200" i="0" dirty="0">
                <a:sym typeface="Symbol" panose="05050102010706020507" charset="0"/>
              </a:rPr>
              <a:t> </a:t>
            </a:r>
            <a:r>
              <a:rPr lang="en-US" altLang="zh-CN" sz="2800" i="0" dirty="0">
                <a:sym typeface="Symbol" panose="05050102010706020507" charset="0"/>
              </a:rPr>
              <a:t>10 = –5</a:t>
            </a:r>
          </a:p>
        </p:txBody>
      </p:sp>
      <p:sp>
        <p:nvSpPr>
          <p:cNvPr id="64516" name="Text Box 4"/>
          <p:cNvSpPr txBox="1">
            <a:spLocks noChangeArrowheads="1"/>
          </p:cNvSpPr>
          <p:nvPr/>
        </p:nvSpPr>
        <p:spPr bwMode="auto">
          <a:xfrm>
            <a:off x="5562600" y="3048000"/>
            <a:ext cx="3505200" cy="15859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a:t>R</a:t>
            </a:r>
            <a:r>
              <a:rPr lang="en-US" altLang="zh-CN" sz="2800" i="0" baseline="-25000"/>
              <a:t>2</a:t>
            </a:r>
            <a:r>
              <a:rPr lang="en-US" altLang="zh-CN" sz="2800" i="0">
                <a:sym typeface="Symbol" panose="05050102010706020507" charset="0"/>
              </a:rPr>
              <a:t> =</a:t>
            </a:r>
            <a:r>
              <a:rPr lang="en-US" altLang="zh-CN" sz="2800">
                <a:sym typeface="Symbol" panose="05050102010706020507" charset="0"/>
              </a:rPr>
              <a:t> </a:t>
            </a:r>
            <a:r>
              <a:rPr lang="en-US" altLang="zh-CN" sz="2800"/>
              <a:t>R</a:t>
            </a:r>
            <a:r>
              <a:rPr lang="en-US" altLang="zh-CN" sz="2800" i="0" baseline="-25000"/>
              <a:t>1</a:t>
            </a:r>
            <a:r>
              <a:rPr lang="en-US" altLang="zh-CN" sz="2800" i="0">
                <a:sym typeface="Symbol" panose="05050102010706020507" charset="0"/>
              </a:rPr>
              <a:t> </a:t>
            </a:r>
            <a:r>
              <a:rPr lang="en-US" altLang="zh-CN" sz="3200" i="0">
                <a:sym typeface="Symbol" panose="05050102010706020507" charset="0"/>
              </a:rPr>
              <a:t> </a:t>
            </a:r>
            <a:r>
              <a:rPr lang="en-US" altLang="zh-CN" sz="2800"/>
              <a:t>R</a:t>
            </a:r>
            <a:r>
              <a:rPr lang="en-US" altLang="zh-CN" sz="2800" i="0" baseline="-25000"/>
              <a:t>F</a:t>
            </a:r>
            <a:r>
              <a:rPr lang="en-US" altLang="zh-CN" sz="2800">
                <a:sym typeface="Symbol" panose="05050102010706020507" charset="0"/>
              </a:rPr>
              <a:t> </a:t>
            </a:r>
            <a:endParaRPr lang="en-US" altLang="zh-CN" sz="2800" i="0">
              <a:sym typeface="Symbol" panose="05050102010706020507" charset="0"/>
            </a:endParaRPr>
          </a:p>
          <a:p>
            <a:pPr eaLnBrk="1" hangingPunct="1">
              <a:spcBef>
                <a:spcPct val="10000"/>
              </a:spcBef>
            </a:pPr>
            <a:r>
              <a:rPr lang="en-US" altLang="zh-CN" sz="2800" i="0">
                <a:sym typeface="Symbol" panose="05050102010706020507" charset="0"/>
              </a:rPr>
              <a:t>     =10 50 </a:t>
            </a:r>
            <a:r>
              <a:rPr lang="en-US" altLang="zh-CN" sz="3200" i="0">
                <a:sym typeface="Symbol" panose="05050102010706020507" charset="0"/>
              </a:rPr>
              <a:t></a:t>
            </a:r>
            <a:r>
              <a:rPr lang="en-US" altLang="zh-CN" sz="3200" i="0"/>
              <a:t> (</a:t>
            </a:r>
            <a:r>
              <a:rPr lang="en-US" altLang="zh-CN" sz="2800" i="0">
                <a:sym typeface="Symbol" panose="05050102010706020507" charset="0"/>
              </a:rPr>
              <a:t>10+50) </a:t>
            </a:r>
          </a:p>
          <a:p>
            <a:pPr eaLnBrk="1" hangingPunct="1">
              <a:spcBef>
                <a:spcPct val="10000"/>
              </a:spcBef>
            </a:pPr>
            <a:r>
              <a:rPr lang="en-US" altLang="zh-CN" sz="2800" i="0">
                <a:sym typeface="Symbol" panose="05050102010706020507" charset="0"/>
              </a:rPr>
              <a:t>     = 8.3 </a:t>
            </a:r>
            <a:r>
              <a:rPr lang="en-US" altLang="zh-CN" sz="2800" i="0"/>
              <a:t>k</a:t>
            </a:r>
            <a:r>
              <a:rPr lang="en-US" altLang="zh-CN" sz="2800" i="0">
                <a:sym typeface="Symbol" panose="05050102010706020507" charset="0"/>
              </a:rPr>
              <a:t></a:t>
            </a:r>
            <a:endParaRPr lang="en-US" altLang="zh-CN" sz="2800" b="0" i="0">
              <a:sym typeface="Symbol" panose="05050102010706020507" charset="0"/>
            </a:endParaRPr>
          </a:p>
        </p:txBody>
      </p:sp>
      <p:sp>
        <p:nvSpPr>
          <p:cNvPr id="64517" name="Text Box 5"/>
          <p:cNvSpPr txBox="1">
            <a:spLocks noChangeArrowheads="1"/>
          </p:cNvSpPr>
          <p:nvPr/>
        </p:nvSpPr>
        <p:spPr bwMode="auto">
          <a:xfrm>
            <a:off x="381000" y="4519613"/>
            <a:ext cx="7467600" cy="166814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i="0" dirty="0">
                <a:latin typeface="Times New Roman" panose="02020603050405020304"/>
                <a:ea typeface="+mn-ea"/>
                <a:cs typeface="Times New Roman" panose="02020603050405020304"/>
              </a:rPr>
              <a:t>2.  </a:t>
            </a:r>
            <a:r>
              <a:rPr lang="zh-CN" altLang="en-US" sz="2800" i="0" dirty="0">
                <a:latin typeface="Times New Roman" panose="02020603050405020304"/>
                <a:ea typeface="+mn-ea"/>
                <a:cs typeface="Times New Roman" panose="02020603050405020304"/>
                <a:sym typeface="Symbol" panose="05050102010706020507" charset="0"/>
              </a:rPr>
              <a:t>因</a:t>
            </a:r>
            <a:r>
              <a:rPr lang="zh-CN" altLang="en-US" sz="2800" i="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sym typeface="Symbol" panose="05050102010706020507" charset="0"/>
              </a:rPr>
              <a:t>A</a:t>
            </a:r>
            <a:r>
              <a:rPr lang="en-US" altLang="zh-CN" sz="2800" i="0" baseline="-25000" dirty="0">
                <a:latin typeface="Times New Roman" panose="02020603050405020304"/>
                <a:ea typeface="+mn-ea"/>
                <a:cs typeface="Times New Roman" panose="02020603050405020304"/>
                <a:sym typeface="Symbol" panose="05050102010706020507" charset="0"/>
              </a:rPr>
              <a:t>uf</a:t>
            </a:r>
            <a:r>
              <a:rPr lang="en-US" altLang="zh-CN" sz="2800" i="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sym typeface="Symbol" panose="05050102010706020507" charset="0"/>
              </a:rPr>
              <a:t>– </a:t>
            </a:r>
            <a:r>
              <a:rPr lang="en-US" altLang="zh-CN" sz="2800" dirty="0">
                <a:latin typeface="Times New Roman" panose="02020603050405020304"/>
                <a:ea typeface="+mn-ea"/>
                <a:cs typeface="Times New Roman" panose="02020603050405020304"/>
              </a:rPr>
              <a:t>R</a:t>
            </a:r>
            <a:r>
              <a:rPr lang="en-US" altLang="zh-CN" sz="2800" i="0" baseline="-25000" dirty="0">
                <a:latin typeface="Times New Roman" panose="02020603050405020304"/>
                <a:ea typeface="+mn-ea"/>
                <a:cs typeface="Times New Roman" panose="02020603050405020304"/>
              </a:rPr>
              <a:t>F</a:t>
            </a:r>
            <a:r>
              <a:rPr lang="en-US" altLang="zh-CN" sz="2800" baseline="-2500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a:t>
            </a:r>
            <a:r>
              <a:rPr lang="en-US" altLang="zh-CN" sz="2800" baseline="-2500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R</a:t>
            </a:r>
            <a:r>
              <a:rPr lang="en-US" altLang="zh-CN" sz="2800" i="0" baseline="-25000" dirty="0">
                <a:latin typeface="Times New Roman" panose="02020603050405020304"/>
                <a:ea typeface="+mn-ea"/>
                <a:cs typeface="Times New Roman" panose="02020603050405020304"/>
              </a:rPr>
              <a:t>1</a:t>
            </a:r>
            <a:r>
              <a:rPr lang="en-US" altLang="zh-CN" sz="2800" dirty="0">
                <a:latin typeface="Times New Roman" panose="02020603050405020304"/>
                <a:ea typeface="+mn-ea"/>
                <a:cs typeface="Times New Roman" panose="02020603050405020304"/>
                <a:sym typeface="Symbol" panose="05050102010706020507" charset="0"/>
              </a:rPr>
              <a:t> </a:t>
            </a:r>
            <a:r>
              <a:rPr lang="en-US" altLang="zh-CN" sz="280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sym typeface="Symbol" panose="05050102010706020507" charset="0"/>
              </a:rPr>
              <a:t>– </a:t>
            </a:r>
            <a:r>
              <a:rPr lang="en-US" altLang="zh-CN" sz="2800" dirty="0">
                <a:latin typeface="Times New Roman" panose="02020603050405020304"/>
                <a:ea typeface="+mn-ea"/>
                <a:cs typeface="Times New Roman" panose="02020603050405020304"/>
              </a:rPr>
              <a:t>R</a:t>
            </a:r>
            <a:r>
              <a:rPr lang="en-US" altLang="zh-CN" sz="2800" i="0" baseline="-25000" dirty="0">
                <a:latin typeface="Times New Roman" panose="02020603050405020304"/>
                <a:ea typeface="+mn-ea"/>
                <a:cs typeface="Times New Roman" panose="02020603050405020304"/>
              </a:rPr>
              <a:t>F  </a:t>
            </a:r>
            <a:r>
              <a:rPr lang="en-US" altLang="zh-CN" sz="3200" i="0" dirty="0">
                <a:latin typeface="Times New Roman" panose="02020603050405020304"/>
                <a:ea typeface="+mn-ea"/>
                <a:cs typeface="Times New Roman" panose="02020603050405020304"/>
                <a:sym typeface="Symbol" panose="05050102010706020507" charset="0"/>
              </a:rPr>
              <a:t></a:t>
            </a:r>
            <a:r>
              <a:rPr lang="en-US" altLang="zh-CN" sz="3200" i="0" dirty="0">
                <a:latin typeface="Times New Roman" panose="02020603050405020304"/>
                <a:ea typeface="+mn-ea"/>
                <a:cs typeface="Times New Roman" panose="02020603050405020304"/>
              </a:rPr>
              <a:t> </a:t>
            </a:r>
            <a:r>
              <a:rPr lang="en-US" altLang="zh-CN" sz="2800" i="0" dirty="0">
                <a:latin typeface="Times New Roman" panose="02020603050405020304"/>
                <a:ea typeface="+mn-ea"/>
                <a:cs typeface="Times New Roman" panose="02020603050405020304"/>
                <a:sym typeface="Symbol" panose="05050102010706020507" charset="0"/>
              </a:rPr>
              <a:t>10</a:t>
            </a:r>
            <a:r>
              <a:rPr lang="en-US" altLang="zh-CN" sz="2800" i="0" dirty="0">
                <a:latin typeface="Times New Roman" panose="02020603050405020304"/>
                <a:ea typeface="+mn-ea"/>
                <a:cs typeface="Times New Roman" panose="02020603050405020304"/>
              </a:rPr>
              <a:t> = </a:t>
            </a:r>
            <a:r>
              <a:rPr lang="en-US" altLang="zh-CN" sz="2800" i="0" dirty="0">
                <a:latin typeface="Times New Roman" panose="02020603050405020304"/>
                <a:ea typeface="+mn-ea"/>
                <a:cs typeface="Times New Roman" panose="02020603050405020304"/>
                <a:sym typeface="Symbol" panose="05050102010706020507" charset="0"/>
              </a:rPr>
              <a:t>–</a:t>
            </a:r>
            <a:r>
              <a:rPr lang="en-US" altLang="zh-CN" sz="2800" i="0" dirty="0">
                <a:latin typeface="Times New Roman" panose="02020603050405020304"/>
                <a:ea typeface="+mn-ea"/>
                <a:cs typeface="Times New Roman" panose="02020603050405020304"/>
              </a:rPr>
              <a:t>10 </a:t>
            </a:r>
          </a:p>
          <a:p>
            <a:pPr eaLnBrk="1" hangingPunct="1">
              <a:spcBef>
                <a:spcPct val="10000"/>
              </a:spcBef>
            </a:pPr>
            <a:r>
              <a:rPr lang="en-US" altLang="zh-CN" sz="2800" i="0" dirty="0">
                <a:solidFill>
                  <a:schemeClr val="bg1"/>
                </a:solidFill>
                <a:latin typeface="Times New Roman" panose="02020603050405020304"/>
                <a:ea typeface="+mn-ea"/>
                <a:cs typeface="Times New Roman" panose="02020603050405020304"/>
              </a:rPr>
              <a:t>     </a:t>
            </a:r>
            <a:r>
              <a:rPr lang="zh-CN" altLang="en-US" sz="2800" i="0" dirty="0">
                <a:latin typeface="Times New Roman" panose="02020603050405020304"/>
                <a:ea typeface="+mn-ea"/>
                <a:cs typeface="Times New Roman" panose="02020603050405020304"/>
                <a:sym typeface="Symbol" panose="05050102010706020507" charset="0"/>
              </a:rPr>
              <a:t>故得 </a:t>
            </a:r>
            <a:r>
              <a:rPr lang="en-US" altLang="zh-CN" sz="2800" dirty="0">
                <a:latin typeface="Times New Roman" panose="02020603050405020304"/>
                <a:ea typeface="+mn-ea"/>
                <a:cs typeface="Times New Roman" panose="02020603050405020304"/>
              </a:rPr>
              <a:t>R</a:t>
            </a:r>
            <a:r>
              <a:rPr lang="en-US" altLang="zh-CN" sz="2800" i="0" baseline="-25000" dirty="0">
                <a:latin typeface="Times New Roman" panose="02020603050405020304"/>
                <a:ea typeface="+mn-ea"/>
                <a:cs typeface="Times New Roman" panose="02020603050405020304"/>
              </a:rPr>
              <a:t>F</a:t>
            </a:r>
            <a:r>
              <a:rPr lang="en-US" altLang="zh-CN" sz="2800" dirty="0">
                <a:latin typeface="Times New Roman" panose="02020603050405020304"/>
                <a:ea typeface="+mn-ea"/>
                <a:cs typeface="Times New Roman" panose="02020603050405020304"/>
                <a:sym typeface="Symbol" panose="05050102010706020507" charset="0"/>
              </a:rPr>
              <a:t> = –A</a:t>
            </a:r>
            <a:r>
              <a:rPr lang="en-US" altLang="zh-CN" sz="2800" baseline="-25000" dirty="0">
                <a:latin typeface="Times New Roman" panose="02020603050405020304"/>
                <a:ea typeface="+mn-ea"/>
                <a:cs typeface="Times New Roman" panose="02020603050405020304"/>
                <a:sym typeface="Symbol" panose="05050102010706020507" charset="0"/>
              </a:rPr>
              <a:t>u</a:t>
            </a:r>
            <a:r>
              <a:rPr lang="en-US" altLang="zh-CN" sz="2800" i="0" baseline="-25000" dirty="0">
                <a:latin typeface="Times New Roman" panose="02020603050405020304"/>
                <a:ea typeface="+mn-ea"/>
                <a:cs typeface="Times New Roman" panose="02020603050405020304"/>
                <a:sym typeface="Symbol" panose="05050102010706020507" charset="0"/>
              </a:rPr>
              <a:t>f</a:t>
            </a:r>
            <a:r>
              <a:rPr lang="en-US" altLang="zh-CN" sz="2800" baseline="-25000" dirty="0">
                <a:latin typeface="Times New Roman" panose="02020603050405020304"/>
                <a:ea typeface="+mn-ea"/>
                <a:cs typeface="Times New Roman" panose="02020603050405020304"/>
                <a:sym typeface="Symbol" panose="05050102010706020507" charset="0"/>
              </a:rPr>
              <a:t> </a:t>
            </a:r>
            <a:r>
              <a:rPr lang="en-US" altLang="zh-CN" sz="2800" i="0" dirty="0">
                <a:latin typeface="Times New Roman" panose="02020603050405020304"/>
                <a:ea typeface="+mn-ea"/>
                <a:cs typeface="Times New Roman" panose="02020603050405020304"/>
                <a:sym typeface="Symbol" panose="05050102010706020507" charset="0"/>
              </a:rPr>
              <a:t></a:t>
            </a:r>
            <a:r>
              <a:rPr lang="en-US" altLang="zh-CN" sz="320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R</a:t>
            </a:r>
            <a:r>
              <a:rPr lang="en-US" altLang="zh-CN" sz="2800" i="0" baseline="-25000" dirty="0">
                <a:latin typeface="Times New Roman" panose="02020603050405020304"/>
                <a:ea typeface="+mn-ea"/>
                <a:cs typeface="Times New Roman" panose="02020603050405020304"/>
              </a:rPr>
              <a:t>1</a:t>
            </a:r>
            <a:r>
              <a:rPr lang="en-US" altLang="zh-CN" sz="2800" i="0" dirty="0">
                <a:latin typeface="Times New Roman" panose="02020603050405020304"/>
                <a:ea typeface="+mn-ea"/>
                <a:cs typeface="Times New Roman" panose="02020603050405020304"/>
                <a:sym typeface="Symbol" panose="05050102010706020507" charset="0"/>
              </a:rPr>
              <a:t> = –(–10) 10 =100 </a:t>
            </a:r>
            <a:r>
              <a:rPr lang="en-US" altLang="zh-CN" sz="2800" i="0" dirty="0">
                <a:latin typeface="Times New Roman" panose="02020603050405020304"/>
                <a:ea typeface="+mn-ea"/>
                <a:cs typeface="Times New Roman" panose="02020603050405020304"/>
              </a:rPr>
              <a:t>k</a:t>
            </a:r>
            <a:r>
              <a:rPr lang="en-US" altLang="zh-CN" sz="2800" i="0" dirty="0">
                <a:latin typeface="Times New Roman" panose="02020603050405020304"/>
                <a:ea typeface="+mn-ea"/>
                <a:cs typeface="Times New Roman" panose="02020603050405020304"/>
                <a:sym typeface="Symbol" panose="05050102010706020507" charset="0"/>
              </a:rPr>
              <a:t></a:t>
            </a:r>
          </a:p>
          <a:p>
            <a:pPr eaLnBrk="1" hangingPunct="1">
              <a:spcBef>
                <a:spcPct val="10000"/>
              </a:spcBef>
            </a:pPr>
            <a:r>
              <a:rPr lang="en-US" altLang="zh-CN" sz="2800" i="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 R</a:t>
            </a:r>
            <a:r>
              <a:rPr lang="en-US" altLang="zh-CN" sz="2800" i="0" baseline="-25000" dirty="0">
                <a:latin typeface="Times New Roman" panose="02020603050405020304"/>
                <a:ea typeface="+mn-ea"/>
                <a:cs typeface="Times New Roman" panose="02020603050405020304"/>
              </a:rPr>
              <a:t>2</a:t>
            </a:r>
            <a:r>
              <a:rPr lang="en-US" altLang="zh-CN" sz="2800" i="0" dirty="0">
                <a:latin typeface="Times New Roman" panose="02020603050405020304"/>
                <a:ea typeface="+mn-ea"/>
                <a:cs typeface="Times New Roman" panose="02020603050405020304"/>
                <a:sym typeface="Symbol" panose="05050102010706020507" charset="0"/>
              </a:rPr>
              <a:t> = 10  100 </a:t>
            </a:r>
            <a:r>
              <a:rPr lang="en-US" altLang="zh-CN" sz="3200" i="0" dirty="0">
                <a:latin typeface="Times New Roman" panose="02020603050405020304"/>
                <a:ea typeface="+mn-ea"/>
                <a:cs typeface="Times New Roman" panose="02020603050405020304"/>
                <a:sym typeface="Symbol" panose="05050102010706020507" charset="0"/>
              </a:rPr>
              <a:t></a:t>
            </a:r>
            <a:r>
              <a:rPr lang="en-US" altLang="zh-CN" sz="3200" i="0" dirty="0">
                <a:latin typeface="Times New Roman" panose="02020603050405020304"/>
                <a:ea typeface="+mn-ea"/>
                <a:cs typeface="Times New Roman" panose="02020603050405020304"/>
              </a:rPr>
              <a:t> (</a:t>
            </a:r>
            <a:r>
              <a:rPr lang="en-US" altLang="zh-CN" sz="2800" i="0" dirty="0">
                <a:latin typeface="Times New Roman" panose="02020603050405020304"/>
                <a:ea typeface="+mn-ea"/>
                <a:cs typeface="Times New Roman" panose="02020603050405020304"/>
                <a:sym typeface="Symbol" panose="05050102010706020507" charset="0"/>
              </a:rPr>
              <a:t>10 +100) = 9. 1 </a:t>
            </a:r>
            <a:r>
              <a:rPr lang="en-US" altLang="zh-CN" sz="2800" i="0" dirty="0">
                <a:latin typeface="Times New Roman" panose="02020603050405020304"/>
                <a:ea typeface="+mn-ea"/>
                <a:cs typeface="Times New Roman" panose="02020603050405020304"/>
              </a:rPr>
              <a:t>k</a:t>
            </a:r>
            <a:r>
              <a:rPr lang="en-US" altLang="zh-CN" sz="2800" i="0" dirty="0">
                <a:latin typeface="Times New Roman" panose="02020603050405020304"/>
                <a:ea typeface="+mn-ea"/>
                <a:cs typeface="Times New Roman" panose="02020603050405020304"/>
                <a:sym typeface="Symbol" panose="05050102010706020507" charset="0"/>
              </a:rPr>
              <a:t></a:t>
            </a:r>
          </a:p>
        </p:txBody>
      </p:sp>
      <p:graphicFrame>
        <p:nvGraphicFramePr>
          <p:cNvPr id="64518" name="Object 6"/>
          <p:cNvGraphicFramePr>
            <a:graphicFrameLocks noChangeAspect="1"/>
          </p:cNvGraphicFramePr>
          <p:nvPr/>
        </p:nvGraphicFramePr>
        <p:xfrm>
          <a:off x="7243763" y="5195888"/>
          <a:ext cx="1366837" cy="1128712"/>
        </p:xfrm>
        <a:graphic>
          <a:graphicData uri="http://schemas.openxmlformats.org/presentationml/2006/ole">
            <mc:AlternateContent xmlns:mc="http://schemas.openxmlformats.org/markup-compatibility/2006">
              <mc:Choice xmlns:v="urn:schemas-microsoft-com:vml" Requires="v">
                <p:oleObj spid="_x0000_s18435" name="剪辑" r:id="rId3" imgW="1139190" imgH="941070" progId="MS_ClipArt_Gallery.2">
                  <p:embed/>
                </p:oleObj>
              </mc:Choice>
              <mc:Fallback>
                <p:oleObj name="剪辑" r:id="rId3" imgW="1139190" imgH="94107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3763" y="5195888"/>
                        <a:ext cx="1366837" cy="1128712"/>
                      </a:xfrm>
                      <a:prstGeom prst="rect">
                        <a:avLst/>
                      </a:prstGeom>
                      <a:noFill/>
                      <a:ln>
                        <a:noFill/>
                      </a:ln>
                      <a:effectLst/>
                    </p:spPr>
                  </p:pic>
                </p:oleObj>
              </mc:Fallback>
            </mc:AlternateContent>
          </a:graphicData>
        </a:graphic>
      </p:graphicFrame>
      <p:grpSp>
        <p:nvGrpSpPr>
          <p:cNvPr id="46087" name="Group 10"/>
          <p:cNvGrpSpPr/>
          <p:nvPr/>
        </p:nvGrpSpPr>
        <p:grpSpPr bwMode="auto">
          <a:xfrm>
            <a:off x="304800" y="1828800"/>
            <a:ext cx="4648200" cy="2643188"/>
            <a:chOff x="240" y="1056"/>
            <a:chExt cx="2448" cy="1392"/>
          </a:xfrm>
        </p:grpSpPr>
        <p:sp>
          <p:nvSpPr>
            <p:cNvPr id="46088" name="Text Box 11"/>
            <p:cNvSpPr txBox="1">
              <a:spLocks noChangeArrowheads="1"/>
            </p:cNvSpPr>
            <p:nvPr/>
          </p:nvSpPr>
          <p:spPr bwMode="auto">
            <a:xfrm>
              <a:off x="2122" y="1920"/>
              <a:ext cx="566" cy="27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grpSp>
          <p:nvGrpSpPr>
            <p:cNvPr id="46089" name="Group 12"/>
            <p:cNvGrpSpPr/>
            <p:nvPr/>
          </p:nvGrpSpPr>
          <p:grpSpPr bwMode="auto">
            <a:xfrm>
              <a:off x="240" y="1056"/>
              <a:ext cx="2238" cy="1392"/>
              <a:chOff x="240" y="1056"/>
              <a:chExt cx="2238" cy="1392"/>
            </a:xfrm>
          </p:grpSpPr>
          <p:sp>
            <p:nvSpPr>
              <p:cNvPr id="46090" name="Rectangle 13"/>
              <p:cNvSpPr>
                <a:spLocks noChangeArrowheads="1"/>
              </p:cNvSpPr>
              <p:nvPr/>
            </p:nvSpPr>
            <p:spPr bwMode="auto">
              <a:xfrm>
                <a:off x="1449" y="1056"/>
                <a:ext cx="567" cy="273"/>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46091" name="Rectangle 14"/>
              <p:cNvSpPr>
                <a:spLocks noChangeArrowheads="1"/>
              </p:cNvSpPr>
              <p:nvPr/>
            </p:nvSpPr>
            <p:spPr bwMode="auto">
              <a:xfrm>
                <a:off x="1469" y="138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6092" name="Line 15"/>
              <p:cNvSpPr>
                <a:spLocks noChangeShapeType="1"/>
              </p:cNvSpPr>
              <p:nvPr/>
            </p:nvSpPr>
            <p:spPr bwMode="auto">
              <a:xfrm>
                <a:off x="2007" y="1421"/>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093" name="Text Box 16"/>
              <p:cNvSpPr txBox="1">
                <a:spLocks noChangeArrowheads="1"/>
              </p:cNvSpPr>
              <p:nvPr/>
            </p:nvSpPr>
            <p:spPr bwMode="auto">
              <a:xfrm>
                <a:off x="240" y="1881"/>
                <a:ext cx="307" cy="27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6094" name="Rectangle 17"/>
              <p:cNvSpPr>
                <a:spLocks noChangeArrowheads="1"/>
              </p:cNvSpPr>
              <p:nvPr/>
            </p:nvSpPr>
            <p:spPr bwMode="auto">
              <a:xfrm>
                <a:off x="846" y="206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6095" name="Text Box 18"/>
              <p:cNvSpPr txBox="1">
                <a:spLocks noChangeArrowheads="1"/>
              </p:cNvSpPr>
              <p:nvPr/>
            </p:nvSpPr>
            <p:spPr bwMode="auto">
              <a:xfrm>
                <a:off x="816" y="2112"/>
                <a:ext cx="353" cy="27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46096" name="Rectangle 19"/>
              <p:cNvSpPr>
                <a:spLocks noChangeArrowheads="1"/>
              </p:cNvSpPr>
              <p:nvPr/>
            </p:nvSpPr>
            <p:spPr bwMode="auto">
              <a:xfrm>
                <a:off x="846" y="180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6097" name="Line 20"/>
              <p:cNvSpPr>
                <a:spLocks noChangeShapeType="1"/>
              </p:cNvSpPr>
              <p:nvPr/>
            </p:nvSpPr>
            <p:spPr bwMode="auto">
              <a:xfrm>
                <a:off x="1200" y="142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098" name="Rectangle 21"/>
              <p:cNvSpPr>
                <a:spLocks noChangeArrowheads="1"/>
              </p:cNvSpPr>
              <p:nvPr/>
            </p:nvSpPr>
            <p:spPr bwMode="auto">
              <a:xfrm>
                <a:off x="811" y="1488"/>
                <a:ext cx="335" cy="276"/>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46099" name="Line 22"/>
              <p:cNvSpPr>
                <a:spLocks noChangeShapeType="1"/>
              </p:cNvSpPr>
              <p:nvPr/>
            </p:nvSpPr>
            <p:spPr bwMode="auto">
              <a:xfrm>
                <a:off x="1738"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00" name="Line 23"/>
              <p:cNvSpPr>
                <a:spLocks noChangeShapeType="1"/>
              </p:cNvSpPr>
              <p:nvPr/>
            </p:nvSpPr>
            <p:spPr bwMode="auto">
              <a:xfrm flipH="1">
                <a:off x="539" y="1843"/>
                <a:ext cx="30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01" name="Line 24"/>
              <p:cNvSpPr>
                <a:spLocks noChangeShapeType="1"/>
              </p:cNvSpPr>
              <p:nvPr/>
            </p:nvSpPr>
            <p:spPr bwMode="auto">
              <a:xfrm flipH="1">
                <a:off x="769" y="2103"/>
                <a:ext cx="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6102" name="Group 25"/>
              <p:cNvGrpSpPr/>
              <p:nvPr/>
            </p:nvGrpSpPr>
            <p:grpSpPr bwMode="auto">
              <a:xfrm>
                <a:off x="692" y="2103"/>
                <a:ext cx="148" cy="153"/>
                <a:chOff x="720" y="2736"/>
                <a:chExt cx="185" cy="192"/>
              </a:xfrm>
            </p:grpSpPr>
            <p:sp>
              <p:nvSpPr>
                <p:cNvPr id="46129" name="Line 2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30" name="Line 2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6103" name="Line 28"/>
              <p:cNvSpPr>
                <a:spLocks noChangeShapeType="1"/>
              </p:cNvSpPr>
              <p:nvPr/>
            </p:nvSpPr>
            <p:spPr bwMode="auto">
              <a:xfrm>
                <a:off x="1200" y="142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6104" name="Group 29"/>
              <p:cNvGrpSpPr/>
              <p:nvPr/>
            </p:nvGrpSpPr>
            <p:grpSpPr bwMode="auto">
              <a:xfrm>
                <a:off x="2093" y="2342"/>
                <a:ext cx="163" cy="106"/>
                <a:chOff x="2448" y="2832"/>
                <a:chExt cx="185" cy="96"/>
              </a:xfrm>
            </p:grpSpPr>
            <p:sp>
              <p:nvSpPr>
                <p:cNvPr id="46127" name="Line 30"/>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28" name="Line 31"/>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46105" name="Group 32"/>
              <p:cNvGrpSpPr/>
              <p:nvPr/>
            </p:nvGrpSpPr>
            <p:grpSpPr bwMode="auto">
              <a:xfrm>
                <a:off x="432" y="2342"/>
                <a:ext cx="144" cy="106"/>
                <a:chOff x="432" y="2832"/>
                <a:chExt cx="185" cy="96"/>
              </a:xfrm>
            </p:grpSpPr>
            <p:sp>
              <p:nvSpPr>
                <p:cNvPr id="46125" name="Line 33"/>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26" name="Line 34"/>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6106" name="Rectangle 35"/>
              <p:cNvSpPr>
                <a:spLocks noChangeArrowheads="1"/>
              </p:cNvSpPr>
              <p:nvPr/>
            </p:nvSpPr>
            <p:spPr bwMode="auto">
              <a:xfrm>
                <a:off x="260" y="1680"/>
                <a:ext cx="204" cy="273"/>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6107" name="Rectangle 36"/>
              <p:cNvSpPr>
                <a:spLocks noChangeArrowheads="1"/>
              </p:cNvSpPr>
              <p:nvPr/>
            </p:nvSpPr>
            <p:spPr bwMode="auto">
              <a:xfrm>
                <a:off x="2228" y="1776"/>
                <a:ext cx="204" cy="273"/>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6108" name="Rectangle 37"/>
              <p:cNvSpPr>
                <a:spLocks noChangeArrowheads="1"/>
              </p:cNvSpPr>
              <p:nvPr/>
            </p:nvSpPr>
            <p:spPr bwMode="auto">
              <a:xfrm>
                <a:off x="274" y="2112"/>
                <a:ext cx="191" cy="273"/>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6109" name="Rectangle 38"/>
              <p:cNvSpPr>
                <a:spLocks noChangeArrowheads="1"/>
              </p:cNvSpPr>
              <p:nvPr/>
            </p:nvSpPr>
            <p:spPr bwMode="auto">
              <a:xfrm>
                <a:off x="2160" y="2112"/>
                <a:ext cx="318" cy="273"/>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46110" name="Group 39"/>
              <p:cNvGrpSpPr/>
              <p:nvPr/>
            </p:nvGrpSpPr>
            <p:grpSpPr bwMode="auto">
              <a:xfrm>
                <a:off x="1104" y="1440"/>
                <a:ext cx="1061" cy="792"/>
                <a:chOff x="1686" y="1600"/>
                <a:chExt cx="1061" cy="792"/>
              </a:xfrm>
            </p:grpSpPr>
            <p:sp>
              <p:nvSpPr>
                <p:cNvPr id="46115" name="Rectangle 40"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6116" name="Text Box 41"/>
                <p:cNvSpPr txBox="1">
                  <a:spLocks noChangeArrowheads="1"/>
                </p:cNvSpPr>
                <p:nvPr/>
              </p:nvSpPr>
              <p:spPr bwMode="auto">
                <a:xfrm>
                  <a:off x="1968" y="2096"/>
                  <a:ext cx="223" cy="27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6117" name="Text Box 42"/>
                <p:cNvSpPr txBox="1">
                  <a:spLocks noChangeArrowheads="1"/>
                </p:cNvSpPr>
                <p:nvPr/>
              </p:nvSpPr>
              <p:spPr bwMode="auto">
                <a:xfrm>
                  <a:off x="2286" y="1955"/>
                  <a:ext cx="402" cy="27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6118" name="Text Box 43"/>
                <p:cNvSpPr txBox="1">
                  <a:spLocks noChangeArrowheads="1"/>
                </p:cNvSpPr>
                <p:nvPr/>
              </p:nvSpPr>
              <p:spPr bwMode="auto">
                <a:xfrm>
                  <a:off x="2185" y="1737"/>
                  <a:ext cx="527" cy="24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46119" name="Line 44"/>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20" name="Line 45"/>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21" name="Line 46"/>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6122" name="Line 47"/>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6123" name="Text Box 48"/>
                <p:cNvSpPr txBox="1">
                  <a:spLocks noChangeArrowheads="1"/>
                </p:cNvSpPr>
                <p:nvPr/>
              </p:nvSpPr>
              <p:spPr bwMode="auto">
                <a:xfrm>
                  <a:off x="1975" y="1824"/>
                  <a:ext cx="329" cy="27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6124" name="Text Box 49"/>
                <p:cNvSpPr txBox="1">
                  <a:spLocks noChangeArrowheads="1"/>
                </p:cNvSpPr>
                <p:nvPr/>
              </p:nvSpPr>
              <p:spPr bwMode="auto">
                <a:xfrm rot="5400000">
                  <a:off x="2086" y="1772"/>
                  <a:ext cx="195" cy="241"/>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46111" name="Oval 50"/>
              <p:cNvSpPr>
                <a:spLocks noChangeArrowheads="1"/>
              </p:cNvSpPr>
              <p:nvPr/>
            </p:nvSpPr>
            <p:spPr bwMode="auto">
              <a:xfrm>
                <a:off x="480" y="180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6112" name="Oval 51"/>
              <p:cNvSpPr>
                <a:spLocks noChangeArrowheads="1"/>
              </p:cNvSpPr>
              <p:nvPr/>
            </p:nvSpPr>
            <p:spPr bwMode="auto">
              <a:xfrm>
                <a:off x="2160" y="190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6113" name="Oval 52"/>
              <p:cNvSpPr>
                <a:spLocks noChangeArrowheads="1"/>
              </p:cNvSpPr>
              <p:nvPr/>
            </p:nvSpPr>
            <p:spPr bwMode="auto">
              <a:xfrm>
                <a:off x="480"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6114" name="Oval 53"/>
              <p:cNvSpPr>
                <a:spLocks noChangeArrowheads="1"/>
              </p:cNvSpPr>
              <p:nvPr/>
            </p:nvSpPr>
            <p:spPr bwMode="auto">
              <a:xfrm>
                <a:off x="2145" y="22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spTree>
    <p:extLst>
      <p:ext uri="{BB962C8B-B14F-4D97-AF65-F5344CB8AC3E}">
        <p14:creationId xmlns:p14="http://schemas.microsoft.com/office/powerpoint/2010/main" val="388525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blinds(vertical)">
                                      <p:cBhvr>
                                        <p:cTn id="7" dur="500"/>
                                        <p:tgtEl>
                                          <p:spTgt spid="64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blinds(vertical)">
                                      <p:cBhvr>
                                        <p:cTn id="12" dur="500"/>
                                        <p:tgtEl>
                                          <p:spTgt spid="645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4516">
                                            <p:txEl>
                                              <p:pRg st="0" end="0"/>
                                            </p:txEl>
                                          </p:spTgt>
                                        </p:tgtEl>
                                        <p:attrNameLst>
                                          <p:attrName>style.visibility</p:attrName>
                                        </p:attrNameLst>
                                      </p:cBhvr>
                                      <p:to>
                                        <p:strVal val="visible"/>
                                      </p:to>
                                    </p:set>
                                    <p:animEffect transition="in" filter="blinds(vertical)">
                                      <p:cBhvr>
                                        <p:cTn id="17" dur="500"/>
                                        <p:tgtEl>
                                          <p:spTgt spid="645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4516">
                                            <p:txEl>
                                              <p:pRg st="1" end="1"/>
                                            </p:txEl>
                                          </p:spTgt>
                                        </p:tgtEl>
                                        <p:attrNameLst>
                                          <p:attrName>style.visibility</p:attrName>
                                        </p:attrNameLst>
                                      </p:cBhvr>
                                      <p:to>
                                        <p:strVal val="visible"/>
                                      </p:to>
                                    </p:set>
                                    <p:animEffect transition="in" filter="blinds(vertical)">
                                      <p:cBhvr>
                                        <p:cTn id="22" dur="500"/>
                                        <p:tgtEl>
                                          <p:spTgt spid="645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4516">
                                            <p:txEl>
                                              <p:pRg st="2" end="2"/>
                                            </p:txEl>
                                          </p:spTgt>
                                        </p:tgtEl>
                                        <p:attrNameLst>
                                          <p:attrName>style.visibility</p:attrName>
                                        </p:attrNameLst>
                                      </p:cBhvr>
                                      <p:to>
                                        <p:strVal val="visible"/>
                                      </p:to>
                                    </p:set>
                                    <p:animEffect transition="in" filter="blinds(vertical)">
                                      <p:cBhvr>
                                        <p:cTn id="27" dur="500"/>
                                        <p:tgtEl>
                                          <p:spTgt spid="645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64517">
                                            <p:txEl>
                                              <p:pRg st="0" end="0"/>
                                            </p:txEl>
                                          </p:spTgt>
                                        </p:tgtEl>
                                        <p:attrNameLst>
                                          <p:attrName>style.visibility</p:attrName>
                                        </p:attrNameLst>
                                      </p:cBhvr>
                                      <p:to>
                                        <p:strVal val="visible"/>
                                      </p:to>
                                    </p:set>
                                    <p:animEffect transition="in" filter="blinds(vertical)">
                                      <p:cBhvr>
                                        <p:cTn id="32" dur="500"/>
                                        <p:tgtEl>
                                          <p:spTgt spid="645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64517">
                                            <p:txEl>
                                              <p:pRg st="1" end="1"/>
                                            </p:txEl>
                                          </p:spTgt>
                                        </p:tgtEl>
                                        <p:attrNameLst>
                                          <p:attrName>style.visibility</p:attrName>
                                        </p:attrNameLst>
                                      </p:cBhvr>
                                      <p:to>
                                        <p:strVal val="visible"/>
                                      </p:to>
                                    </p:set>
                                    <p:animEffect transition="in" filter="blinds(vertical)">
                                      <p:cBhvr>
                                        <p:cTn id="37" dur="500"/>
                                        <p:tgtEl>
                                          <p:spTgt spid="6451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64517">
                                            <p:txEl>
                                              <p:pRg st="2" end="2"/>
                                            </p:txEl>
                                          </p:spTgt>
                                        </p:tgtEl>
                                        <p:attrNameLst>
                                          <p:attrName>style.visibility</p:attrName>
                                        </p:attrNameLst>
                                      </p:cBhvr>
                                      <p:to>
                                        <p:strVal val="visible"/>
                                      </p:to>
                                    </p:set>
                                    <p:animEffect transition="in" filter="blinds(vertical)">
                                      <p:cBhvr>
                                        <p:cTn id="42" dur="500"/>
                                        <p:tgtEl>
                                          <p:spTgt spid="64517">
                                            <p:txEl>
                                              <p:pRg st="2" end="2"/>
                                            </p:txEl>
                                          </p:spTgt>
                                        </p:tgtEl>
                                      </p:cBhvr>
                                    </p:animEffect>
                                  </p:childTnLst>
                                </p:cTn>
                              </p:par>
                            </p:childTnLst>
                          </p:cTn>
                        </p:par>
                        <p:par>
                          <p:cTn id="43" fill="hold">
                            <p:stCondLst>
                              <p:cond delay="500"/>
                            </p:stCondLst>
                            <p:childTnLst>
                              <p:par>
                                <p:cTn id="44" presetID="4" presetClass="entr" presetSubtype="32" fill="hold" nodeType="afterEffect">
                                  <p:stCondLst>
                                    <p:cond delay="0"/>
                                  </p:stCondLst>
                                  <p:childTnLst>
                                    <p:set>
                                      <p:cBhvr>
                                        <p:cTn id="45" dur="1" fill="hold">
                                          <p:stCondLst>
                                            <p:cond delay="0"/>
                                          </p:stCondLst>
                                        </p:cTn>
                                        <p:tgtEl>
                                          <p:spTgt spid="64518"/>
                                        </p:tgtEl>
                                        <p:attrNameLst>
                                          <p:attrName>style.visibility</p:attrName>
                                        </p:attrNameLst>
                                      </p:cBhvr>
                                      <p:to>
                                        <p:strVal val="visible"/>
                                      </p:to>
                                    </p:set>
                                    <p:animEffect transition="in" filter="box(out)">
                                      <p:cBhvr>
                                        <p:cTn id="46"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P spid="64516" grpId="0" build="p" autoUpdateAnimBg="0"/>
      <p:bldP spid="64517"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subTitle" idx="1"/>
          </p:nvPr>
        </p:nvSpPr>
        <p:spPr bwMode="auto">
          <a:xfrm>
            <a:off x="533400" y="457200"/>
            <a:ext cx="3657600" cy="457200"/>
          </a:xfrm>
          <a:ln>
            <a:miter lim="800000"/>
          </a:ln>
        </p:spPr>
        <p:txBody>
          <a:bodyPr vert="horz" wrap="square" lIns="91440" tIns="45720" rIns="91440" bIns="45720" numCol="1" anchor="t" anchorCtr="0" compatLnSpc="1">
            <a:normAutofit fontScale="92500" lnSpcReduction="10000"/>
          </a:bodyPr>
          <a:lstStyle/>
          <a:p>
            <a:pPr algn="l" eaLnBrk="1" hangingPunct="1">
              <a:spcBef>
                <a:spcPct val="10000"/>
              </a:spcBef>
            </a:pPr>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2.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同相比例运算</a:t>
            </a:r>
            <a:endParaRPr lang="zh-CN" altLang="en-US" sz="28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graphicFrame>
        <p:nvGraphicFramePr>
          <p:cNvPr id="65539" name="Object 3"/>
          <p:cNvGraphicFramePr>
            <a:graphicFrameLocks noChangeAspect="1"/>
          </p:cNvGraphicFramePr>
          <p:nvPr/>
        </p:nvGraphicFramePr>
        <p:xfrm>
          <a:off x="5424488" y="1746250"/>
          <a:ext cx="2043112" cy="993775"/>
        </p:xfrm>
        <a:graphic>
          <a:graphicData uri="http://schemas.openxmlformats.org/presentationml/2006/ole">
            <mc:AlternateContent xmlns:mc="http://schemas.openxmlformats.org/markup-compatibility/2006">
              <mc:Choice xmlns:v="urn:schemas-microsoft-com:vml" Requires="v">
                <p:oleObj spid="_x0000_s19461" name="Equation" r:id="rId3" imgW="1181100" imgH="419100" progId="Equation.3">
                  <p:embed/>
                </p:oleObj>
              </mc:Choice>
              <mc:Fallback>
                <p:oleObj name="Equation" r:id="rId3" imgW="11811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488" y="1746250"/>
                        <a:ext cx="2043112" cy="993775"/>
                      </a:xfrm>
                      <a:prstGeom prst="rect">
                        <a:avLst/>
                      </a:prstGeom>
                      <a:noFill/>
                      <a:ln>
                        <a:noFill/>
                      </a:ln>
                      <a:effectLst/>
                    </p:spPr>
                  </p:pic>
                </p:oleObj>
              </mc:Fallback>
            </mc:AlternateContent>
          </a:graphicData>
        </a:graphic>
      </p:graphicFrame>
      <p:sp>
        <p:nvSpPr>
          <p:cNvPr id="65540" name="Text Box 4"/>
          <p:cNvSpPr txBox="1">
            <a:spLocks noChangeArrowheads="1"/>
          </p:cNvSpPr>
          <p:nvPr/>
        </p:nvSpPr>
        <p:spPr bwMode="auto">
          <a:xfrm>
            <a:off x="5105400" y="1233488"/>
            <a:ext cx="3429000" cy="52322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latin typeface="Times New Roman" panose="02020603050405020304"/>
                <a:ea typeface="+mn-ea"/>
                <a:cs typeface="Times New Roman" panose="02020603050405020304"/>
                <a:sym typeface="Symbol" panose="05050102010706020507" charset="0"/>
              </a:rPr>
              <a:t>因</a:t>
            </a:r>
            <a:r>
              <a:rPr lang="zh-CN" altLang="en-US" sz="2800" i="0" dirty="0">
                <a:latin typeface="Times New Roman" panose="02020603050405020304"/>
                <a:ea typeface="+mn-ea"/>
                <a:cs typeface="Times New Roman" panose="02020603050405020304"/>
              </a:rPr>
              <a:t>虚断，</a:t>
            </a:r>
            <a:r>
              <a:rPr lang="zh-CN" altLang="en-US" sz="2800" i="0" dirty="0">
                <a:solidFill>
                  <a:schemeClr val="tx2"/>
                </a:solidFill>
                <a:latin typeface="Times New Roman" panose="02020603050405020304"/>
                <a:ea typeface="+mn-ea"/>
                <a:cs typeface="Times New Roman" panose="02020603050405020304"/>
                <a:sym typeface="Symbol" panose="05050102010706020507" charset="0"/>
              </a:rPr>
              <a:t>所以</a:t>
            </a:r>
            <a:r>
              <a:rPr lang="en-US" altLang="zh-CN" sz="2800" dirty="0">
                <a:solidFill>
                  <a:schemeClr val="tx2"/>
                </a:solidFill>
                <a:latin typeface="Times New Roman" panose="02020603050405020304"/>
                <a:ea typeface="+mn-ea"/>
                <a:cs typeface="Times New Roman" panose="02020603050405020304"/>
              </a:rPr>
              <a:t>u</a:t>
            </a:r>
            <a:r>
              <a:rPr lang="en-US" altLang="zh-CN" sz="2800" i="0" baseline="-25000" dirty="0">
                <a:solidFill>
                  <a:schemeClr val="tx2"/>
                </a:solidFill>
                <a:latin typeface="Times New Roman" panose="02020603050405020304"/>
                <a:ea typeface="+mn-ea"/>
                <a:cs typeface="Times New Roman" panose="02020603050405020304"/>
              </a:rPr>
              <a:t>+</a:t>
            </a:r>
            <a:r>
              <a:rPr lang="en-US" altLang="zh-CN" sz="2800" i="0" dirty="0">
                <a:solidFill>
                  <a:schemeClr val="tx2"/>
                </a:solidFill>
                <a:latin typeface="Times New Roman" panose="02020603050405020304"/>
                <a:ea typeface="+mn-ea"/>
                <a:cs typeface="Times New Roman" panose="02020603050405020304"/>
              </a:rPr>
              <a:t> = </a:t>
            </a:r>
            <a:r>
              <a:rPr lang="en-US" altLang="zh-CN" sz="2800" dirty="0" err="1">
                <a:solidFill>
                  <a:schemeClr val="tx2"/>
                </a:solidFill>
                <a:latin typeface="Times New Roman" panose="02020603050405020304"/>
                <a:ea typeface="+mn-ea"/>
                <a:cs typeface="Times New Roman" panose="02020603050405020304"/>
              </a:rPr>
              <a:t>u</a:t>
            </a:r>
            <a:r>
              <a:rPr lang="en-US" altLang="zh-CN" sz="2800" i="0" baseline="-25000" dirty="0" err="1">
                <a:solidFill>
                  <a:schemeClr val="tx2"/>
                </a:solidFill>
                <a:latin typeface="Times New Roman" panose="02020603050405020304"/>
                <a:ea typeface="+mn-ea"/>
                <a:cs typeface="Times New Roman" panose="02020603050405020304"/>
              </a:rPr>
              <a:t>i</a:t>
            </a:r>
            <a:r>
              <a:rPr lang="en-US" altLang="zh-CN" sz="2800" i="0" dirty="0">
                <a:latin typeface="Times New Roman" panose="02020603050405020304"/>
                <a:ea typeface="+mn-ea"/>
                <a:cs typeface="Times New Roman" panose="02020603050405020304"/>
              </a:rPr>
              <a:t> </a:t>
            </a:r>
          </a:p>
        </p:txBody>
      </p:sp>
      <p:graphicFrame>
        <p:nvGraphicFramePr>
          <p:cNvPr id="65541" name="Object 5"/>
          <p:cNvGraphicFramePr>
            <a:graphicFrameLocks noChangeAspect="1"/>
          </p:cNvGraphicFramePr>
          <p:nvPr/>
        </p:nvGraphicFramePr>
        <p:xfrm>
          <a:off x="5562600" y="3783013"/>
          <a:ext cx="2286000" cy="1017587"/>
        </p:xfrm>
        <a:graphic>
          <a:graphicData uri="http://schemas.openxmlformats.org/presentationml/2006/ole">
            <mc:AlternateContent xmlns:mc="http://schemas.openxmlformats.org/markup-compatibility/2006">
              <mc:Choice xmlns:v="urn:schemas-microsoft-com:vml" Requires="v">
                <p:oleObj spid="_x0000_s19462" name="Equation" r:id="rId5" imgW="1104900" imgH="393700" progId="Equation.3">
                  <p:embed/>
                </p:oleObj>
              </mc:Choice>
              <mc:Fallback>
                <p:oleObj name="Equation" r:id="rId5" imgW="11049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783013"/>
                        <a:ext cx="2286000" cy="1017587"/>
                      </a:xfrm>
                      <a:prstGeom prst="rect">
                        <a:avLst/>
                      </a:prstGeom>
                      <a:noFill/>
                      <a:ln>
                        <a:noFill/>
                      </a:ln>
                      <a:effectLst/>
                    </p:spPr>
                  </p:pic>
                </p:oleObj>
              </mc:Fallback>
            </mc:AlternateContent>
          </a:graphicData>
        </a:graphic>
      </p:graphicFrame>
      <p:sp>
        <p:nvSpPr>
          <p:cNvPr id="65542" name="Text Box 6"/>
          <p:cNvSpPr txBox="1">
            <a:spLocks noChangeArrowheads="1"/>
          </p:cNvSpPr>
          <p:nvPr/>
        </p:nvSpPr>
        <p:spPr bwMode="auto">
          <a:xfrm>
            <a:off x="533400" y="908050"/>
            <a:ext cx="31242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6600"/>
                </a:solidFill>
              </a:rPr>
              <a:t>（</a:t>
            </a:r>
            <a:r>
              <a:rPr lang="en-US" altLang="zh-CN" sz="2800" i="0">
                <a:solidFill>
                  <a:srgbClr val="006600"/>
                </a:solidFill>
              </a:rPr>
              <a:t>1</a:t>
            </a:r>
            <a:r>
              <a:rPr lang="zh-CN" altLang="en-US" sz="2800" i="0">
                <a:solidFill>
                  <a:srgbClr val="006600"/>
                </a:solidFill>
              </a:rPr>
              <a:t>）电路组成</a:t>
            </a:r>
            <a:endParaRPr lang="zh-CN" altLang="en-US" sz="2800" b="0" i="0">
              <a:solidFill>
                <a:srgbClr val="006600"/>
              </a:solidFill>
            </a:endParaRPr>
          </a:p>
        </p:txBody>
      </p:sp>
      <p:sp>
        <p:nvSpPr>
          <p:cNvPr id="65543" name="Text Box 7"/>
          <p:cNvSpPr txBox="1">
            <a:spLocks noChangeArrowheads="1"/>
          </p:cNvSpPr>
          <p:nvPr/>
        </p:nvSpPr>
        <p:spPr bwMode="auto">
          <a:xfrm>
            <a:off x="4495800" y="609600"/>
            <a:ext cx="38862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6600"/>
                </a:solidFill>
              </a:rPr>
              <a:t>（</a:t>
            </a:r>
            <a:r>
              <a:rPr lang="en-US" altLang="zh-CN" sz="2800" i="0">
                <a:solidFill>
                  <a:srgbClr val="006600"/>
                </a:solidFill>
              </a:rPr>
              <a:t>2</a:t>
            </a:r>
            <a:r>
              <a:rPr lang="zh-CN" altLang="en-US" sz="2800" i="0">
                <a:solidFill>
                  <a:srgbClr val="006600"/>
                </a:solidFill>
              </a:rPr>
              <a:t>）电压放大倍数</a:t>
            </a:r>
            <a:endParaRPr lang="zh-CN" altLang="en-US" sz="2800" b="0" i="0">
              <a:solidFill>
                <a:srgbClr val="006600"/>
              </a:solidFill>
            </a:endParaRPr>
          </a:p>
        </p:txBody>
      </p:sp>
      <p:sp>
        <p:nvSpPr>
          <p:cNvPr id="47112" name="Rectangle 8"/>
          <p:cNvSpPr>
            <a:spLocks noChangeArrowheads="1"/>
          </p:cNvSpPr>
          <p:nvPr/>
        </p:nvSpPr>
        <p:spPr bwMode="auto">
          <a:xfrm>
            <a:off x="5029200" y="304800"/>
            <a:ext cx="1905000" cy="685800"/>
          </a:xfrm>
          <a:prstGeom prst="rect">
            <a:avLst/>
          </a:prstGeom>
          <a:noFill/>
          <a:ln>
            <a:noFill/>
          </a:ln>
        </p:spPr>
        <p:txBody>
          <a:bodyPr wrap="none" anchor="ctr"/>
          <a:lstStyle/>
          <a:p>
            <a:endParaRPr lang="zh-CN" altLang="en-US">
              <a:latin typeface="Times New Roman" panose="02020603050405020304" charset="0"/>
            </a:endParaRPr>
          </a:p>
        </p:txBody>
      </p:sp>
      <p:graphicFrame>
        <p:nvGraphicFramePr>
          <p:cNvPr id="65545" name="Object 9"/>
          <p:cNvGraphicFramePr>
            <a:graphicFrameLocks noChangeAspect="1"/>
          </p:cNvGraphicFramePr>
          <p:nvPr/>
        </p:nvGraphicFramePr>
        <p:xfrm>
          <a:off x="5410200" y="4802188"/>
          <a:ext cx="2959100" cy="1133475"/>
        </p:xfrm>
        <a:graphic>
          <a:graphicData uri="http://schemas.openxmlformats.org/presentationml/2006/ole">
            <mc:AlternateContent xmlns:mc="http://schemas.openxmlformats.org/markup-compatibility/2006">
              <mc:Choice xmlns:v="urn:schemas-microsoft-com:vml" Requires="v">
                <p:oleObj spid="_x0000_s19463" name="公式" r:id="rId7" imgW="1358900" imgH="419100" progId="Equation.3">
                  <p:embed/>
                </p:oleObj>
              </mc:Choice>
              <mc:Fallback>
                <p:oleObj name="公式" r:id="rId7" imgW="13589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4802188"/>
                        <a:ext cx="2959100" cy="1133475"/>
                      </a:xfrm>
                      <a:prstGeom prst="rect">
                        <a:avLst/>
                      </a:prstGeom>
                      <a:noFill/>
                      <a:ln w="38100">
                        <a:solidFill>
                          <a:srgbClr val="CC0000"/>
                        </a:solidFill>
                        <a:miter lim="800000"/>
                        <a:headEnd/>
                        <a:tailEnd/>
                      </a:ln>
                      <a:effectLst/>
                    </p:spPr>
                  </p:pic>
                </p:oleObj>
              </mc:Fallback>
            </mc:AlternateContent>
          </a:graphicData>
        </a:graphic>
      </p:graphicFrame>
      <p:grpSp>
        <p:nvGrpSpPr>
          <p:cNvPr id="2" name="Group 61"/>
          <p:cNvGrpSpPr/>
          <p:nvPr/>
        </p:nvGrpSpPr>
        <p:grpSpPr bwMode="auto">
          <a:xfrm>
            <a:off x="457200" y="1538288"/>
            <a:ext cx="4876800" cy="2938462"/>
            <a:chOff x="288" y="969"/>
            <a:chExt cx="3072" cy="1851"/>
          </a:xfrm>
        </p:grpSpPr>
        <p:sp>
          <p:nvSpPr>
            <p:cNvPr id="47120" name="Text Box 14"/>
            <p:cNvSpPr txBox="1">
              <a:spLocks noChangeArrowheads="1"/>
            </p:cNvSpPr>
            <p:nvPr/>
          </p:nvSpPr>
          <p:spPr bwMode="auto">
            <a:xfrm>
              <a:off x="2672" y="1945"/>
              <a:ext cx="6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47121" name="Rectangle 15"/>
            <p:cNvSpPr>
              <a:spLocks noChangeArrowheads="1"/>
            </p:cNvSpPr>
            <p:nvPr/>
          </p:nvSpPr>
          <p:spPr bwMode="auto">
            <a:xfrm>
              <a:off x="1758" y="969"/>
              <a:ext cx="689"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47122" name="Rectangle 16"/>
            <p:cNvSpPr>
              <a:spLocks noChangeArrowheads="1"/>
            </p:cNvSpPr>
            <p:nvPr/>
          </p:nvSpPr>
          <p:spPr bwMode="auto">
            <a:xfrm>
              <a:off x="1782" y="1290"/>
              <a:ext cx="314" cy="98"/>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7123" name="Line 17"/>
            <p:cNvSpPr>
              <a:spLocks noChangeShapeType="1"/>
            </p:cNvSpPr>
            <p:nvPr/>
          </p:nvSpPr>
          <p:spPr bwMode="auto">
            <a:xfrm>
              <a:off x="2436" y="1338"/>
              <a:ext cx="0" cy="63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24" name="Text Box 18"/>
            <p:cNvSpPr txBox="1">
              <a:spLocks noChangeArrowheads="1"/>
            </p:cNvSpPr>
            <p:nvPr/>
          </p:nvSpPr>
          <p:spPr bwMode="auto">
            <a:xfrm>
              <a:off x="288" y="2217"/>
              <a:ext cx="37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7125" name="Rectangle 19"/>
            <p:cNvSpPr>
              <a:spLocks noChangeArrowheads="1"/>
            </p:cNvSpPr>
            <p:nvPr/>
          </p:nvSpPr>
          <p:spPr bwMode="auto">
            <a:xfrm>
              <a:off x="1025" y="2120"/>
              <a:ext cx="313"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7126" name="Text Box 20"/>
            <p:cNvSpPr txBox="1">
              <a:spLocks noChangeArrowheads="1"/>
            </p:cNvSpPr>
            <p:nvPr/>
          </p:nvSpPr>
          <p:spPr bwMode="auto">
            <a:xfrm>
              <a:off x="988" y="2178"/>
              <a:ext cx="4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47127" name="Rectangle 21"/>
            <p:cNvSpPr>
              <a:spLocks noChangeArrowheads="1"/>
            </p:cNvSpPr>
            <p:nvPr/>
          </p:nvSpPr>
          <p:spPr bwMode="auto">
            <a:xfrm>
              <a:off x="1025" y="1805"/>
              <a:ext cx="313"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7128" name="Line 22"/>
            <p:cNvSpPr>
              <a:spLocks noChangeShapeType="1"/>
            </p:cNvSpPr>
            <p:nvPr/>
          </p:nvSpPr>
          <p:spPr bwMode="auto">
            <a:xfrm>
              <a:off x="1455" y="1338"/>
              <a:ext cx="0" cy="5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29" name="Rectangle 23"/>
            <p:cNvSpPr>
              <a:spLocks noChangeArrowheads="1"/>
            </p:cNvSpPr>
            <p:nvPr/>
          </p:nvSpPr>
          <p:spPr bwMode="auto">
            <a:xfrm>
              <a:off x="1003" y="1440"/>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47130" name="Line 24"/>
            <p:cNvSpPr>
              <a:spLocks noChangeShapeType="1"/>
            </p:cNvSpPr>
            <p:nvPr/>
          </p:nvSpPr>
          <p:spPr bwMode="auto">
            <a:xfrm>
              <a:off x="2109" y="1338"/>
              <a:ext cx="3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31" name="Line 25"/>
            <p:cNvSpPr>
              <a:spLocks noChangeShapeType="1"/>
            </p:cNvSpPr>
            <p:nvPr/>
          </p:nvSpPr>
          <p:spPr bwMode="auto">
            <a:xfrm flipH="1">
              <a:off x="755" y="1851"/>
              <a:ext cx="26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32" name="Line 26"/>
            <p:cNvSpPr>
              <a:spLocks noChangeShapeType="1"/>
            </p:cNvSpPr>
            <p:nvPr/>
          </p:nvSpPr>
          <p:spPr bwMode="auto">
            <a:xfrm flipH="1">
              <a:off x="666" y="2167"/>
              <a:ext cx="3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7133" name="Group 27"/>
            <p:cNvGrpSpPr/>
            <p:nvPr/>
          </p:nvGrpSpPr>
          <p:grpSpPr bwMode="auto">
            <a:xfrm>
              <a:off x="668" y="1840"/>
              <a:ext cx="180" cy="186"/>
              <a:chOff x="720" y="2736"/>
              <a:chExt cx="185" cy="192"/>
            </a:xfrm>
          </p:grpSpPr>
          <p:sp>
            <p:nvSpPr>
              <p:cNvPr id="47160" name="Line 2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61" name="Line 2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7134" name="Line 30"/>
            <p:cNvSpPr>
              <a:spLocks noChangeShapeType="1"/>
            </p:cNvSpPr>
            <p:nvPr/>
          </p:nvSpPr>
          <p:spPr bwMode="auto">
            <a:xfrm>
              <a:off x="1455" y="1338"/>
              <a:ext cx="3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7135" name="Group 31"/>
            <p:cNvGrpSpPr/>
            <p:nvPr/>
          </p:nvGrpSpPr>
          <p:grpSpPr bwMode="auto">
            <a:xfrm>
              <a:off x="2541" y="2458"/>
              <a:ext cx="198" cy="129"/>
              <a:chOff x="2448" y="2832"/>
              <a:chExt cx="185" cy="96"/>
            </a:xfrm>
          </p:grpSpPr>
          <p:sp>
            <p:nvSpPr>
              <p:cNvPr id="47158" name="Line 32"/>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59" name="Line 33"/>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47136" name="Group 34"/>
            <p:cNvGrpSpPr/>
            <p:nvPr/>
          </p:nvGrpSpPr>
          <p:grpSpPr bwMode="auto">
            <a:xfrm>
              <a:off x="521" y="2691"/>
              <a:ext cx="175" cy="129"/>
              <a:chOff x="432" y="2832"/>
              <a:chExt cx="185" cy="96"/>
            </a:xfrm>
          </p:grpSpPr>
          <p:sp>
            <p:nvSpPr>
              <p:cNvPr id="47156" name="Line 35"/>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57" name="Line 36"/>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7137" name="Rectangle 37"/>
            <p:cNvSpPr>
              <a:spLocks noChangeArrowheads="1"/>
            </p:cNvSpPr>
            <p:nvPr/>
          </p:nvSpPr>
          <p:spPr bwMode="auto">
            <a:xfrm>
              <a:off x="332" y="2000"/>
              <a:ext cx="244"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7138" name="Rectangle 38"/>
            <p:cNvSpPr>
              <a:spLocks noChangeArrowheads="1"/>
            </p:cNvSpPr>
            <p:nvPr/>
          </p:nvSpPr>
          <p:spPr bwMode="auto">
            <a:xfrm>
              <a:off x="2706" y="1769"/>
              <a:ext cx="244"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7139" name="Rectangle 39"/>
            <p:cNvSpPr>
              <a:spLocks noChangeArrowheads="1"/>
            </p:cNvSpPr>
            <p:nvPr/>
          </p:nvSpPr>
          <p:spPr bwMode="auto">
            <a:xfrm>
              <a:off x="332" y="2456"/>
              <a:ext cx="228"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7140" name="Rectangle 40"/>
            <p:cNvSpPr>
              <a:spLocks noChangeArrowheads="1"/>
            </p:cNvSpPr>
            <p:nvPr/>
          </p:nvSpPr>
          <p:spPr bwMode="auto">
            <a:xfrm>
              <a:off x="2622" y="2217"/>
              <a:ext cx="387" cy="327"/>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47141" name="Group 41"/>
            <p:cNvGrpSpPr/>
            <p:nvPr/>
          </p:nvGrpSpPr>
          <p:grpSpPr bwMode="auto">
            <a:xfrm>
              <a:off x="1338" y="1361"/>
              <a:ext cx="1290" cy="963"/>
              <a:chOff x="1686" y="1600"/>
              <a:chExt cx="1061" cy="792"/>
            </a:xfrm>
          </p:grpSpPr>
          <p:sp>
            <p:nvSpPr>
              <p:cNvPr id="47146" name="Rectangle 42"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7147" name="Text Box 43"/>
              <p:cNvSpPr txBox="1">
                <a:spLocks noChangeArrowheads="1"/>
              </p:cNvSpPr>
              <p:nvPr/>
            </p:nvSpPr>
            <p:spPr bwMode="auto">
              <a:xfrm>
                <a:off x="1968" y="2096"/>
                <a:ext cx="223" cy="2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7148" name="Text Box 44"/>
              <p:cNvSpPr txBox="1">
                <a:spLocks noChangeArrowheads="1"/>
              </p:cNvSpPr>
              <p:nvPr/>
            </p:nvSpPr>
            <p:spPr bwMode="auto">
              <a:xfrm>
                <a:off x="2286" y="1955"/>
                <a:ext cx="402" cy="2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7149" name="Text Box 45"/>
              <p:cNvSpPr txBox="1">
                <a:spLocks noChangeArrowheads="1"/>
              </p:cNvSpPr>
              <p:nvPr/>
            </p:nvSpPr>
            <p:spPr bwMode="auto">
              <a:xfrm>
                <a:off x="2185" y="1737"/>
                <a:ext cx="526" cy="23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47150" name="Line 46"/>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51" name="Line 47"/>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52" name="Line 48"/>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7153" name="Line 49"/>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7154" name="Text Box 50"/>
              <p:cNvSpPr txBox="1">
                <a:spLocks noChangeArrowheads="1"/>
              </p:cNvSpPr>
              <p:nvPr/>
            </p:nvSpPr>
            <p:spPr bwMode="auto">
              <a:xfrm>
                <a:off x="1974" y="1824"/>
                <a:ext cx="329" cy="2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7155" name="Text Box 51"/>
              <p:cNvSpPr txBox="1">
                <a:spLocks noChangeArrowheads="1"/>
              </p:cNvSpPr>
              <p:nvPr/>
            </p:nvSpPr>
            <p:spPr bwMode="auto">
              <a:xfrm rot="5400000">
                <a:off x="2089" y="1773"/>
                <a:ext cx="192" cy="23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47142" name="Oval 52"/>
            <p:cNvSpPr>
              <a:spLocks noChangeArrowheads="1"/>
            </p:cNvSpPr>
            <p:nvPr/>
          </p:nvSpPr>
          <p:spPr bwMode="auto">
            <a:xfrm>
              <a:off x="580" y="2130"/>
              <a:ext cx="76"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7143" name="Oval 53"/>
            <p:cNvSpPr>
              <a:spLocks noChangeArrowheads="1"/>
            </p:cNvSpPr>
            <p:nvPr/>
          </p:nvSpPr>
          <p:spPr bwMode="auto">
            <a:xfrm>
              <a:off x="2622" y="1926"/>
              <a:ext cx="77" cy="77"/>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7144" name="Oval 54"/>
            <p:cNvSpPr>
              <a:spLocks noChangeArrowheads="1"/>
            </p:cNvSpPr>
            <p:nvPr/>
          </p:nvSpPr>
          <p:spPr bwMode="auto">
            <a:xfrm>
              <a:off x="580" y="2627"/>
              <a:ext cx="76"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7145" name="Oval 55"/>
            <p:cNvSpPr>
              <a:spLocks noChangeArrowheads="1"/>
            </p:cNvSpPr>
            <p:nvPr/>
          </p:nvSpPr>
          <p:spPr bwMode="auto">
            <a:xfrm>
              <a:off x="2604" y="2393"/>
              <a:ext cx="76" cy="77"/>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5592" name="Rectangle 56"/>
          <p:cNvSpPr>
            <a:spLocks noChangeArrowheads="1"/>
          </p:cNvSpPr>
          <p:nvPr/>
        </p:nvSpPr>
        <p:spPr bwMode="auto">
          <a:xfrm>
            <a:off x="5181600" y="2668588"/>
            <a:ext cx="3810000" cy="1117600"/>
          </a:xfrm>
          <a:prstGeom prst="rect">
            <a:avLst/>
          </a:prstGeom>
          <a:noFill/>
          <a:ln>
            <a:noFill/>
          </a:ln>
        </p:spPr>
        <p:txBody>
          <a:bodyPr>
            <a:spAutoFit/>
          </a:bodyPr>
          <a:lstStyle/>
          <a:p>
            <a:pPr>
              <a:lnSpc>
                <a:spcPct val="120000"/>
              </a:lnSpc>
            </a:pPr>
            <a:r>
              <a:rPr lang="zh-CN" altLang="en-US" sz="2800" b="1" i="0" dirty="0">
                <a:latin typeface="Times New Roman" panose="02020603050405020304"/>
                <a:cs typeface="Times New Roman" panose="02020603050405020304"/>
                <a:sym typeface="Symbol" panose="05050102010706020507" charset="0"/>
              </a:rPr>
              <a:t>因</a:t>
            </a:r>
            <a:r>
              <a:rPr lang="zh-CN" altLang="en-US" sz="2800" b="1" i="0" dirty="0">
                <a:latin typeface="Times New Roman" panose="02020603050405020304"/>
                <a:cs typeface="Times New Roman" panose="02020603050405020304"/>
              </a:rPr>
              <a:t>虚短，</a:t>
            </a:r>
            <a:r>
              <a:rPr lang="zh-CN" altLang="en-US" sz="2800" b="1" i="0" dirty="0">
                <a:latin typeface="Times New Roman" panose="02020603050405020304"/>
                <a:cs typeface="Times New Roman" panose="02020603050405020304"/>
                <a:sym typeface="Symbol" panose="05050102010706020507" charset="0"/>
              </a:rPr>
              <a:t>所以</a:t>
            </a:r>
            <a:r>
              <a:rPr lang="zh-CN" altLang="en-US" sz="2800" b="1" i="0" dirty="0">
                <a:latin typeface="Times New Roman" panose="02020603050405020304"/>
                <a:cs typeface="Times New Roman" panose="02020603050405020304"/>
              </a:rPr>
              <a:t> </a:t>
            </a:r>
            <a:r>
              <a:rPr lang="en-US" altLang="zh-CN" sz="2800" b="1" i="1" dirty="0">
                <a:latin typeface="Times New Roman" panose="02020603050405020304"/>
                <a:cs typeface="Times New Roman" panose="02020603050405020304"/>
              </a:rPr>
              <a:t>u</a:t>
            </a:r>
            <a:r>
              <a:rPr lang="en-US" altLang="zh-CN" sz="2800" b="1" i="1" baseline="-25000" dirty="0">
                <a:latin typeface="Times New Roman" panose="02020603050405020304"/>
                <a:cs typeface="Times New Roman" panose="02020603050405020304"/>
              </a:rPr>
              <a:t>–</a:t>
            </a:r>
            <a:r>
              <a:rPr lang="en-US" altLang="zh-CN" sz="2800" b="1" i="1" dirty="0">
                <a:latin typeface="Times New Roman" panose="02020603050405020304"/>
                <a:cs typeface="Times New Roman" panose="02020603050405020304"/>
              </a:rPr>
              <a:t> = </a:t>
            </a:r>
            <a:r>
              <a:rPr lang="en-US" altLang="zh-CN" sz="2800" b="1" i="1" dirty="0" err="1">
                <a:latin typeface="Times New Roman" panose="02020603050405020304"/>
                <a:cs typeface="Times New Roman" panose="02020603050405020304"/>
              </a:rPr>
              <a:t>u</a:t>
            </a:r>
            <a:r>
              <a:rPr lang="en-US" altLang="zh-CN" sz="2800" b="1" i="1" baseline="-25000" dirty="0" err="1">
                <a:latin typeface="Times New Roman" panose="02020603050405020304"/>
                <a:cs typeface="Times New Roman" panose="02020603050405020304"/>
              </a:rPr>
              <a:t>i</a:t>
            </a:r>
            <a:r>
              <a:rPr lang="en-US" altLang="zh-CN" sz="2800" b="1" i="1"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a:t>
            </a:r>
          </a:p>
          <a:p>
            <a:pPr>
              <a:lnSpc>
                <a:spcPct val="120000"/>
              </a:lnSpc>
            </a:pPr>
            <a:r>
              <a:rPr lang="zh-CN" altLang="en-US" sz="2800" b="1" i="0" dirty="0">
                <a:solidFill>
                  <a:srgbClr val="CC0000"/>
                </a:solidFill>
                <a:latin typeface="Times New Roman" panose="02020603050405020304"/>
                <a:cs typeface="Times New Roman" panose="02020603050405020304"/>
              </a:rPr>
              <a:t>反相输入端不“虚地”</a:t>
            </a:r>
            <a:r>
              <a:rPr lang="zh-CN" altLang="en-US" sz="2800" b="1" i="0" dirty="0">
                <a:latin typeface="Times New Roman" panose="02020603050405020304"/>
                <a:cs typeface="Times New Roman" panose="02020603050405020304"/>
              </a:rPr>
              <a:t> </a:t>
            </a:r>
          </a:p>
        </p:txBody>
      </p:sp>
      <p:sp>
        <p:nvSpPr>
          <p:cNvPr id="65593" name="Text Box 57"/>
          <p:cNvSpPr txBox="1">
            <a:spLocks noChangeArrowheads="1"/>
          </p:cNvSpPr>
          <p:nvPr/>
        </p:nvSpPr>
        <p:spPr bwMode="auto">
          <a:xfrm>
            <a:off x="457200" y="4756150"/>
            <a:ext cx="4343400" cy="14160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b="0" i="0">
                <a:solidFill>
                  <a:schemeClr val="tx2"/>
                </a:solidFill>
              </a:rPr>
              <a:t>   </a:t>
            </a:r>
            <a:r>
              <a:rPr lang="zh-CN" altLang="en-US" sz="2800" i="0">
                <a:solidFill>
                  <a:schemeClr val="tx2"/>
                </a:solidFill>
              </a:rPr>
              <a:t>因要求静态时</a:t>
            </a:r>
            <a:r>
              <a:rPr lang="en-US" altLang="zh-CN" sz="2800">
                <a:solidFill>
                  <a:schemeClr val="tx2"/>
                </a:solidFill>
              </a:rPr>
              <a:t>u</a:t>
            </a:r>
            <a:r>
              <a:rPr lang="en-US" altLang="zh-CN" sz="2800" i="0" baseline="-25000">
                <a:solidFill>
                  <a:schemeClr val="tx2"/>
                </a:solidFill>
              </a:rPr>
              <a:t>+</a:t>
            </a:r>
            <a:r>
              <a:rPr lang="zh-CN" altLang="en-US" sz="2800" i="0">
                <a:solidFill>
                  <a:schemeClr val="tx2"/>
                </a:solidFill>
              </a:rPr>
              <a:t>、</a:t>
            </a:r>
            <a:r>
              <a:rPr lang="en-US" altLang="zh-CN" sz="2800">
                <a:solidFill>
                  <a:schemeClr val="tx2"/>
                </a:solidFill>
              </a:rPr>
              <a:t>u</a:t>
            </a:r>
            <a:r>
              <a:rPr lang="en-US" altLang="zh-CN" sz="2800" i="0" baseline="-25000">
                <a:solidFill>
                  <a:schemeClr val="tx2"/>
                </a:solidFill>
                <a:cs typeface="Times New Roman" panose="02020603050405020304" charset="0"/>
                <a:sym typeface="Symbol" panose="05050102010706020507" charset="0"/>
              </a:rPr>
              <a:t></a:t>
            </a:r>
            <a:r>
              <a:rPr lang="zh-CN" altLang="en-US" sz="2800" i="0">
                <a:solidFill>
                  <a:schemeClr val="tx2"/>
                </a:solidFill>
              </a:rPr>
              <a:t>对地电阻相同， </a:t>
            </a:r>
          </a:p>
          <a:p>
            <a:pPr eaLnBrk="1" hangingPunct="1">
              <a:spcBef>
                <a:spcPct val="10000"/>
              </a:spcBef>
            </a:pPr>
            <a:r>
              <a:rPr lang="zh-CN" altLang="en-US" sz="2800" i="0">
                <a:solidFill>
                  <a:schemeClr val="tx2"/>
                </a:solidFill>
              </a:rPr>
              <a:t>   所以</a:t>
            </a:r>
            <a:r>
              <a:rPr lang="zh-CN" altLang="en-US" sz="2800" i="0">
                <a:solidFill>
                  <a:srgbClr val="CC0000"/>
                </a:solidFill>
              </a:rPr>
              <a:t>平衡电阻</a:t>
            </a:r>
            <a:r>
              <a:rPr lang="en-US" altLang="zh-CN" sz="2800">
                <a:solidFill>
                  <a:srgbClr val="CC0000"/>
                </a:solidFill>
              </a:rPr>
              <a:t>R</a:t>
            </a:r>
            <a:r>
              <a:rPr lang="en-US" altLang="zh-CN" sz="2800" i="0" baseline="-25000">
                <a:solidFill>
                  <a:srgbClr val="CC0000"/>
                </a:solidFill>
              </a:rPr>
              <a:t>2</a:t>
            </a:r>
            <a:r>
              <a:rPr lang="en-US" altLang="zh-CN" sz="2800" i="0">
                <a:solidFill>
                  <a:srgbClr val="CC0000"/>
                </a:solidFill>
              </a:rPr>
              <a:t>=</a:t>
            </a:r>
            <a:r>
              <a:rPr lang="en-US" altLang="zh-CN" sz="2800">
                <a:solidFill>
                  <a:srgbClr val="CC0000"/>
                </a:solidFill>
              </a:rPr>
              <a:t>R</a:t>
            </a:r>
            <a:r>
              <a:rPr lang="en-US" altLang="zh-CN" sz="2800" i="0" baseline="-25000">
                <a:solidFill>
                  <a:srgbClr val="CC0000"/>
                </a:solidFill>
              </a:rPr>
              <a:t>1</a:t>
            </a:r>
            <a:r>
              <a:rPr lang="en-US" altLang="zh-CN" sz="2800" i="0">
                <a:solidFill>
                  <a:srgbClr val="CC0000"/>
                </a:solidFill>
              </a:rPr>
              <a:t>//</a:t>
            </a:r>
            <a:r>
              <a:rPr lang="en-US" altLang="zh-CN" sz="2800">
                <a:solidFill>
                  <a:srgbClr val="CC0000"/>
                </a:solidFill>
              </a:rPr>
              <a:t>R</a:t>
            </a:r>
            <a:r>
              <a:rPr lang="en-US" altLang="zh-CN" sz="2800" i="0" baseline="-16000">
                <a:solidFill>
                  <a:srgbClr val="CC0000"/>
                </a:solidFill>
              </a:rPr>
              <a:t>F</a:t>
            </a:r>
          </a:p>
        </p:txBody>
      </p:sp>
      <p:grpSp>
        <p:nvGrpSpPr>
          <p:cNvPr id="7" name="Group 58"/>
          <p:cNvGrpSpPr/>
          <p:nvPr/>
        </p:nvGrpSpPr>
        <p:grpSpPr bwMode="auto">
          <a:xfrm>
            <a:off x="2214563" y="2438400"/>
            <a:ext cx="833437" cy="1371600"/>
            <a:chOff x="1395" y="1392"/>
            <a:chExt cx="525" cy="864"/>
          </a:xfrm>
        </p:grpSpPr>
        <p:sp>
          <p:nvSpPr>
            <p:cNvPr id="47118" name="Text Box 59"/>
            <p:cNvSpPr txBox="1">
              <a:spLocks noChangeArrowheads="1"/>
            </p:cNvSpPr>
            <p:nvPr/>
          </p:nvSpPr>
          <p:spPr bwMode="auto">
            <a:xfrm>
              <a:off x="1395" y="1929"/>
              <a:ext cx="52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baseline="-25000">
                  <a:solidFill>
                    <a:srgbClr val="000099"/>
                  </a:solidFill>
                </a:rPr>
                <a:t>+</a:t>
              </a:r>
            </a:p>
          </p:txBody>
        </p:sp>
        <p:sp>
          <p:nvSpPr>
            <p:cNvPr id="47119" name="Rectangle 60"/>
            <p:cNvSpPr>
              <a:spLocks noChangeArrowheads="1"/>
            </p:cNvSpPr>
            <p:nvPr/>
          </p:nvSpPr>
          <p:spPr bwMode="auto">
            <a:xfrm>
              <a:off x="1399" y="1392"/>
              <a:ext cx="473" cy="327"/>
            </a:xfrm>
            <a:prstGeom prst="rect">
              <a:avLst/>
            </a:prstGeom>
            <a:noFill/>
            <a:ln>
              <a:noFill/>
            </a:ln>
          </p:spPr>
          <p:txBody>
            <a:bodyPr>
              <a:spAutoFit/>
            </a:bodyPr>
            <a:lstStyle/>
            <a:p>
              <a:r>
                <a:rPr lang="en-US" altLang="zh-CN" sz="2800" b="1" i="1" dirty="0">
                  <a:solidFill>
                    <a:srgbClr val="000099"/>
                  </a:solidFill>
                  <a:latin typeface="Times New Roman" panose="02020603050405020304"/>
                  <a:cs typeface="Times New Roman" panose="02020603050405020304"/>
                </a:rPr>
                <a:t>u</a:t>
              </a:r>
              <a:r>
                <a:rPr lang="en-US" altLang="zh-CN" sz="2800" b="1" i="1" baseline="-25000" dirty="0">
                  <a:solidFill>
                    <a:srgbClr val="000099"/>
                  </a:solidFill>
                  <a:latin typeface="Times New Roman" panose="02020603050405020304"/>
                  <a:cs typeface="Times New Roman" panose="02020603050405020304"/>
                </a:rPr>
                <a:t>–</a:t>
              </a:r>
              <a:endParaRPr lang="en-US" altLang="zh-CN" sz="2800" b="1" i="1" dirty="0">
                <a:solidFill>
                  <a:srgbClr val="000099"/>
                </a:solidFill>
                <a:latin typeface="Times New Roman" panose="02020603050405020304"/>
                <a:cs typeface="Times New Roman" panose="02020603050405020304"/>
              </a:endParaRPr>
            </a:p>
          </p:txBody>
        </p:sp>
      </p:grpSp>
    </p:spTree>
    <p:extLst>
      <p:ext uri="{BB962C8B-B14F-4D97-AF65-F5344CB8AC3E}">
        <p14:creationId xmlns:p14="http://schemas.microsoft.com/office/powerpoint/2010/main" val="505210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5542"/>
                                        </p:tgtEl>
                                        <p:attrNameLst>
                                          <p:attrName>style.visibility</p:attrName>
                                        </p:attrNameLst>
                                      </p:cBhvr>
                                      <p:to>
                                        <p:strVal val="visible"/>
                                      </p:to>
                                    </p:set>
                                    <p:animEffect transition="in" filter="blinds(vertical)">
                                      <p:cBhvr>
                                        <p:cTn id="7" dur="500"/>
                                        <p:tgtEl>
                                          <p:spTgt spid="655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43"/>
                                        </p:tgtEl>
                                        <p:attrNameLst>
                                          <p:attrName>style.visibility</p:attrName>
                                        </p:attrNameLst>
                                      </p:cBhvr>
                                      <p:to>
                                        <p:strVal val="visible"/>
                                      </p:to>
                                    </p:set>
                                    <p:animEffect transition="in" filter="blinds(horizontal)">
                                      <p:cBhvr>
                                        <p:cTn id="17" dur="500"/>
                                        <p:tgtEl>
                                          <p:spTgt spid="655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40"/>
                                        </p:tgtEl>
                                        <p:attrNameLst>
                                          <p:attrName>style.visibility</p:attrName>
                                        </p:attrNameLst>
                                      </p:cBhvr>
                                      <p:to>
                                        <p:strVal val="visible"/>
                                      </p:to>
                                    </p:set>
                                    <p:animEffect transition="in" filter="wipe(left)">
                                      <p:cBhvr>
                                        <p:cTn id="22" dur="500"/>
                                        <p:tgtEl>
                                          <p:spTgt spid="655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animEffect transition="in" filter="wipe(left)">
                                      <p:cBhvr>
                                        <p:cTn id="27" dur="500"/>
                                        <p:tgtEl>
                                          <p:spTgt spid="655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592">
                                            <p:txEl>
                                              <p:pRg st="0" end="0"/>
                                            </p:txEl>
                                          </p:spTgt>
                                        </p:tgtEl>
                                        <p:attrNameLst>
                                          <p:attrName>style.visibility</p:attrName>
                                        </p:attrNameLst>
                                      </p:cBhvr>
                                      <p:to>
                                        <p:strVal val="visible"/>
                                      </p:to>
                                    </p:set>
                                    <p:animEffect transition="in" filter="wipe(left)">
                                      <p:cBhvr>
                                        <p:cTn id="32" dur="500"/>
                                        <p:tgtEl>
                                          <p:spTgt spid="6559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92">
                                            <p:txEl>
                                              <p:pRg st="1" end="1"/>
                                            </p:txEl>
                                          </p:spTgt>
                                        </p:tgtEl>
                                        <p:attrNameLst>
                                          <p:attrName>style.visibility</p:attrName>
                                        </p:attrNameLst>
                                      </p:cBhvr>
                                      <p:to>
                                        <p:strVal val="visible"/>
                                      </p:to>
                                    </p:set>
                                    <p:animEffect transition="in" filter="wipe(left)">
                                      <p:cBhvr>
                                        <p:cTn id="37" dur="500"/>
                                        <p:tgtEl>
                                          <p:spTgt spid="6559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5541"/>
                                        </p:tgtEl>
                                        <p:attrNameLst>
                                          <p:attrName>style.visibility</p:attrName>
                                        </p:attrNameLst>
                                      </p:cBhvr>
                                      <p:to>
                                        <p:strVal val="visible"/>
                                      </p:to>
                                    </p:set>
                                    <p:animEffect transition="in" filter="wipe(left)">
                                      <p:cBhvr>
                                        <p:cTn id="42" dur="500"/>
                                        <p:tgtEl>
                                          <p:spTgt spid="655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5545"/>
                                        </p:tgtEl>
                                        <p:attrNameLst>
                                          <p:attrName>style.visibility</p:attrName>
                                        </p:attrNameLst>
                                      </p:cBhvr>
                                      <p:to>
                                        <p:strVal val="visible"/>
                                      </p:to>
                                    </p:set>
                                    <p:animEffect transition="in" filter="wipe(left)">
                                      <p:cBhvr>
                                        <p:cTn id="47" dur="500"/>
                                        <p:tgtEl>
                                          <p:spTgt spid="655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5593"/>
                                        </p:tgtEl>
                                        <p:attrNameLst>
                                          <p:attrName>style.visibility</p:attrName>
                                        </p:attrNameLst>
                                      </p:cBhvr>
                                      <p:to>
                                        <p:strVal val="visible"/>
                                      </p:to>
                                    </p:set>
                                    <p:animEffect transition="in" filter="wipe(left)">
                                      <p:cBhvr>
                                        <p:cTn id="52" dur="500"/>
                                        <p:tgtEl>
                                          <p:spTgt spid="6559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P spid="65542" grpId="0" autoUpdateAnimBg="0"/>
      <p:bldP spid="65543" grpId="0" autoUpdateAnimBg="0"/>
      <p:bldP spid="65592" grpId="0" build="p" autoUpdateAnimBg="0"/>
      <p:bldP spid="6559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605" name="Rectangle 45"/>
          <p:cNvSpPr>
            <a:spLocks noGrp="1" noChangeArrowheads="1"/>
          </p:cNvSpPr>
          <p:nvPr>
            <p:ph type="subTitle" idx="1"/>
          </p:nvPr>
        </p:nvSpPr>
        <p:spPr bwMode="auto">
          <a:xfrm>
            <a:off x="685800" y="304800"/>
            <a:ext cx="3657600" cy="457200"/>
          </a:xfrm>
          <a:ln>
            <a:miter lim="800000"/>
          </a:ln>
        </p:spPr>
        <p:txBody>
          <a:bodyPr vert="horz" wrap="square" lIns="91440" tIns="45720" rIns="91440" bIns="45720" numCol="1" anchor="t" anchorCtr="0" compatLnSpc="1">
            <a:normAutofit fontScale="92500" lnSpcReduction="10000"/>
          </a:bodyPr>
          <a:lstStyle/>
          <a:p>
            <a:pPr algn="l" eaLnBrk="1" hangingPunct="1">
              <a:spcBef>
                <a:spcPct val="10000"/>
              </a:spcBef>
            </a:pPr>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2.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同相比例运算</a:t>
            </a:r>
          </a:p>
        </p:txBody>
      </p:sp>
      <p:sp>
        <p:nvSpPr>
          <p:cNvPr id="48131" name="Rectangle 46"/>
          <p:cNvSpPr>
            <a:spLocks noChangeArrowheads="1"/>
          </p:cNvSpPr>
          <p:nvPr/>
        </p:nvSpPr>
        <p:spPr bwMode="auto">
          <a:xfrm>
            <a:off x="9829800" y="3124200"/>
            <a:ext cx="914400" cy="914400"/>
          </a:xfrm>
          <a:prstGeom prst="rect">
            <a:avLst/>
          </a:prstGeom>
          <a:noFill/>
          <a:ln>
            <a:noFill/>
          </a:ln>
        </p:spPr>
        <p:txBody>
          <a:bodyPr wrap="none" anchor="ctr"/>
          <a:lstStyle/>
          <a:p>
            <a:endParaRPr lang="zh-CN" altLang="en-US">
              <a:latin typeface="Times New Roman" panose="02020603050405020304" charset="0"/>
            </a:endParaRPr>
          </a:p>
        </p:txBody>
      </p:sp>
      <p:sp>
        <p:nvSpPr>
          <p:cNvPr id="66607" name="Rectangle 47"/>
          <p:cNvSpPr>
            <a:spLocks noChangeArrowheads="1"/>
          </p:cNvSpPr>
          <p:nvPr/>
        </p:nvSpPr>
        <p:spPr bwMode="auto">
          <a:xfrm>
            <a:off x="914400" y="5207000"/>
            <a:ext cx="1987550" cy="954088"/>
          </a:xfrm>
          <a:prstGeom prst="rect">
            <a:avLst/>
          </a:prstGeom>
          <a:noFill/>
          <a:ln w="9525">
            <a:noFill/>
            <a:miter lim="800000"/>
          </a:ln>
          <a:effectLst/>
        </p:spPr>
        <p:txBody>
          <a:bodyPr wrap="none">
            <a:spAutoFit/>
          </a:bodyPr>
          <a:lstStyle/>
          <a:p>
            <a:pPr eaLnBrk="0" hangingPunct="0">
              <a:lnSpc>
                <a:spcPct val="120000"/>
              </a:lnSpc>
            </a:pPr>
            <a:r>
              <a:rPr lang="zh-CN" altLang="en-US" sz="2800" b="1" i="0" dirty="0">
                <a:solidFill>
                  <a:srgbClr val="CC0000"/>
                </a:solidFill>
                <a:effectLst>
                  <a:outerShdw blurRad="38100" dist="38100" dir="2700000" algn="tl">
                    <a:srgbClr val="DDDDDD"/>
                  </a:outerShdw>
                </a:effectLst>
                <a:latin typeface="Times New Roman" panose="02020603050405020304" charset="0"/>
              </a:rPr>
              <a:t>输入电阻高</a:t>
            </a:r>
          </a:p>
          <a:p>
            <a:pPr eaLnBrk="0" hangingPunct="0">
              <a:lnSpc>
                <a:spcPct val="120000"/>
              </a:lnSpc>
            </a:pPr>
            <a:endParaRPr lang="en-US" altLang="zh-CN" sz="2800" b="1" i="0" baseline="-25000" dirty="0">
              <a:solidFill>
                <a:srgbClr val="CC0000"/>
              </a:solidFill>
              <a:effectLst>
                <a:outerShdw blurRad="38100" dist="38100" dir="2700000" algn="tl">
                  <a:srgbClr val="DDDDDD"/>
                </a:outerShdw>
              </a:effectLst>
              <a:latin typeface="Times New Roman" panose="02020603050405020304" charset="0"/>
            </a:endParaRPr>
          </a:p>
        </p:txBody>
      </p:sp>
      <p:sp>
        <p:nvSpPr>
          <p:cNvPr id="66608" name="Text Box 48"/>
          <p:cNvSpPr txBox="1">
            <a:spLocks noChangeArrowheads="1"/>
          </p:cNvSpPr>
          <p:nvPr/>
        </p:nvSpPr>
        <p:spPr bwMode="auto">
          <a:xfrm>
            <a:off x="5029200" y="1828800"/>
            <a:ext cx="3886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电压放大倍数</a:t>
            </a:r>
            <a:endParaRPr lang="zh-CN" altLang="en-US" sz="2800" b="0" i="0">
              <a:effectLst>
                <a:outerShdw blurRad="38100" dist="38100" dir="2700000" algn="tl">
                  <a:srgbClr val="DDDDDD"/>
                </a:outerShdw>
              </a:effectLst>
            </a:endParaRPr>
          </a:p>
        </p:txBody>
      </p:sp>
      <p:graphicFrame>
        <p:nvGraphicFramePr>
          <p:cNvPr id="66609" name="Object 49"/>
          <p:cNvGraphicFramePr/>
          <p:nvPr/>
        </p:nvGraphicFramePr>
        <p:xfrm>
          <a:off x="889635" y="2989580"/>
          <a:ext cx="319405" cy="337820"/>
        </p:xfrm>
        <a:graphic>
          <a:graphicData uri="http://schemas.openxmlformats.org/presentationml/2006/ole">
            <mc:AlternateContent xmlns:mc="http://schemas.openxmlformats.org/markup-compatibility/2006">
              <mc:Choice xmlns:v="urn:schemas-microsoft-com:vml" Requires="v">
                <p:oleObj spid="_x0000_s20487" name="公式" r:id="rId3" imgW="38100" imgH="63500" progId="Equation.3">
                  <p:embed/>
                </p:oleObj>
              </mc:Choice>
              <mc:Fallback>
                <p:oleObj name="公式" r:id="rId3" imgW="38100" imgH="635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35" y="2989580"/>
                        <a:ext cx="319405" cy="337820"/>
                      </a:xfrm>
                      <a:prstGeom prst="rect">
                        <a:avLst/>
                      </a:prstGeom>
                      <a:noFill/>
                      <a:ln>
                        <a:noFill/>
                      </a:ln>
                      <a:effectLst/>
                    </p:spPr>
                  </p:pic>
                </p:oleObj>
              </mc:Fallback>
            </mc:AlternateContent>
          </a:graphicData>
        </a:graphic>
      </p:graphicFrame>
      <p:graphicFrame>
        <p:nvGraphicFramePr>
          <p:cNvPr id="66610" name="Object 50"/>
          <p:cNvGraphicFramePr/>
          <p:nvPr/>
        </p:nvGraphicFramePr>
        <p:xfrm>
          <a:off x="3734435" y="2227580"/>
          <a:ext cx="300355" cy="358775"/>
        </p:xfrm>
        <a:graphic>
          <a:graphicData uri="http://schemas.openxmlformats.org/presentationml/2006/ole">
            <mc:AlternateContent xmlns:mc="http://schemas.openxmlformats.org/markup-compatibility/2006">
              <mc:Choice xmlns:v="urn:schemas-microsoft-com:vml" Requires="v">
                <p:oleObj spid="_x0000_s20488" name="公式" r:id="rId5" imgW="38100" imgH="63500" progId="Equation.3">
                  <p:embed/>
                </p:oleObj>
              </mc:Choice>
              <mc:Fallback>
                <p:oleObj name="公式" r:id="rId5" imgW="38100" imgH="635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435" y="2227580"/>
                        <a:ext cx="300355" cy="358775"/>
                      </a:xfrm>
                      <a:prstGeom prst="rect">
                        <a:avLst/>
                      </a:prstGeom>
                      <a:noFill/>
                      <a:ln>
                        <a:noFill/>
                      </a:ln>
                      <a:effectLst/>
                    </p:spPr>
                  </p:pic>
                </p:oleObj>
              </mc:Fallback>
            </mc:AlternateContent>
          </a:graphicData>
        </a:graphic>
      </p:graphicFrame>
      <p:sp>
        <p:nvSpPr>
          <p:cNvPr id="48136" name="Text Box 51"/>
          <p:cNvSpPr txBox="1">
            <a:spLocks noChangeArrowheads="1"/>
          </p:cNvSpPr>
          <p:nvPr/>
        </p:nvSpPr>
        <p:spPr bwMode="auto">
          <a:xfrm>
            <a:off x="6080125" y="477838"/>
            <a:ext cx="184150" cy="457200"/>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endParaRPr lang="zh-CN" sz="2400" i="0"/>
          </a:p>
        </p:txBody>
      </p:sp>
      <p:sp>
        <p:nvSpPr>
          <p:cNvPr id="66612" name="Rectangle 52" descr="90%"/>
          <p:cNvSpPr>
            <a:spLocks noChangeArrowheads="1"/>
          </p:cNvSpPr>
          <p:nvPr/>
        </p:nvSpPr>
        <p:spPr bwMode="auto">
          <a:xfrm>
            <a:off x="914400" y="4760913"/>
            <a:ext cx="3051175" cy="604837"/>
          </a:xfrm>
          <a:prstGeom prst="rect">
            <a:avLst/>
          </a:prstGeom>
          <a:noFill/>
          <a:ln w="9525">
            <a:noFill/>
            <a:miter lim="800000"/>
          </a:ln>
          <a:effectLst/>
        </p:spPr>
        <p:txBody>
          <a:bodyPr>
            <a:spAutoFit/>
          </a:bodyPr>
          <a:lstStyle/>
          <a:p>
            <a:pPr eaLnBrk="0" hangingPunct="0">
              <a:lnSpc>
                <a:spcPct val="120000"/>
              </a:lnSpc>
            </a:pPr>
            <a:r>
              <a:rPr lang="zh-CN" altLang="en-US" sz="2800" b="1" i="0" dirty="0">
                <a:solidFill>
                  <a:srgbClr val="CC0000"/>
                </a:solidFill>
                <a:effectLst>
                  <a:outerShdw blurRad="38100" dist="38100" dir="2700000" algn="tl">
                    <a:srgbClr val="DDDDDD"/>
                  </a:outerShdw>
                </a:effectLst>
                <a:latin typeface="Times New Roman" panose="02020603050405020304" charset="0"/>
              </a:rPr>
              <a:t>电压串联负反馈</a:t>
            </a:r>
          </a:p>
        </p:txBody>
      </p:sp>
      <p:sp>
        <p:nvSpPr>
          <p:cNvPr id="66613" name="AutoShape 53" descr="40%"/>
          <p:cNvSpPr>
            <a:spLocks noChangeArrowheads="1"/>
          </p:cNvSpPr>
          <p:nvPr/>
        </p:nvSpPr>
        <p:spPr bwMode="auto">
          <a:xfrm>
            <a:off x="990600" y="3657600"/>
            <a:ext cx="3962400" cy="1143000"/>
          </a:xfrm>
          <a:prstGeom prst="wedgeEllipseCallout">
            <a:avLst>
              <a:gd name="adj1" fmla="val -12259"/>
              <a:gd name="adj2" fmla="val -147083"/>
            </a:avLst>
          </a:prstGeom>
          <a:pattFill prst="pct40">
            <a:fgClr>
              <a:srgbClr val="CCFF66"/>
            </a:fgClr>
            <a:bgClr>
              <a:srgbClr val="FFFFFF"/>
            </a:bgClr>
          </a:pattFill>
          <a:ln w="28575">
            <a:solidFill>
              <a:srgbClr val="339933"/>
            </a:solidFill>
            <a:miter lim="800000"/>
          </a:ln>
        </p:spPr>
        <p:txBody>
          <a:bodyPr wrap="none" anchor="ctr"/>
          <a:lstStyle/>
          <a:p>
            <a:pPr algn="ctr"/>
            <a:r>
              <a:rPr lang="zh-CN" altLang="en-US" sz="2400" b="1" i="0" dirty="0">
                <a:solidFill>
                  <a:srgbClr val="FF3300"/>
                </a:solidFill>
                <a:latin typeface="Times New Roman" panose="02020603050405020304" charset="0"/>
              </a:rPr>
              <a:t>输入信号和反馈信号分别</a:t>
            </a:r>
          </a:p>
          <a:p>
            <a:pPr algn="ctr"/>
            <a:r>
              <a:rPr lang="zh-CN" altLang="en-US" sz="2400" b="1" i="0" dirty="0">
                <a:solidFill>
                  <a:srgbClr val="FF3300"/>
                </a:solidFill>
                <a:latin typeface="Times New Roman" panose="02020603050405020304" charset="0"/>
              </a:rPr>
              <a:t>加两个输入端</a:t>
            </a:r>
            <a:r>
              <a:rPr lang="en-US" altLang="zh-CN" sz="2400" b="1" i="0" dirty="0">
                <a:solidFill>
                  <a:srgbClr val="FF3300"/>
                </a:solidFill>
                <a:latin typeface="Times New Roman" panose="02020603050405020304" charset="0"/>
              </a:rPr>
              <a:t>—</a:t>
            </a:r>
            <a:r>
              <a:rPr lang="zh-CN" altLang="en-US" sz="2400" b="1" i="0" dirty="0">
                <a:solidFill>
                  <a:srgbClr val="FF3300"/>
                </a:solidFill>
                <a:latin typeface="Times New Roman" panose="02020603050405020304" charset="0"/>
              </a:rPr>
              <a:t>串联反馈</a:t>
            </a:r>
          </a:p>
        </p:txBody>
      </p:sp>
      <p:sp>
        <p:nvSpPr>
          <p:cNvPr id="66614" name="AutoShape 54" descr="40%"/>
          <p:cNvSpPr>
            <a:spLocks noChangeArrowheads="1"/>
          </p:cNvSpPr>
          <p:nvPr/>
        </p:nvSpPr>
        <p:spPr bwMode="auto">
          <a:xfrm>
            <a:off x="3733800" y="685800"/>
            <a:ext cx="3200400" cy="990600"/>
          </a:xfrm>
          <a:prstGeom prst="wedgeEllipseCallout">
            <a:avLst>
              <a:gd name="adj1" fmla="val -37995"/>
              <a:gd name="adj2" fmla="val 117148"/>
            </a:avLst>
          </a:prstGeom>
          <a:pattFill prst="pct40">
            <a:fgClr>
              <a:srgbClr val="00FF00"/>
            </a:fgClr>
            <a:bgClr>
              <a:srgbClr val="FFFFFF"/>
            </a:bgClr>
          </a:pattFill>
          <a:ln w="28575">
            <a:solidFill>
              <a:srgbClr val="339933"/>
            </a:solidFill>
            <a:miter lim="800000"/>
          </a:ln>
        </p:spPr>
        <p:txBody>
          <a:bodyPr wrap="none" anchor="ctr"/>
          <a:lstStyle/>
          <a:p>
            <a:pPr algn="ctr"/>
            <a:r>
              <a:rPr lang="zh-CN" altLang="en-US" sz="2400" b="1" i="0" dirty="0">
                <a:solidFill>
                  <a:srgbClr val="FF3300"/>
                </a:solidFill>
                <a:latin typeface="Times New Roman" panose="02020603050405020304" charset="0"/>
              </a:rPr>
              <a:t>反馈电路直接从输</a:t>
            </a:r>
          </a:p>
          <a:p>
            <a:pPr algn="ctr"/>
            <a:r>
              <a:rPr lang="zh-CN" altLang="en-US" sz="2400" b="1" i="0" dirty="0">
                <a:solidFill>
                  <a:srgbClr val="FF3300"/>
                </a:solidFill>
                <a:latin typeface="Times New Roman" panose="02020603050405020304" charset="0"/>
              </a:rPr>
              <a:t>出端引出</a:t>
            </a:r>
            <a:r>
              <a:rPr lang="en-US" altLang="zh-CN" sz="2400" b="1" i="0" dirty="0">
                <a:solidFill>
                  <a:srgbClr val="FF3300"/>
                </a:solidFill>
                <a:latin typeface="Times New Roman" panose="02020603050405020304" charset="0"/>
              </a:rPr>
              <a:t>—</a:t>
            </a:r>
            <a:r>
              <a:rPr lang="zh-CN" altLang="en-US" sz="2400" b="1" i="0" dirty="0">
                <a:solidFill>
                  <a:srgbClr val="FF3300"/>
                </a:solidFill>
                <a:latin typeface="Times New Roman" panose="02020603050405020304" charset="0"/>
              </a:rPr>
              <a:t>电压反馈</a:t>
            </a:r>
          </a:p>
        </p:txBody>
      </p:sp>
      <p:sp>
        <p:nvSpPr>
          <p:cNvPr id="66618" name="Rectangle 58"/>
          <p:cNvSpPr>
            <a:spLocks noChangeArrowheads="1"/>
          </p:cNvSpPr>
          <p:nvPr/>
        </p:nvSpPr>
        <p:spPr bwMode="auto">
          <a:xfrm>
            <a:off x="5029200" y="2438400"/>
            <a:ext cx="3733800" cy="1117600"/>
          </a:xfrm>
          <a:prstGeom prst="rect">
            <a:avLst/>
          </a:prstGeom>
          <a:noFill/>
          <a:ln w="9525">
            <a:noFill/>
            <a:miter lim="800000"/>
          </a:ln>
          <a:effectLst/>
        </p:spPr>
        <p:txBody>
          <a:bodyPr>
            <a:spAutoFit/>
          </a:bodyPr>
          <a:lstStyle/>
          <a:p>
            <a:pPr>
              <a:lnSpc>
                <a:spcPct val="120000"/>
              </a:lnSpc>
            </a:pP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因</a:t>
            </a:r>
            <a:r>
              <a:rPr lang="zh-CN" altLang="en-US" sz="2800" b="1" i="0" dirty="0">
                <a:effectLst>
                  <a:outerShdw blurRad="38100" dist="38100" dir="2700000" algn="tl">
                    <a:srgbClr val="DDDDDD"/>
                  </a:outerShdw>
                </a:effectLst>
                <a:latin typeface="Times New Roman" panose="02020603050405020304"/>
                <a:cs typeface="Times New Roman" panose="02020603050405020304"/>
              </a:rPr>
              <a:t>虚短，所以</a:t>
            </a:r>
            <a:r>
              <a:rPr lang="zh-CN" altLang="en-US" sz="28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 </a:t>
            </a:r>
            <a:r>
              <a:rPr lang="en-US" altLang="zh-CN" sz="2800" b="1" i="1" dirty="0">
                <a:solidFill>
                  <a:schemeClr val="tx2"/>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a:solidFill>
                  <a:schemeClr val="tx2"/>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a:solidFill>
                  <a:schemeClr val="tx2"/>
                </a:solidFill>
                <a:effectLst>
                  <a:outerShdw blurRad="38100" dist="38100" dir="2700000" algn="tl">
                    <a:srgbClr val="DDDDDD"/>
                  </a:outerShdw>
                </a:effectLst>
                <a:latin typeface="Times New Roman" panose="02020603050405020304"/>
                <a:cs typeface="Times New Roman" panose="02020603050405020304"/>
              </a:rPr>
              <a:t> = </a:t>
            </a:r>
            <a:r>
              <a:rPr lang="en-US" altLang="zh-CN" sz="2800" b="1" i="1" dirty="0" err="1">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rPr>
              <a:t>i</a:t>
            </a:r>
            <a:r>
              <a:rPr lang="en-US" altLang="zh-CN" sz="2800" b="1" i="1" dirty="0">
                <a:solidFill>
                  <a:schemeClr val="tx2"/>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solidFill>
                  <a:schemeClr val="tx2"/>
                </a:solidFill>
                <a:effectLst>
                  <a:outerShdw blurRad="38100" dist="38100" dir="2700000" algn="tl">
                    <a:srgbClr val="DDDDDD"/>
                  </a:outerShdw>
                </a:effectLst>
                <a:latin typeface="Times New Roman" panose="02020603050405020304"/>
                <a:cs typeface="Times New Roman" panose="02020603050405020304"/>
              </a:rPr>
              <a:t>，</a:t>
            </a:r>
          </a:p>
          <a:p>
            <a:pPr>
              <a:lnSpc>
                <a:spcPct val="120000"/>
              </a:lnSpc>
            </a:pP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反相输入端不“虚地” </a:t>
            </a:r>
          </a:p>
        </p:txBody>
      </p:sp>
      <p:graphicFrame>
        <p:nvGraphicFramePr>
          <p:cNvPr id="66619" name="Object 59"/>
          <p:cNvGraphicFramePr/>
          <p:nvPr/>
        </p:nvGraphicFramePr>
        <p:xfrm>
          <a:off x="2309495" y="2075180"/>
          <a:ext cx="320675" cy="335915"/>
        </p:xfrm>
        <a:graphic>
          <a:graphicData uri="http://schemas.openxmlformats.org/presentationml/2006/ole">
            <mc:AlternateContent xmlns:mc="http://schemas.openxmlformats.org/markup-compatibility/2006">
              <mc:Choice xmlns:v="urn:schemas-microsoft-com:vml" Requires="v">
                <p:oleObj spid="_x0000_s20489" name="公式" r:id="rId7" imgW="38100" imgH="63500" progId="Equation.3">
                  <p:embed/>
                </p:oleObj>
              </mc:Choice>
              <mc:Fallback>
                <p:oleObj name="公式" r:id="rId7" imgW="38100" imgH="635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9495" y="2075180"/>
                        <a:ext cx="320675" cy="335915"/>
                      </a:xfrm>
                      <a:prstGeom prst="rect">
                        <a:avLst/>
                      </a:prstGeom>
                      <a:noFill/>
                      <a:ln>
                        <a:noFill/>
                      </a:ln>
                      <a:effectLst/>
                    </p:spPr>
                  </p:pic>
                </p:oleObj>
              </mc:Fallback>
            </mc:AlternateContent>
          </a:graphicData>
        </a:graphic>
      </p:graphicFrame>
      <p:graphicFrame>
        <p:nvGraphicFramePr>
          <p:cNvPr id="48142" name="Object 60"/>
          <p:cNvGraphicFramePr>
            <a:graphicFrameLocks noChangeAspect="1"/>
          </p:cNvGraphicFramePr>
          <p:nvPr/>
        </p:nvGraphicFramePr>
        <p:xfrm>
          <a:off x="5253038" y="4708525"/>
          <a:ext cx="2981325" cy="1141413"/>
        </p:xfrm>
        <a:graphic>
          <a:graphicData uri="http://schemas.openxmlformats.org/presentationml/2006/ole">
            <mc:AlternateContent xmlns:mc="http://schemas.openxmlformats.org/markup-compatibility/2006">
              <mc:Choice xmlns:v="urn:schemas-microsoft-com:vml" Requires="v">
                <p:oleObj spid="_x0000_s20490" name="Equation" r:id="rId9" imgW="1358900" imgH="419100" progId="Equation.3">
                  <p:embed/>
                </p:oleObj>
              </mc:Choice>
              <mc:Fallback>
                <p:oleObj name="Equation" r:id="rId9" imgW="13589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3038" y="4708525"/>
                        <a:ext cx="2981325" cy="1141413"/>
                      </a:xfrm>
                      <a:prstGeom prst="rect">
                        <a:avLst/>
                      </a:prstGeom>
                      <a:noFill/>
                      <a:ln w="38100">
                        <a:solidFill>
                          <a:srgbClr val="CC0000"/>
                        </a:solidFill>
                        <a:miter lim="800000"/>
                        <a:headEnd/>
                        <a:tailEnd/>
                      </a:ln>
                      <a:effectLst/>
                    </p:spPr>
                  </p:pic>
                </p:oleObj>
              </mc:Fallback>
            </mc:AlternateContent>
          </a:graphicData>
        </a:graphic>
      </p:graphicFrame>
      <p:graphicFrame>
        <p:nvGraphicFramePr>
          <p:cNvPr id="48143" name="Object 61"/>
          <p:cNvGraphicFramePr>
            <a:graphicFrameLocks noChangeAspect="1"/>
          </p:cNvGraphicFramePr>
          <p:nvPr/>
        </p:nvGraphicFramePr>
        <p:xfrm>
          <a:off x="5562600" y="3581400"/>
          <a:ext cx="2430463" cy="1082675"/>
        </p:xfrm>
        <a:graphic>
          <a:graphicData uri="http://schemas.openxmlformats.org/presentationml/2006/ole">
            <mc:AlternateContent xmlns:mc="http://schemas.openxmlformats.org/markup-compatibility/2006">
              <mc:Choice xmlns:v="urn:schemas-microsoft-com:vml" Requires="v">
                <p:oleObj spid="_x0000_s20491" name="公式" r:id="rId11" imgW="1104900" imgH="393700" progId="Equation.3">
                  <p:embed/>
                </p:oleObj>
              </mc:Choice>
              <mc:Fallback>
                <p:oleObj name="公式" r:id="rId11" imgW="11049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3581400"/>
                        <a:ext cx="2430463" cy="1082675"/>
                      </a:xfrm>
                      <a:prstGeom prst="rect">
                        <a:avLst/>
                      </a:prstGeom>
                      <a:noFill/>
                      <a:ln>
                        <a:noFill/>
                      </a:ln>
                      <a:effectLst/>
                    </p:spPr>
                  </p:pic>
                </p:oleObj>
              </mc:Fallback>
            </mc:AlternateContent>
          </a:graphicData>
        </a:graphic>
      </p:graphicFrame>
      <p:sp>
        <p:nvSpPr>
          <p:cNvPr id="66622" name="AutoShape 62" descr="40%"/>
          <p:cNvSpPr>
            <a:spLocks noChangeArrowheads="1"/>
          </p:cNvSpPr>
          <p:nvPr/>
        </p:nvSpPr>
        <p:spPr bwMode="auto">
          <a:xfrm>
            <a:off x="0" y="838200"/>
            <a:ext cx="2971800" cy="914400"/>
          </a:xfrm>
          <a:prstGeom prst="wedgeEllipseCallout">
            <a:avLst>
              <a:gd name="adj1" fmla="val 31088"/>
              <a:gd name="adj2" fmla="val 90625"/>
            </a:avLst>
          </a:prstGeom>
          <a:pattFill prst="pct40">
            <a:fgClr>
              <a:srgbClr val="FFFF00"/>
            </a:fgClr>
            <a:bgClr>
              <a:srgbClr val="FFFFFF"/>
            </a:bgClr>
          </a:pattFill>
          <a:ln w="28575">
            <a:solidFill>
              <a:srgbClr val="339933"/>
            </a:solidFill>
            <a:miter lim="800000"/>
          </a:ln>
        </p:spPr>
        <p:txBody>
          <a:bodyPr wrap="none" anchor="ctr"/>
          <a:lstStyle/>
          <a:p>
            <a:pPr algn="ctr"/>
            <a:r>
              <a:rPr lang="zh-CN" altLang="en-US" sz="2400" b="1" i="0" dirty="0">
                <a:solidFill>
                  <a:srgbClr val="FF3300"/>
                </a:solidFill>
                <a:latin typeface="Times New Roman" panose="02020603050405020304" charset="0"/>
              </a:rPr>
              <a:t>反馈信号使净输入</a:t>
            </a:r>
          </a:p>
          <a:p>
            <a:pPr algn="ctr"/>
            <a:r>
              <a:rPr lang="zh-CN" altLang="en-US" sz="2400" b="1" i="0" dirty="0">
                <a:solidFill>
                  <a:srgbClr val="FF3300"/>
                </a:solidFill>
                <a:latin typeface="Times New Roman" panose="02020603050405020304" charset="0"/>
              </a:rPr>
              <a:t>信号减小</a:t>
            </a:r>
            <a:r>
              <a:rPr lang="en-US" altLang="zh-CN" sz="2400" b="1" i="0" dirty="0">
                <a:solidFill>
                  <a:srgbClr val="FF3300"/>
                </a:solidFill>
                <a:latin typeface="Times New Roman" panose="02020603050405020304" charset="0"/>
              </a:rPr>
              <a:t>—</a:t>
            </a:r>
            <a:r>
              <a:rPr lang="zh-CN" altLang="en-US" sz="2400" b="1" i="0" dirty="0">
                <a:solidFill>
                  <a:srgbClr val="FF3300"/>
                </a:solidFill>
                <a:latin typeface="Times New Roman" panose="02020603050405020304" charset="0"/>
              </a:rPr>
              <a:t>负反馈</a:t>
            </a:r>
          </a:p>
        </p:txBody>
      </p:sp>
      <p:grpSp>
        <p:nvGrpSpPr>
          <p:cNvPr id="2" name="Group 63"/>
          <p:cNvGrpSpPr/>
          <p:nvPr/>
        </p:nvGrpSpPr>
        <p:grpSpPr bwMode="auto">
          <a:xfrm>
            <a:off x="555625" y="1090295"/>
            <a:ext cx="4876800" cy="2938463"/>
            <a:chOff x="288" y="969"/>
            <a:chExt cx="3072" cy="1851"/>
          </a:xfrm>
        </p:grpSpPr>
        <p:sp>
          <p:nvSpPr>
            <p:cNvPr id="48147" name="Text Box 64"/>
            <p:cNvSpPr txBox="1">
              <a:spLocks noChangeArrowheads="1"/>
            </p:cNvSpPr>
            <p:nvPr/>
          </p:nvSpPr>
          <p:spPr bwMode="auto">
            <a:xfrm>
              <a:off x="2672" y="1945"/>
              <a:ext cx="6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err="1">
                  <a:solidFill>
                    <a:srgbClr val="000099"/>
                  </a:solidFill>
                </a:rPr>
                <a:t>u</a:t>
              </a:r>
              <a:r>
                <a:rPr lang="en-US" altLang="zh-CN" sz="2800" i="0" baseline="-25000" dirty="0" err="1">
                  <a:solidFill>
                    <a:srgbClr val="000099"/>
                  </a:solidFill>
                </a:rPr>
                <a:t>o</a:t>
              </a:r>
              <a:endParaRPr lang="en-US" altLang="zh-CN" sz="2800" i="0" dirty="0">
                <a:solidFill>
                  <a:srgbClr val="000099"/>
                </a:solidFill>
              </a:endParaRPr>
            </a:p>
          </p:txBody>
        </p:sp>
        <p:sp>
          <p:nvSpPr>
            <p:cNvPr id="48148" name="Rectangle 65"/>
            <p:cNvSpPr>
              <a:spLocks noChangeArrowheads="1"/>
            </p:cNvSpPr>
            <p:nvPr/>
          </p:nvSpPr>
          <p:spPr bwMode="auto">
            <a:xfrm>
              <a:off x="1758" y="969"/>
              <a:ext cx="689"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48149" name="Rectangle 66"/>
            <p:cNvSpPr>
              <a:spLocks noChangeArrowheads="1"/>
            </p:cNvSpPr>
            <p:nvPr/>
          </p:nvSpPr>
          <p:spPr bwMode="auto">
            <a:xfrm>
              <a:off x="1782" y="1290"/>
              <a:ext cx="314" cy="98"/>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8150" name="Line 67"/>
            <p:cNvSpPr>
              <a:spLocks noChangeShapeType="1"/>
            </p:cNvSpPr>
            <p:nvPr/>
          </p:nvSpPr>
          <p:spPr bwMode="auto">
            <a:xfrm>
              <a:off x="2436" y="1338"/>
              <a:ext cx="0" cy="63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51" name="Text Box 68"/>
            <p:cNvSpPr txBox="1">
              <a:spLocks noChangeArrowheads="1"/>
            </p:cNvSpPr>
            <p:nvPr/>
          </p:nvSpPr>
          <p:spPr bwMode="auto">
            <a:xfrm>
              <a:off x="288" y="2217"/>
              <a:ext cx="37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8152" name="Rectangle 69"/>
            <p:cNvSpPr>
              <a:spLocks noChangeArrowheads="1"/>
            </p:cNvSpPr>
            <p:nvPr/>
          </p:nvSpPr>
          <p:spPr bwMode="auto">
            <a:xfrm>
              <a:off x="1025" y="2120"/>
              <a:ext cx="313"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8153" name="Text Box 70"/>
            <p:cNvSpPr txBox="1">
              <a:spLocks noChangeArrowheads="1"/>
            </p:cNvSpPr>
            <p:nvPr/>
          </p:nvSpPr>
          <p:spPr bwMode="auto">
            <a:xfrm>
              <a:off x="988" y="2178"/>
              <a:ext cx="4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t>R</a:t>
              </a:r>
              <a:r>
                <a:rPr lang="en-US" altLang="zh-CN" sz="2800" i="0" baseline="-25000" dirty="0"/>
                <a:t>2</a:t>
              </a:r>
              <a:endParaRPr lang="en-US" altLang="zh-CN" sz="2800" i="0" dirty="0"/>
            </a:p>
          </p:txBody>
        </p:sp>
        <p:sp>
          <p:nvSpPr>
            <p:cNvPr id="48154" name="Rectangle 71"/>
            <p:cNvSpPr>
              <a:spLocks noChangeArrowheads="1"/>
            </p:cNvSpPr>
            <p:nvPr/>
          </p:nvSpPr>
          <p:spPr bwMode="auto">
            <a:xfrm>
              <a:off x="1025" y="1805"/>
              <a:ext cx="313"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8155" name="Line 72"/>
            <p:cNvSpPr>
              <a:spLocks noChangeShapeType="1"/>
            </p:cNvSpPr>
            <p:nvPr/>
          </p:nvSpPr>
          <p:spPr bwMode="auto">
            <a:xfrm>
              <a:off x="1455" y="1338"/>
              <a:ext cx="0" cy="54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56" name="Rectangle 73"/>
            <p:cNvSpPr>
              <a:spLocks noChangeArrowheads="1"/>
            </p:cNvSpPr>
            <p:nvPr/>
          </p:nvSpPr>
          <p:spPr bwMode="auto">
            <a:xfrm>
              <a:off x="1003" y="1440"/>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48157" name="Line 74"/>
            <p:cNvSpPr>
              <a:spLocks noChangeShapeType="1"/>
            </p:cNvSpPr>
            <p:nvPr/>
          </p:nvSpPr>
          <p:spPr bwMode="auto">
            <a:xfrm>
              <a:off x="2109" y="1338"/>
              <a:ext cx="3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58" name="Line 75"/>
            <p:cNvSpPr>
              <a:spLocks noChangeShapeType="1"/>
            </p:cNvSpPr>
            <p:nvPr/>
          </p:nvSpPr>
          <p:spPr bwMode="auto">
            <a:xfrm flipH="1">
              <a:off x="755" y="1851"/>
              <a:ext cx="26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59" name="Line 76"/>
            <p:cNvSpPr>
              <a:spLocks noChangeShapeType="1"/>
            </p:cNvSpPr>
            <p:nvPr/>
          </p:nvSpPr>
          <p:spPr bwMode="auto">
            <a:xfrm flipH="1">
              <a:off x="666" y="2167"/>
              <a:ext cx="3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8160" name="Group 77"/>
            <p:cNvGrpSpPr/>
            <p:nvPr/>
          </p:nvGrpSpPr>
          <p:grpSpPr bwMode="auto">
            <a:xfrm>
              <a:off x="668" y="1840"/>
              <a:ext cx="180" cy="186"/>
              <a:chOff x="720" y="2736"/>
              <a:chExt cx="185" cy="192"/>
            </a:xfrm>
          </p:grpSpPr>
          <p:sp>
            <p:nvSpPr>
              <p:cNvPr id="48187" name="Line 7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88" name="Line 7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8161" name="Line 80"/>
            <p:cNvSpPr>
              <a:spLocks noChangeShapeType="1"/>
            </p:cNvSpPr>
            <p:nvPr/>
          </p:nvSpPr>
          <p:spPr bwMode="auto">
            <a:xfrm>
              <a:off x="1455" y="1338"/>
              <a:ext cx="3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8162" name="Group 81"/>
            <p:cNvGrpSpPr/>
            <p:nvPr/>
          </p:nvGrpSpPr>
          <p:grpSpPr bwMode="auto">
            <a:xfrm>
              <a:off x="2541" y="2458"/>
              <a:ext cx="198" cy="129"/>
              <a:chOff x="2448" y="2832"/>
              <a:chExt cx="185" cy="96"/>
            </a:xfrm>
          </p:grpSpPr>
          <p:sp>
            <p:nvSpPr>
              <p:cNvPr id="48185" name="Line 82"/>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86" name="Line 83"/>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48163" name="Group 84"/>
            <p:cNvGrpSpPr/>
            <p:nvPr/>
          </p:nvGrpSpPr>
          <p:grpSpPr bwMode="auto">
            <a:xfrm>
              <a:off x="521" y="2691"/>
              <a:ext cx="175" cy="129"/>
              <a:chOff x="432" y="2832"/>
              <a:chExt cx="185" cy="96"/>
            </a:xfrm>
          </p:grpSpPr>
          <p:sp>
            <p:nvSpPr>
              <p:cNvPr id="48183" name="Line 85"/>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84" name="Line 86"/>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48164" name="Rectangle 87"/>
            <p:cNvSpPr>
              <a:spLocks noChangeArrowheads="1"/>
            </p:cNvSpPr>
            <p:nvPr/>
          </p:nvSpPr>
          <p:spPr bwMode="auto">
            <a:xfrm>
              <a:off x="332" y="2000"/>
              <a:ext cx="244"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8165" name="Rectangle 88"/>
            <p:cNvSpPr>
              <a:spLocks noChangeArrowheads="1"/>
            </p:cNvSpPr>
            <p:nvPr/>
          </p:nvSpPr>
          <p:spPr bwMode="auto">
            <a:xfrm>
              <a:off x="2699" y="1769"/>
              <a:ext cx="244"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8166" name="Rectangle 89"/>
            <p:cNvSpPr>
              <a:spLocks noChangeArrowheads="1"/>
            </p:cNvSpPr>
            <p:nvPr/>
          </p:nvSpPr>
          <p:spPr bwMode="auto">
            <a:xfrm>
              <a:off x="332" y="2456"/>
              <a:ext cx="228" cy="328"/>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48167" name="Rectangle 90"/>
            <p:cNvSpPr>
              <a:spLocks noChangeArrowheads="1"/>
            </p:cNvSpPr>
            <p:nvPr/>
          </p:nvSpPr>
          <p:spPr bwMode="auto">
            <a:xfrm>
              <a:off x="2622" y="2217"/>
              <a:ext cx="387" cy="327"/>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48168" name="Group 91"/>
            <p:cNvGrpSpPr/>
            <p:nvPr/>
          </p:nvGrpSpPr>
          <p:grpSpPr bwMode="auto">
            <a:xfrm>
              <a:off x="1338" y="1361"/>
              <a:ext cx="1290" cy="963"/>
              <a:chOff x="1686" y="1600"/>
              <a:chExt cx="1061" cy="792"/>
            </a:xfrm>
          </p:grpSpPr>
          <p:sp>
            <p:nvSpPr>
              <p:cNvPr id="48173" name="Rectangle 92"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48174" name="Text Box 93"/>
              <p:cNvSpPr txBox="1">
                <a:spLocks noChangeArrowheads="1"/>
              </p:cNvSpPr>
              <p:nvPr/>
            </p:nvSpPr>
            <p:spPr bwMode="auto">
              <a:xfrm>
                <a:off x="1968" y="2096"/>
                <a:ext cx="223" cy="2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8175" name="Text Box 94"/>
              <p:cNvSpPr txBox="1">
                <a:spLocks noChangeArrowheads="1"/>
              </p:cNvSpPr>
              <p:nvPr/>
            </p:nvSpPr>
            <p:spPr bwMode="auto">
              <a:xfrm>
                <a:off x="2286" y="1955"/>
                <a:ext cx="228" cy="268"/>
              </a:xfrm>
              <a:prstGeom prst="rect">
                <a:avLst/>
              </a:prstGeom>
              <a:noFill/>
              <a:ln>
                <a:noFill/>
              </a:ln>
            </p:spPr>
            <p:txBody>
              <a:bodyPr wrap="squar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8176" name="Text Box 95"/>
              <p:cNvSpPr txBox="1">
                <a:spLocks noChangeArrowheads="1"/>
              </p:cNvSpPr>
              <p:nvPr/>
            </p:nvSpPr>
            <p:spPr bwMode="auto">
              <a:xfrm>
                <a:off x="2185" y="1737"/>
                <a:ext cx="239" cy="239"/>
              </a:xfrm>
              <a:prstGeom prst="rect">
                <a:avLst/>
              </a:prstGeom>
              <a:noFill/>
              <a:ln>
                <a:noFill/>
              </a:ln>
            </p:spPr>
            <p:txBody>
              <a:bodyPr wrap="squar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48177" name="Line 96"/>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78" name="Line 97"/>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79" name="Line 98"/>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48180" name="Line 99"/>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48181" name="Text Box 100"/>
              <p:cNvSpPr txBox="1">
                <a:spLocks noChangeArrowheads="1"/>
              </p:cNvSpPr>
              <p:nvPr/>
            </p:nvSpPr>
            <p:spPr bwMode="auto">
              <a:xfrm>
                <a:off x="1974" y="1824"/>
                <a:ext cx="329" cy="2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48182" name="Text Box 101"/>
              <p:cNvSpPr txBox="1">
                <a:spLocks noChangeArrowheads="1"/>
              </p:cNvSpPr>
              <p:nvPr/>
            </p:nvSpPr>
            <p:spPr bwMode="auto">
              <a:xfrm rot="5400000">
                <a:off x="2089" y="1773"/>
                <a:ext cx="192" cy="23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48169" name="Oval 102"/>
            <p:cNvSpPr>
              <a:spLocks noChangeArrowheads="1"/>
            </p:cNvSpPr>
            <p:nvPr/>
          </p:nvSpPr>
          <p:spPr bwMode="auto">
            <a:xfrm>
              <a:off x="580" y="2130"/>
              <a:ext cx="76"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8170" name="Oval 103"/>
            <p:cNvSpPr>
              <a:spLocks noChangeArrowheads="1"/>
            </p:cNvSpPr>
            <p:nvPr/>
          </p:nvSpPr>
          <p:spPr bwMode="auto">
            <a:xfrm>
              <a:off x="2622" y="1926"/>
              <a:ext cx="77" cy="77"/>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8171" name="Oval 104"/>
            <p:cNvSpPr>
              <a:spLocks noChangeArrowheads="1"/>
            </p:cNvSpPr>
            <p:nvPr/>
          </p:nvSpPr>
          <p:spPr bwMode="auto">
            <a:xfrm>
              <a:off x="580" y="2627"/>
              <a:ext cx="76" cy="76"/>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48172" name="Oval 105"/>
            <p:cNvSpPr>
              <a:spLocks noChangeArrowheads="1"/>
            </p:cNvSpPr>
            <p:nvPr/>
          </p:nvSpPr>
          <p:spPr bwMode="auto">
            <a:xfrm>
              <a:off x="2604" y="2393"/>
              <a:ext cx="76" cy="77"/>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6666" name="AutoShape 106">
            <a:hlinkClick r:id="rId13" action="ppaction://program"/>
          </p:cNvPr>
          <p:cNvSpPr>
            <a:spLocks noChangeArrowheads="1"/>
          </p:cNvSpPr>
          <p:nvPr/>
        </p:nvSpPr>
        <p:spPr bwMode="auto">
          <a:xfrm>
            <a:off x="3429000" y="3810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spTree>
    <p:extLst>
      <p:ext uri="{BB962C8B-B14F-4D97-AF65-F5344CB8AC3E}">
        <p14:creationId xmlns:p14="http://schemas.microsoft.com/office/powerpoint/2010/main" val="2221676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609"/>
                                        </p:tgtEl>
                                        <p:attrNameLst>
                                          <p:attrName>style.visibility</p:attrName>
                                        </p:attrNameLst>
                                      </p:cBhvr>
                                      <p:to>
                                        <p:strVal val="visible"/>
                                      </p:to>
                                    </p:set>
                                    <p:animEffect transition="in" filter="wipe(left)">
                                      <p:cBhvr>
                                        <p:cTn id="12" dur="500"/>
                                        <p:tgtEl>
                                          <p:spTgt spid="666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610"/>
                                        </p:tgtEl>
                                        <p:attrNameLst>
                                          <p:attrName>style.visibility</p:attrName>
                                        </p:attrNameLst>
                                      </p:cBhvr>
                                      <p:to>
                                        <p:strVal val="visible"/>
                                      </p:to>
                                    </p:set>
                                    <p:animEffect transition="in" filter="wipe(left)">
                                      <p:cBhvr>
                                        <p:cTn id="17" dur="500"/>
                                        <p:tgtEl>
                                          <p:spTgt spid="666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619"/>
                                        </p:tgtEl>
                                        <p:attrNameLst>
                                          <p:attrName>style.visibility</p:attrName>
                                        </p:attrNameLst>
                                      </p:cBhvr>
                                      <p:to>
                                        <p:strVal val="visible"/>
                                      </p:to>
                                    </p:set>
                                    <p:animEffect transition="in" filter="wipe(left)">
                                      <p:cBhvr>
                                        <p:cTn id="22" dur="500"/>
                                        <p:tgtEl>
                                          <p:spTgt spid="666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6614"/>
                                        </p:tgtEl>
                                        <p:attrNameLst>
                                          <p:attrName>style.visibility</p:attrName>
                                        </p:attrNameLst>
                                      </p:cBhvr>
                                      <p:to>
                                        <p:strVal val="visible"/>
                                      </p:to>
                                    </p:set>
                                    <p:animEffect transition="in" filter="wipe(up)">
                                      <p:cBhvr>
                                        <p:cTn id="27" dur="500"/>
                                        <p:tgtEl>
                                          <p:spTgt spid="666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6622"/>
                                        </p:tgtEl>
                                        <p:attrNameLst>
                                          <p:attrName>style.visibility</p:attrName>
                                        </p:attrNameLst>
                                      </p:cBhvr>
                                      <p:to>
                                        <p:strVal val="visible"/>
                                      </p:to>
                                    </p:set>
                                    <p:animEffect transition="in" filter="wipe(up)">
                                      <p:cBhvr>
                                        <p:cTn id="32" dur="500"/>
                                        <p:tgtEl>
                                          <p:spTgt spid="666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6613"/>
                                        </p:tgtEl>
                                        <p:attrNameLst>
                                          <p:attrName>style.visibility</p:attrName>
                                        </p:attrNameLst>
                                      </p:cBhvr>
                                      <p:to>
                                        <p:strVal val="visible"/>
                                      </p:to>
                                    </p:set>
                                    <p:animEffect transition="in" filter="wipe(down)">
                                      <p:cBhvr>
                                        <p:cTn id="37" dur="500"/>
                                        <p:tgtEl>
                                          <p:spTgt spid="666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6612">
                                            <p:txEl>
                                              <p:pRg st="0" end="0"/>
                                            </p:txEl>
                                          </p:spTgt>
                                        </p:tgtEl>
                                        <p:attrNameLst>
                                          <p:attrName>style.visibility</p:attrName>
                                        </p:attrNameLst>
                                      </p:cBhvr>
                                      <p:to>
                                        <p:strVal val="visible"/>
                                      </p:to>
                                    </p:set>
                                    <p:animEffect transition="in" filter="blinds(horizontal)">
                                      <p:cBhvr>
                                        <p:cTn id="42" dur="500"/>
                                        <p:tgtEl>
                                          <p:spTgt spid="666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6607"/>
                                        </p:tgtEl>
                                        <p:attrNameLst>
                                          <p:attrName>style.visibility</p:attrName>
                                        </p:attrNameLst>
                                      </p:cBhvr>
                                      <p:to>
                                        <p:strVal val="visible"/>
                                      </p:to>
                                    </p:set>
                                    <p:animEffect transition="in" filter="wipe(up)">
                                      <p:cBhvr>
                                        <p:cTn id="47" dur="500"/>
                                        <p:tgtEl>
                                          <p:spTgt spid="66607"/>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499"/>
                                          </p:stCondLst>
                                        </p:cTn>
                                        <p:tgtEl>
                                          <p:spTgt spid="66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07" grpId="0" autoUpdateAnimBg="0"/>
      <p:bldP spid="66612" grpId="0" build="p" autoUpdateAnimBg="0"/>
      <p:bldP spid="66613" grpId="0" animBg="1" autoUpdateAnimBg="0"/>
      <p:bldP spid="66614" grpId="0" animBg="1" autoUpdateAnimBg="0"/>
      <p:bldP spid="66622" grpId="0" animBg="1" autoUpdateAnimBg="0"/>
      <p:bldP spid="66666"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533400" y="4564063"/>
            <a:ext cx="8229600" cy="523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30000"/>
              </a:spcBef>
            </a:pPr>
            <a:r>
              <a:rPr lang="en-US" altLang="zh-CN" sz="2800" i="0">
                <a:effectLst>
                  <a:outerShdw blurRad="38100" dist="38100" dir="2700000" algn="tl">
                    <a:srgbClr val="DDDDDD"/>
                  </a:outerShdw>
                </a:effectLst>
                <a:latin typeface="Times New Roman" panose="02020603050405020304"/>
                <a:ea typeface="+mn-ea"/>
                <a:cs typeface="Times New Roman" panose="02020603050405020304"/>
              </a:rPr>
              <a:t>⑤  </a:t>
            </a:r>
            <a:r>
              <a:rPr lang="zh-CN" altLang="en-US" sz="2800" i="0">
                <a:effectLst>
                  <a:outerShdw blurRad="38100" dist="38100" dir="2700000" algn="tl">
                    <a:srgbClr val="DDDDDD"/>
                  </a:outerShdw>
                </a:effectLst>
                <a:latin typeface="Times New Roman" panose="02020603050405020304"/>
                <a:ea typeface="+mn-ea"/>
                <a:cs typeface="Times New Roman" panose="02020603050405020304"/>
              </a:rPr>
              <a:t>电压串联负反馈，输入电阻高、输出电阻低。</a:t>
            </a:r>
          </a:p>
        </p:txBody>
      </p:sp>
      <p:sp>
        <p:nvSpPr>
          <p:cNvPr id="67587" name="Rectangle 3" descr="40%"/>
          <p:cNvSpPr>
            <a:spLocks noChangeArrowheads="1"/>
          </p:cNvSpPr>
          <p:nvPr/>
        </p:nvSpPr>
        <p:spPr bwMode="auto">
          <a:xfrm>
            <a:off x="228600" y="403225"/>
            <a:ext cx="1676400" cy="579438"/>
          </a:xfrm>
          <a:prstGeom prst="rect">
            <a:avLst/>
          </a:prstGeom>
          <a:noFill/>
          <a:ln w="9525">
            <a:noFill/>
            <a:miter lim="800000"/>
          </a:ln>
          <a:effectLst/>
        </p:spPr>
        <p:txBody>
          <a:bodyPr>
            <a:spAutoFit/>
          </a:bodyPr>
          <a:lstStyle/>
          <a:p>
            <a:pPr algn="ctr">
              <a:spcBef>
                <a:spcPct val="50000"/>
              </a:spcBef>
            </a:pPr>
            <a:r>
              <a:rPr lang="en-US" altLang="zh-CN" sz="3200" b="1" i="0">
                <a:solidFill>
                  <a:srgbClr val="FF3300"/>
                </a:solidFill>
                <a:effectLst>
                  <a:outerShdw blurRad="38100" dist="38100" dir="2700000" algn="tl">
                    <a:srgbClr val="DDDDDD"/>
                  </a:outerShdw>
                </a:effectLst>
                <a:latin typeface="Times New Roman" panose="02020603050405020304"/>
                <a:cs typeface="Times New Roman" panose="02020603050405020304"/>
              </a:rPr>
              <a:t>   </a:t>
            </a:r>
            <a:r>
              <a:rPr lang="zh-CN" altLang="en-US" sz="3200" b="1" i="0">
                <a:solidFill>
                  <a:srgbClr val="FF3300"/>
                </a:solidFill>
                <a:effectLst>
                  <a:outerShdw blurRad="38100" dist="38100" dir="2700000" algn="tl">
                    <a:srgbClr val="DDDDDD"/>
                  </a:outerShdw>
                </a:effectLst>
                <a:latin typeface="Times New Roman" panose="02020603050405020304"/>
                <a:cs typeface="Times New Roman" panose="02020603050405020304"/>
              </a:rPr>
              <a:t>结论：</a:t>
            </a:r>
          </a:p>
        </p:txBody>
      </p:sp>
      <p:sp>
        <p:nvSpPr>
          <p:cNvPr id="67588" name="Rectangle 4"/>
          <p:cNvSpPr>
            <a:spLocks noChangeArrowheads="1"/>
          </p:cNvSpPr>
          <p:nvPr/>
        </p:nvSpPr>
        <p:spPr bwMode="auto">
          <a:xfrm>
            <a:off x="496888" y="982663"/>
            <a:ext cx="7656512" cy="1083374"/>
          </a:xfrm>
          <a:prstGeom prst="rect">
            <a:avLst/>
          </a:prstGeom>
          <a:noFill/>
          <a:ln w="9525">
            <a:noFill/>
            <a:miter lim="800000"/>
          </a:ln>
          <a:effectLst/>
        </p:spPr>
        <p:txBody>
          <a:bodyPr>
            <a:spAutoFit/>
          </a:bodyPr>
          <a:lstStyle/>
          <a:p>
            <a:pPr marL="514350" indent="-514350">
              <a:spcBef>
                <a:spcPct val="30000"/>
              </a:spcBef>
              <a:buAutoNum type="circleNumDbPlain"/>
            </a:pPr>
            <a:r>
              <a:rPr lang="en-US" altLang="zh-CN" sz="2800" b="1" dirty="0" smtClean="0">
                <a:effectLst>
                  <a:outerShdw blurRad="38100" dist="38100" dir="2700000" algn="tl">
                    <a:srgbClr val="DDDDDD"/>
                  </a:outerShdw>
                </a:effectLst>
                <a:latin typeface="Times New Roman" panose="02020603050405020304"/>
                <a:cs typeface="Times New Roman" panose="02020603050405020304"/>
              </a:rPr>
              <a:t>A</a:t>
            </a:r>
            <a:r>
              <a:rPr lang="en-US" altLang="zh-CN" sz="2800" b="1" baseline="-25000" dirty="0" smtClean="0">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dirty="0" smtClean="0">
                <a:effectLst>
                  <a:outerShdw blurRad="38100" dist="38100" dir="2700000" algn="tl">
                    <a:srgbClr val="DDDDDD"/>
                  </a:outerShdw>
                </a:effectLst>
                <a:latin typeface="Times New Roman" panose="02020603050405020304"/>
                <a:cs typeface="Times New Roman" panose="02020603050405020304"/>
              </a:rPr>
              <a:t>f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为正值，即</a:t>
            </a:r>
            <a:r>
              <a:rPr lang="zh-CN" altLang="en-US" sz="2800" b="1" dirty="0">
                <a:effectLst>
                  <a:outerShdw blurRad="38100" dist="38100" dir="2700000" algn="tl">
                    <a:srgbClr val="DDDDDD"/>
                  </a:outerShdw>
                </a:effectLst>
                <a:latin typeface="Times New Roman" panose="02020603050405020304"/>
                <a:cs typeface="Times New Roman" panose="02020603050405020304"/>
              </a:rPr>
              <a:t> </a:t>
            </a:r>
            <a:r>
              <a:rPr lang="en-US" altLang="zh-CN" sz="2800" b="1" i="1" dirty="0" err="1">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rPr>
              <a:t>o</a:t>
            </a:r>
            <a:r>
              <a:rPr lang="zh-CN" altLang="en-US" sz="2800" b="1" i="0" dirty="0">
                <a:effectLst>
                  <a:outerShdw blurRad="38100" dist="38100" dir="2700000" algn="tl">
                    <a:srgbClr val="DDDDDD"/>
                  </a:outerShdw>
                </a:effectLst>
                <a:latin typeface="Times New Roman" panose="02020603050405020304"/>
                <a:cs typeface="Times New Roman" panose="02020603050405020304"/>
              </a:rPr>
              <a:t>与 </a:t>
            </a:r>
            <a:r>
              <a:rPr lang="en-US" altLang="zh-CN" sz="2800" b="1" i="1" dirty="0" err="1">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极性相同。</a:t>
            </a: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因为 </a:t>
            </a:r>
            <a:r>
              <a:rPr lang="en-US" altLang="zh-CN" sz="2800" b="1" i="1" dirty="0" err="1">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加</a:t>
            </a:r>
          </a:p>
          <a:p>
            <a:pPr>
              <a:spcBef>
                <a:spcPct val="30000"/>
              </a:spcBef>
            </a:pPr>
            <a:r>
              <a:rPr lang="zh-CN" altLang="en-US" sz="2800" b="1" i="0" dirty="0" smtClean="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在同相输入端</a:t>
            </a:r>
            <a:r>
              <a:rPr lang="zh-CN" altLang="en-US" sz="2800" b="1" i="0" dirty="0">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p>
        </p:txBody>
      </p:sp>
      <p:sp>
        <p:nvSpPr>
          <p:cNvPr id="67589" name="Rectangle 5"/>
          <p:cNvSpPr>
            <a:spLocks noChangeArrowheads="1"/>
          </p:cNvSpPr>
          <p:nvPr/>
        </p:nvSpPr>
        <p:spPr bwMode="auto">
          <a:xfrm>
            <a:off x="534988" y="2049463"/>
            <a:ext cx="7425964" cy="1083374"/>
          </a:xfrm>
          <a:prstGeom prst="rect">
            <a:avLst/>
          </a:prstGeom>
          <a:noFill/>
          <a:ln w="9525">
            <a:noFill/>
            <a:miter lim="800000"/>
          </a:ln>
          <a:effectLst/>
        </p:spPr>
        <p:txBody>
          <a:bodyPr wrap="none">
            <a:spAutoFit/>
          </a:bodyPr>
          <a:lstStyle/>
          <a:p>
            <a:pPr>
              <a:spcBef>
                <a:spcPct val="3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②   </a:t>
            </a:r>
            <a:r>
              <a:rPr lang="en-US" altLang="zh-CN" sz="2800" b="1" dirty="0" smtClean="0">
                <a:effectLst>
                  <a:outerShdw blurRad="38100" dist="38100" dir="2700000" algn="tl">
                    <a:srgbClr val="DDDDDD"/>
                  </a:outerShdw>
                </a:effectLst>
                <a:latin typeface="Times New Roman" panose="02020603050405020304"/>
                <a:cs typeface="Times New Roman" panose="02020603050405020304"/>
              </a:rPr>
              <a:t>A</a:t>
            </a:r>
            <a:r>
              <a:rPr lang="en-US" altLang="zh-CN" sz="2800" b="1" baseline="-25000" dirty="0" smtClean="0">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dirty="0" smtClean="0">
                <a:effectLst>
                  <a:outerShdw blurRad="38100" dist="38100" dir="2700000" algn="tl">
                    <a:srgbClr val="DDDDDD"/>
                  </a:outerShdw>
                </a:effectLst>
                <a:latin typeface="Times New Roman" panose="02020603050405020304"/>
                <a:cs typeface="Times New Roman" panose="02020603050405020304"/>
              </a:rPr>
              <a:t>f</a:t>
            </a:r>
            <a:r>
              <a:rPr lang="zh-CN" altLang="en-US" sz="2800" b="1" i="0" dirty="0">
                <a:effectLst>
                  <a:outerShdw blurRad="38100" dist="38100" dir="2700000" algn="tl">
                    <a:srgbClr val="DDDDDD"/>
                  </a:outerShdw>
                </a:effectLst>
                <a:latin typeface="Times New Roman" panose="02020603050405020304"/>
                <a:cs typeface="Times New Roman" panose="02020603050405020304"/>
              </a:rPr>
              <a:t>只与外部电阻 </a:t>
            </a:r>
            <a:r>
              <a:rPr lang="en-US" altLang="zh-CN" sz="2800" b="1" i="0" dirty="0">
                <a:effectLst>
                  <a:outerShdw blurRad="38100" dist="38100" dir="2700000" algn="tl">
                    <a:srgbClr val="DDDDDD"/>
                  </a:outerShdw>
                </a:effectLst>
                <a:latin typeface="Times New Roman" panose="02020603050405020304"/>
                <a:cs typeface="Times New Roman" panose="02020603050405020304"/>
              </a:rPr>
              <a:t>R</a:t>
            </a:r>
            <a:r>
              <a:rPr lang="en-US" altLang="zh-CN" sz="2800" b="1" i="0" baseline="-25000" dirty="0">
                <a:effectLst>
                  <a:outerShdw blurRad="38100" dist="38100" dir="2700000" algn="tl">
                    <a:srgbClr val="DDDDDD"/>
                  </a:outerShdw>
                </a:effectLst>
                <a:latin typeface="Times New Roman" panose="02020603050405020304"/>
                <a:cs typeface="Times New Roman" panose="02020603050405020304"/>
              </a:rPr>
              <a:t>1</a:t>
            </a:r>
            <a:r>
              <a:rPr lang="zh-CN" altLang="en-US" sz="2800" b="1" i="0" dirty="0">
                <a:effectLst>
                  <a:outerShdw blurRad="38100" dist="38100" dir="2700000" algn="tl">
                    <a:srgbClr val="DDDDDD"/>
                  </a:outerShdw>
                </a:effectLst>
                <a:latin typeface="Times New Roman" panose="02020603050405020304"/>
                <a:cs typeface="Times New Roman" panose="02020603050405020304"/>
              </a:rPr>
              <a:t>、</a:t>
            </a:r>
            <a:r>
              <a:rPr lang="en-US" altLang="zh-CN" sz="2800" b="1" i="0" dirty="0">
                <a:effectLst>
                  <a:outerShdw blurRad="38100" dist="38100" dir="2700000" algn="tl">
                    <a:srgbClr val="DDDDDD"/>
                  </a:outerShdw>
                </a:effectLst>
                <a:latin typeface="Times New Roman" panose="02020603050405020304"/>
                <a:cs typeface="Times New Roman" panose="02020603050405020304"/>
              </a:rPr>
              <a:t>R</a:t>
            </a:r>
            <a:r>
              <a:rPr lang="en-US" altLang="zh-CN" sz="2800" b="1" i="0" baseline="-25000" dirty="0">
                <a:effectLst>
                  <a:outerShdw blurRad="38100" dist="38100" dir="2700000" algn="tl">
                    <a:srgbClr val="DDDDDD"/>
                  </a:outerShdw>
                </a:effectLst>
                <a:latin typeface="Times New Roman" panose="02020603050405020304"/>
                <a:cs typeface="Times New Roman" panose="02020603050405020304"/>
              </a:rPr>
              <a:t>F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有关，与运放本</a:t>
            </a:r>
          </a:p>
          <a:p>
            <a:pPr>
              <a:spcBef>
                <a:spcPct val="30000"/>
              </a:spcBef>
            </a:pPr>
            <a:r>
              <a:rPr lang="zh-CN" altLang="en-US" sz="2800" b="1" i="0" dirty="0">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smtClean="0">
                <a:effectLst>
                  <a:outerShdw blurRad="38100" dist="38100" dir="2700000" algn="tl">
                    <a:srgbClr val="DDDDDD"/>
                  </a:outerShdw>
                </a:effectLst>
                <a:latin typeface="Times New Roman" panose="02020603050405020304"/>
                <a:cs typeface="Times New Roman" panose="02020603050405020304"/>
              </a:rPr>
              <a:t>身参数无关</a:t>
            </a:r>
            <a:r>
              <a:rPr lang="zh-CN" altLang="en-US" sz="2800" b="1" i="0" dirty="0">
                <a:effectLst>
                  <a:outerShdw blurRad="38100" dist="38100" dir="2700000" algn="tl">
                    <a:srgbClr val="DDDDDD"/>
                  </a:outerShdw>
                </a:effectLst>
                <a:latin typeface="Times New Roman" panose="02020603050405020304"/>
                <a:cs typeface="Times New Roman" panose="02020603050405020304"/>
              </a:rPr>
              <a:t>。</a:t>
            </a:r>
          </a:p>
        </p:txBody>
      </p:sp>
      <p:sp>
        <p:nvSpPr>
          <p:cNvPr id="67590" name="Rectangle 6"/>
          <p:cNvSpPr>
            <a:spLocks noChangeArrowheads="1"/>
          </p:cNvSpPr>
          <p:nvPr/>
        </p:nvSpPr>
        <p:spPr bwMode="auto">
          <a:xfrm>
            <a:off x="493306" y="3130550"/>
            <a:ext cx="4471212" cy="523220"/>
          </a:xfrm>
          <a:prstGeom prst="rect">
            <a:avLst/>
          </a:prstGeom>
          <a:noFill/>
          <a:ln w="9525">
            <a:noFill/>
            <a:miter lim="800000"/>
          </a:ln>
          <a:effectLst/>
        </p:spPr>
        <p:txBody>
          <a:bodyPr wrap="none">
            <a:spAutoFit/>
          </a:bodyPr>
          <a:lstStyle/>
          <a:p>
            <a:pPr algn="ctr">
              <a:spcBef>
                <a:spcPct val="3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③   A</a:t>
            </a:r>
            <a:r>
              <a:rPr lang="en-US" altLang="zh-CN" sz="2800" b="1" baseline="-25000">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f </a:t>
            </a:r>
            <a:r>
              <a:rPr lang="en-US" altLang="zh-CN" sz="2800" b="1" i="0">
                <a:effectLst>
                  <a:outerShdw blurRad="38100" dist="38100" dir="2700000" algn="tl">
                    <a:srgbClr val="DDDDDD"/>
                  </a:outerShdw>
                </a:effectLst>
                <a:latin typeface="Times New Roman" panose="02020603050405020304"/>
                <a:cs typeface="Times New Roman" panose="02020603050405020304"/>
              </a:rPr>
              <a:t>≥ 1 </a:t>
            </a:r>
            <a:r>
              <a:rPr lang="zh-CN" altLang="en-US" sz="2800" b="1" i="0">
                <a:effectLst>
                  <a:outerShdw blurRad="38100" dist="38100" dir="2700000" algn="tl">
                    <a:srgbClr val="DDDDDD"/>
                  </a:outerShdw>
                </a:effectLst>
                <a:latin typeface="Times New Roman" panose="02020603050405020304"/>
                <a:cs typeface="Times New Roman" panose="02020603050405020304"/>
              </a:rPr>
              <a:t>，不能小于 </a:t>
            </a:r>
            <a:r>
              <a:rPr lang="en-US" altLang="zh-CN" sz="2800" b="1" i="0">
                <a:effectLst>
                  <a:outerShdw blurRad="38100" dist="38100" dir="2700000" algn="tl">
                    <a:srgbClr val="DDDDDD"/>
                  </a:outerShdw>
                </a:effectLst>
                <a:latin typeface="Times New Roman" panose="02020603050405020304"/>
                <a:cs typeface="Times New Roman" panose="02020603050405020304"/>
              </a:rPr>
              <a:t>1 </a:t>
            </a:r>
            <a:r>
              <a:rPr lang="zh-CN" altLang="en-US" sz="2800" b="1" i="0">
                <a:effectLst>
                  <a:outerShdw blurRad="38100" dist="38100" dir="2700000" algn="tl">
                    <a:srgbClr val="DDDDDD"/>
                  </a:outerShdw>
                </a:effectLst>
                <a:latin typeface="Times New Roman" panose="02020603050405020304"/>
                <a:cs typeface="Times New Roman" panose="02020603050405020304"/>
              </a:rPr>
              <a:t>。</a:t>
            </a:r>
          </a:p>
        </p:txBody>
      </p:sp>
      <p:sp>
        <p:nvSpPr>
          <p:cNvPr id="67591" name="Rectangle 7"/>
          <p:cNvSpPr>
            <a:spLocks noChangeArrowheads="1"/>
          </p:cNvSpPr>
          <p:nvPr/>
        </p:nvSpPr>
        <p:spPr bwMode="auto">
          <a:xfrm>
            <a:off x="504825" y="3878263"/>
            <a:ext cx="8170000" cy="523220"/>
          </a:xfrm>
          <a:prstGeom prst="rect">
            <a:avLst/>
          </a:prstGeom>
          <a:noFill/>
          <a:ln w="9525">
            <a:noFill/>
            <a:miter lim="800000"/>
          </a:ln>
          <a:effectLst/>
        </p:spPr>
        <p:txBody>
          <a:bodyPr wrap="none">
            <a:spAutoFit/>
          </a:bodyPr>
          <a:lstStyle/>
          <a:p>
            <a:pPr>
              <a:spcBef>
                <a:spcPct val="30000"/>
              </a:spcBef>
            </a:pPr>
            <a:r>
              <a:rPr lang="en-US" altLang="zh-CN" sz="2800" b="1" i="0" dirty="0">
                <a:effectLst>
                  <a:outerShdw blurRad="38100" dist="38100" dir="2700000" algn="tl">
                    <a:srgbClr val="DDDDDD"/>
                  </a:outerShdw>
                </a:effectLst>
                <a:latin typeface="Times New Roman" panose="02020603050405020304"/>
                <a:cs typeface="Times New Roman" panose="02020603050405020304"/>
              </a:rPr>
              <a:t>④   </a:t>
            </a:r>
            <a:r>
              <a:rPr lang="en-US" altLang="zh-CN" sz="2800" b="1" i="1" dirty="0">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a:effectLst>
                  <a:outerShdw blurRad="38100" dist="38100" dir="2700000" algn="tl">
                    <a:srgbClr val="DDDDDD"/>
                  </a:outerShdw>
                </a:effectLst>
                <a:latin typeface="Times New Roman" panose="02020603050405020304"/>
                <a:cs typeface="Times New Roman" panose="02020603050405020304"/>
              </a:rPr>
              <a:t> = u</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 </a:t>
            </a:r>
            <a:r>
              <a:rPr lang="en-US" altLang="zh-CN" sz="2800" b="1" dirty="0">
                <a:effectLst>
                  <a:outerShdw blurRad="38100" dist="38100" dir="2700000" algn="tl">
                    <a:srgbClr val="DDDDDD"/>
                  </a:outerShdw>
                </a:effectLst>
                <a:latin typeface="Times New Roman" panose="02020603050405020304"/>
                <a:cs typeface="Times New Roman" panose="02020603050405020304"/>
              </a:rPr>
              <a:t>≠ 0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，反相输入端不存在“虚地”现象。</a:t>
            </a:r>
          </a:p>
        </p:txBody>
      </p:sp>
    </p:spTree>
    <p:extLst>
      <p:ext uri="{BB962C8B-B14F-4D97-AF65-F5344CB8AC3E}">
        <p14:creationId xmlns:p14="http://schemas.microsoft.com/office/powerpoint/2010/main" val="3701281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wipe(left)">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9"/>
                                        </p:tgtEl>
                                        <p:attrNameLst>
                                          <p:attrName>style.visibility</p:attrName>
                                        </p:attrNameLst>
                                      </p:cBhvr>
                                      <p:to>
                                        <p:strVal val="visible"/>
                                      </p:to>
                                    </p:set>
                                    <p:animEffect transition="in" filter="wipe(left)">
                                      <p:cBhvr>
                                        <p:cTn id="12" dur="500"/>
                                        <p:tgtEl>
                                          <p:spTgt spid="675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590"/>
                                        </p:tgtEl>
                                        <p:attrNameLst>
                                          <p:attrName>style.visibility</p:attrName>
                                        </p:attrNameLst>
                                      </p:cBhvr>
                                      <p:to>
                                        <p:strVal val="visible"/>
                                      </p:to>
                                    </p:set>
                                    <p:animEffect transition="in" filter="wipe(left)">
                                      <p:cBhvr>
                                        <p:cTn id="17" dur="500"/>
                                        <p:tgtEl>
                                          <p:spTgt spid="675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91"/>
                                        </p:tgtEl>
                                        <p:attrNameLst>
                                          <p:attrName>style.visibility</p:attrName>
                                        </p:attrNameLst>
                                      </p:cBhvr>
                                      <p:to>
                                        <p:strVal val="visible"/>
                                      </p:to>
                                    </p:set>
                                    <p:animEffect transition="in" filter="wipe(left)">
                                      <p:cBhvr>
                                        <p:cTn id="22" dur="500"/>
                                        <p:tgtEl>
                                          <p:spTgt spid="675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586"/>
                                        </p:tgtEl>
                                        <p:attrNameLst>
                                          <p:attrName>style.visibility</p:attrName>
                                        </p:attrNameLst>
                                      </p:cBhvr>
                                      <p:to>
                                        <p:strVal val="visible"/>
                                      </p:to>
                                    </p:set>
                                    <p:animEffect transition="in" filter="wipe(left)">
                                      <p:cBhvr>
                                        <p:cTn id="27" dur="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utoUpdateAnimBg="0"/>
      <p:bldP spid="67588" grpId="0" autoUpdateAnimBg="0"/>
      <p:bldP spid="67589" grpId="0" autoUpdateAnimBg="0"/>
      <p:bldP spid="67590" grpId="0" autoUpdateAnimBg="0"/>
      <p:bldP spid="6759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81000" y="168275"/>
            <a:ext cx="4267200" cy="625475"/>
          </a:xfrm>
          <a:prstGeom prst="rect">
            <a:avLst/>
          </a:prstGeom>
          <a:noFill/>
          <a:ln>
            <a:noFill/>
          </a:ln>
        </p:spPr>
        <p:txBody>
          <a:bodyPr>
            <a:spAutoFit/>
          </a:bodyPr>
          <a:lstStyle/>
          <a:p>
            <a:pPr>
              <a:lnSpc>
                <a:spcPct val="125000"/>
              </a:lnSpc>
            </a:pPr>
            <a:r>
              <a:rPr lang="en-US" altLang="zh-CN" sz="2800" b="1" i="0"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当 </a:t>
            </a:r>
            <a:r>
              <a:rPr lang="en-US" altLang="zh-CN" sz="2800" b="1" dirty="0">
                <a:latin typeface="Times New Roman" panose="02020603050405020304"/>
                <a:cs typeface="Times New Roman" panose="02020603050405020304"/>
              </a:rPr>
              <a:t>R</a:t>
            </a:r>
            <a:r>
              <a:rPr lang="en-US" altLang="zh-CN" sz="2800" b="1" i="0" baseline="-25000" dirty="0">
                <a:latin typeface="Times New Roman" panose="02020603050405020304"/>
                <a:cs typeface="Times New Roman" panose="02020603050405020304"/>
              </a:rPr>
              <a:t>1</a:t>
            </a:r>
            <a:r>
              <a:rPr lang="en-US" altLang="zh-CN" sz="2800" b="1" dirty="0">
                <a:latin typeface="Times New Roman" panose="02020603050405020304"/>
                <a:cs typeface="Times New Roman" panose="02020603050405020304"/>
              </a:rPr>
              <a:t>= </a:t>
            </a:r>
            <a:r>
              <a:rPr lang="en-US" altLang="zh-CN" sz="2800" b="1" i="0" dirty="0">
                <a:latin typeface="Times New Roman" panose="02020603050405020304"/>
                <a:cs typeface="Times New Roman" panose="02020603050405020304"/>
                <a:sym typeface="Symbol" panose="05050102010706020507" charset="0"/>
              </a:rPr>
              <a:t> </a:t>
            </a:r>
            <a:r>
              <a:rPr lang="zh-CN" altLang="en-US" sz="2800" b="1" i="0" dirty="0">
                <a:latin typeface="Times New Roman" panose="02020603050405020304"/>
                <a:cs typeface="Times New Roman" panose="02020603050405020304"/>
                <a:sym typeface="Symbol" panose="05050102010706020507" charset="0"/>
              </a:rPr>
              <a:t>或</a:t>
            </a:r>
            <a:r>
              <a:rPr lang="zh-CN" altLang="en-US" sz="2800" b="1" i="0" dirty="0">
                <a:latin typeface="Times New Roman" panose="02020603050405020304"/>
                <a:cs typeface="Times New Roman" panose="02020603050405020304"/>
              </a:rPr>
              <a:t> </a:t>
            </a:r>
            <a:r>
              <a:rPr lang="en-US" altLang="zh-CN" sz="2800" b="1" dirty="0">
                <a:latin typeface="Times New Roman" panose="02020603050405020304"/>
                <a:cs typeface="Times New Roman" panose="02020603050405020304"/>
              </a:rPr>
              <a:t>R</a:t>
            </a:r>
            <a:r>
              <a:rPr lang="en-US" altLang="zh-CN" sz="2800" b="1" i="0" baseline="-25000" dirty="0">
                <a:latin typeface="Times New Roman" panose="02020603050405020304"/>
                <a:cs typeface="Times New Roman" panose="02020603050405020304"/>
              </a:rPr>
              <a:t>F</a:t>
            </a:r>
            <a:r>
              <a:rPr lang="en-US" altLang="zh-CN" sz="2800" b="1" baseline="-25000" dirty="0">
                <a:latin typeface="Times New Roman" panose="02020603050405020304"/>
                <a:cs typeface="Times New Roman" panose="02020603050405020304"/>
              </a:rPr>
              <a:t> </a:t>
            </a:r>
            <a:r>
              <a:rPr lang="en-US" altLang="zh-CN" sz="2800" b="1" dirty="0">
                <a:latin typeface="Times New Roman" panose="02020603050405020304"/>
                <a:cs typeface="Times New Roman" panose="02020603050405020304"/>
              </a:rPr>
              <a:t>=</a:t>
            </a:r>
            <a:r>
              <a:rPr lang="en-US" altLang="zh-CN" sz="2800" b="1" i="0" dirty="0">
                <a:latin typeface="Times New Roman" panose="02020603050405020304"/>
                <a:cs typeface="Times New Roman" panose="02020603050405020304"/>
              </a:rPr>
              <a:t> 0 </a:t>
            </a:r>
            <a:r>
              <a:rPr lang="zh-CN" altLang="en-US" sz="2800" b="1" i="0" dirty="0">
                <a:latin typeface="Times New Roman" panose="02020603050405020304"/>
                <a:cs typeface="Times New Roman" panose="02020603050405020304"/>
              </a:rPr>
              <a:t>时，</a:t>
            </a:r>
          </a:p>
        </p:txBody>
      </p:sp>
      <p:sp>
        <p:nvSpPr>
          <p:cNvPr id="68611" name="Rectangle 3"/>
          <p:cNvSpPr>
            <a:spLocks noChangeArrowheads="1"/>
          </p:cNvSpPr>
          <p:nvPr/>
        </p:nvSpPr>
        <p:spPr bwMode="auto">
          <a:xfrm>
            <a:off x="5026147" y="127928"/>
            <a:ext cx="4114800" cy="1151597"/>
          </a:xfrm>
          <a:prstGeom prst="rect">
            <a:avLst/>
          </a:prstGeom>
          <a:noFill/>
          <a:ln>
            <a:noFill/>
          </a:ln>
        </p:spPr>
        <p:txBody>
          <a:bodyPr>
            <a:spAutoFit/>
          </a:bodyPr>
          <a:lstStyle/>
          <a:p>
            <a:pPr>
              <a:lnSpc>
                <a:spcPct val="125000"/>
              </a:lnSpc>
            </a:pPr>
            <a:r>
              <a:rPr lang="en-US" altLang="zh-CN" sz="2800" b="1" i="1" dirty="0" err="1">
                <a:latin typeface="Times New Roman" panose="02020603050405020304"/>
                <a:cs typeface="Times New Roman" panose="02020603050405020304"/>
              </a:rPr>
              <a:t>u</a:t>
            </a:r>
            <a:r>
              <a:rPr lang="en-US" altLang="zh-CN" sz="2800" b="1" i="1" baseline="-25000" dirty="0" err="1">
                <a:latin typeface="Times New Roman" panose="02020603050405020304"/>
                <a:cs typeface="Times New Roman" panose="02020603050405020304"/>
              </a:rPr>
              <a:t>o</a:t>
            </a:r>
            <a:r>
              <a:rPr lang="en-US" altLang="zh-CN" sz="2800" b="1" i="1" dirty="0">
                <a:latin typeface="Times New Roman" panose="02020603050405020304"/>
                <a:cs typeface="Times New Roman" panose="02020603050405020304"/>
              </a:rPr>
              <a:t> = </a:t>
            </a:r>
            <a:r>
              <a:rPr lang="en-US" altLang="zh-CN" sz="2800" b="1" i="1" dirty="0" err="1">
                <a:latin typeface="Times New Roman" panose="02020603050405020304"/>
                <a:cs typeface="Times New Roman" panose="02020603050405020304"/>
              </a:rPr>
              <a:t>u</a:t>
            </a:r>
            <a:r>
              <a:rPr lang="en-US" altLang="zh-CN" sz="2800" b="1" i="1" baseline="-25000" dirty="0" err="1">
                <a:latin typeface="Times New Roman" panose="02020603050405020304"/>
                <a:cs typeface="Times New Roman" panose="02020603050405020304"/>
              </a:rPr>
              <a:t>i</a:t>
            </a:r>
            <a:r>
              <a:rPr lang="en-US" altLang="zh-CN" sz="2800" b="1" i="1" baseline="-25000"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a:t>
            </a:r>
            <a:r>
              <a:rPr lang="zh-CN" altLang="en-US" sz="2800" b="1" dirty="0">
                <a:latin typeface="Times New Roman" panose="02020603050405020304"/>
                <a:cs typeface="Times New Roman" panose="02020603050405020304"/>
              </a:rPr>
              <a:t> </a:t>
            </a:r>
            <a:r>
              <a:rPr lang="en-US" altLang="zh-CN" sz="2800" b="1" dirty="0">
                <a:latin typeface="Times New Roman" panose="02020603050405020304"/>
                <a:cs typeface="Times New Roman" panose="02020603050405020304"/>
              </a:rPr>
              <a:t>A</a:t>
            </a:r>
            <a:r>
              <a:rPr lang="en-US" altLang="zh-CN" sz="2800" b="1" baseline="-25000" dirty="0">
                <a:latin typeface="Times New Roman" panose="02020603050405020304"/>
                <a:cs typeface="Times New Roman" panose="02020603050405020304"/>
              </a:rPr>
              <a:t>u</a:t>
            </a:r>
            <a:r>
              <a:rPr lang="en-US" altLang="zh-CN" sz="2800" b="1" i="0" baseline="-25000" dirty="0">
                <a:latin typeface="Times New Roman" panose="02020603050405020304"/>
                <a:cs typeface="Times New Roman" panose="02020603050405020304"/>
              </a:rPr>
              <a:t>f</a:t>
            </a:r>
            <a:r>
              <a:rPr lang="en-US" altLang="zh-CN" sz="2800" b="1" i="0" dirty="0">
                <a:latin typeface="Times New Roman" panose="02020603050405020304"/>
                <a:cs typeface="Times New Roman" panose="02020603050405020304"/>
              </a:rPr>
              <a:t> = 1</a:t>
            </a:r>
            <a:r>
              <a:rPr lang="zh-CN" altLang="en-US" sz="2800" b="1" i="0" dirty="0" smtClean="0">
                <a:latin typeface="Times New Roman" panose="02020603050405020304"/>
                <a:cs typeface="Times New Roman" panose="02020603050405020304"/>
              </a:rPr>
              <a:t>，称电压跟随器</a:t>
            </a:r>
            <a:r>
              <a:rPr lang="zh-CN" altLang="en-US" sz="2800" b="1" i="0" dirty="0">
                <a:latin typeface="Times New Roman" panose="02020603050405020304"/>
                <a:cs typeface="Times New Roman" panose="02020603050405020304"/>
              </a:rPr>
              <a:t>。</a:t>
            </a:r>
          </a:p>
        </p:txBody>
      </p:sp>
      <p:grpSp>
        <p:nvGrpSpPr>
          <p:cNvPr id="50180" name="Group 120"/>
          <p:cNvGrpSpPr/>
          <p:nvPr/>
        </p:nvGrpSpPr>
        <p:grpSpPr bwMode="auto">
          <a:xfrm>
            <a:off x="609600" y="762000"/>
            <a:ext cx="3886200" cy="2514600"/>
            <a:chOff x="384" y="480"/>
            <a:chExt cx="2448" cy="1584"/>
          </a:xfrm>
        </p:grpSpPr>
        <p:sp>
          <p:nvSpPr>
            <p:cNvPr id="50251" name="Text Box 8"/>
            <p:cNvSpPr txBox="1">
              <a:spLocks noChangeArrowheads="1"/>
            </p:cNvSpPr>
            <p:nvPr/>
          </p:nvSpPr>
          <p:spPr bwMode="auto">
            <a:xfrm>
              <a:off x="2266" y="1344"/>
              <a:ext cx="56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0252" name="Rectangle 9"/>
            <p:cNvSpPr>
              <a:spLocks noChangeArrowheads="1"/>
            </p:cNvSpPr>
            <p:nvPr/>
          </p:nvSpPr>
          <p:spPr bwMode="auto">
            <a:xfrm>
              <a:off x="1593" y="480"/>
              <a:ext cx="567"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50253" name="Rectangle 10"/>
            <p:cNvSpPr>
              <a:spLocks noChangeArrowheads="1"/>
            </p:cNvSpPr>
            <p:nvPr/>
          </p:nvSpPr>
          <p:spPr bwMode="auto">
            <a:xfrm>
              <a:off x="1613" y="806"/>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0254" name="Line 11"/>
            <p:cNvSpPr>
              <a:spLocks noChangeShapeType="1"/>
            </p:cNvSpPr>
            <p:nvPr/>
          </p:nvSpPr>
          <p:spPr bwMode="auto">
            <a:xfrm>
              <a:off x="2151" y="845"/>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55" name="Text Box 12"/>
            <p:cNvSpPr txBox="1">
              <a:spLocks noChangeArrowheads="1"/>
            </p:cNvSpPr>
            <p:nvPr/>
          </p:nvSpPr>
          <p:spPr bwMode="auto">
            <a:xfrm>
              <a:off x="384" y="1545"/>
              <a:ext cx="30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50256" name="Rectangle 13"/>
            <p:cNvSpPr>
              <a:spLocks noChangeArrowheads="1"/>
            </p:cNvSpPr>
            <p:nvPr/>
          </p:nvSpPr>
          <p:spPr bwMode="auto">
            <a:xfrm>
              <a:off x="990" y="1488"/>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0257" name="Text Box 14"/>
            <p:cNvSpPr txBox="1">
              <a:spLocks noChangeArrowheads="1"/>
            </p:cNvSpPr>
            <p:nvPr/>
          </p:nvSpPr>
          <p:spPr bwMode="auto">
            <a:xfrm>
              <a:off x="960" y="1536"/>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50258" name="Rectangle 15"/>
            <p:cNvSpPr>
              <a:spLocks noChangeArrowheads="1"/>
            </p:cNvSpPr>
            <p:nvPr/>
          </p:nvSpPr>
          <p:spPr bwMode="auto">
            <a:xfrm>
              <a:off x="990" y="122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0259" name="Line 16"/>
            <p:cNvSpPr>
              <a:spLocks noChangeShapeType="1"/>
            </p:cNvSpPr>
            <p:nvPr/>
          </p:nvSpPr>
          <p:spPr bwMode="auto">
            <a:xfrm>
              <a:off x="1344" y="845"/>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60" name="Rectangle 17"/>
            <p:cNvSpPr>
              <a:spLocks noChangeArrowheads="1"/>
            </p:cNvSpPr>
            <p:nvPr/>
          </p:nvSpPr>
          <p:spPr bwMode="auto">
            <a:xfrm>
              <a:off x="955" y="912"/>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1</a:t>
              </a:r>
            </a:p>
          </p:txBody>
        </p:sp>
        <p:sp>
          <p:nvSpPr>
            <p:cNvPr id="50261" name="Line 18"/>
            <p:cNvSpPr>
              <a:spLocks noChangeShapeType="1"/>
            </p:cNvSpPr>
            <p:nvPr/>
          </p:nvSpPr>
          <p:spPr bwMode="auto">
            <a:xfrm>
              <a:off x="1882" y="84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62" name="Line 19"/>
            <p:cNvSpPr>
              <a:spLocks noChangeShapeType="1"/>
            </p:cNvSpPr>
            <p:nvPr/>
          </p:nvSpPr>
          <p:spPr bwMode="auto">
            <a:xfrm flipH="1">
              <a:off x="768" y="1267"/>
              <a:ext cx="21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63" name="Line 20"/>
            <p:cNvSpPr>
              <a:spLocks noChangeShapeType="1"/>
            </p:cNvSpPr>
            <p:nvPr/>
          </p:nvSpPr>
          <p:spPr bwMode="auto">
            <a:xfrm flipH="1">
              <a:off x="695" y="1527"/>
              <a:ext cx="30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0264" name="Group 21"/>
            <p:cNvGrpSpPr/>
            <p:nvPr/>
          </p:nvGrpSpPr>
          <p:grpSpPr bwMode="auto">
            <a:xfrm>
              <a:off x="693" y="1260"/>
              <a:ext cx="148" cy="153"/>
              <a:chOff x="720" y="2736"/>
              <a:chExt cx="185" cy="192"/>
            </a:xfrm>
          </p:grpSpPr>
          <p:sp>
            <p:nvSpPr>
              <p:cNvPr id="50291" name="Line 2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92" name="Line 2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0265" name="Line 24"/>
            <p:cNvSpPr>
              <a:spLocks noChangeShapeType="1"/>
            </p:cNvSpPr>
            <p:nvPr/>
          </p:nvSpPr>
          <p:spPr bwMode="auto">
            <a:xfrm>
              <a:off x="1344" y="845"/>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0266" name="Group 25"/>
            <p:cNvGrpSpPr/>
            <p:nvPr/>
          </p:nvGrpSpPr>
          <p:grpSpPr bwMode="auto">
            <a:xfrm>
              <a:off x="2237" y="1766"/>
              <a:ext cx="163" cy="106"/>
              <a:chOff x="2448" y="2832"/>
              <a:chExt cx="185" cy="96"/>
            </a:xfrm>
          </p:grpSpPr>
          <p:sp>
            <p:nvSpPr>
              <p:cNvPr id="50289" name="Line 26"/>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90" name="Line 27"/>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50267" name="Group 28"/>
            <p:cNvGrpSpPr/>
            <p:nvPr/>
          </p:nvGrpSpPr>
          <p:grpSpPr bwMode="auto">
            <a:xfrm>
              <a:off x="576" y="1958"/>
              <a:ext cx="144" cy="106"/>
              <a:chOff x="432" y="2832"/>
              <a:chExt cx="185" cy="96"/>
            </a:xfrm>
          </p:grpSpPr>
          <p:sp>
            <p:nvSpPr>
              <p:cNvPr id="50287" name="Line 29"/>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88" name="Line 30"/>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0268" name="Rectangle 31"/>
            <p:cNvSpPr>
              <a:spLocks noChangeArrowheads="1"/>
            </p:cNvSpPr>
            <p:nvPr/>
          </p:nvSpPr>
          <p:spPr bwMode="auto">
            <a:xfrm>
              <a:off x="384" y="1353"/>
              <a:ext cx="244"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69" name="Rectangle 32"/>
            <p:cNvSpPr>
              <a:spLocks noChangeArrowheads="1"/>
            </p:cNvSpPr>
            <p:nvPr/>
          </p:nvSpPr>
          <p:spPr bwMode="auto">
            <a:xfrm>
              <a:off x="2352" y="1200"/>
              <a:ext cx="244"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70" name="Rectangle 33"/>
            <p:cNvSpPr>
              <a:spLocks noChangeArrowheads="1"/>
            </p:cNvSpPr>
            <p:nvPr/>
          </p:nvSpPr>
          <p:spPr bwMode="auto">
            <a:xfrm>
              <a:off x="400" y="1728"/>
              <a:ext cx="228"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71" name="Rectangle 34"/>
            <p:cNvSpPr>
              <a:spLocks noChangeArrowheads="1"/>
            </p:cNvSpPr>
            <p:nvPr/>
          </p:nvSpPr>
          <p:spPr bwMode="auto">
            <a:xfrm>
              <a:off x="2304" y="1536"/>
              <a:ext cx="318" cy="327"/>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grpSp>
          <p:nvGrpSpPr>
            <p:cNvPr id="50272" name="Group 35"/>
            <p:cNvGrpSpPr/>
            <p:nvPr/>
          </p:nvGrpSpPr>
          <p:grpSpPr bwMode="auto">
            <a:xfrm>
              <a:off x="1248" y="864"/>
              <a:ext cx="1061" cy="823"/>
              <a:chOff x="1686" y="1600"/>
              <a:chExt cx="1061" cy="823"/>
            </a:xfrm>
          </p:grpSpPr>
          <p:sp>
            <p:nvSpPr>
              <p:cNvPr id="50277" name="Rectangle 36"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0278" name="Text Box 37"/>
              <p:cNvSpPr txBox="1">
                <a:spLocks noChangeArrowheads="1"/>
              </p:cNvSpPr>
              <p:nvPr/>
            </p:nvSpPr>
            <p:spPr bwMode="auto">
              <a:xfrm>
                <a:off x="1968" y="209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79" name="Text Box 38"/>
              <p:cNvSpPr txBox="1">
                <a:spLocks noChangeArrowheads="1"/>
              </p:cNvSpPr>
              <p:nvPr/>
            </p:nvSpPr>
            <p:spPr bwMode="auto">
              <a:xfrm>
                <a:off x="2286" y="195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80" name="Text Box 39"/>
              <p:cNvSpPr txBox="1">
                <a:spLocks noChangeArrowheads="1"/>
              </p:cNvSpPr>
              <p:nvPr/>
            </p:nvSpPr>
            <p:spPr bwMode="auto">
              <a:xfrm>
                <a:off x="2185" y="173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50281" name="Line 40"/>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82" name="Line 41"/>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83" name="Line 42"/>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50284" name="Line 43"/>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85" name="Text Box 44"/>
              <p:cNvSpPr txBox="1">
                <a:spLocks noChangeArrowheads="1"/>
              </p:cNvSpPr>
              <p:nvPr/>
            </p:nvSpPr>
            <p:spPr bwMode="auto">
              <a:xfrm>
                <a:off x="1975" y="182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86" name="Text Box 45"/>
              <p:cNvSpPr txBox="1">
                <a:spLocks noChangeArrowheads="1"/>
              </p:cNvSpPr>
              <p:nvPr/>
            </p:nvSpPr>
            <p:spPr bwMode="auto">
              <a:xfrm rot="5400000">
                <a:off x="2043" y="174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50273" name="Oval 46"/>
            <p:cNvSpPr>
              <a:spLocks noChangeArrowheads="1"/>
            </p:cNvSpPr>
            <p:nvPr/>
          </p:nvSpPr>
          <p:spPr bwMode="auto">
            <a:xfrm>
              <a:off x="624" y="1488"/>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74" name="Oval 47"/>
            <p:cNvSpPr>
              <a:spLocks noChangeArrowheads="1"/>
            </p:cNvSpPr>
            <p:nvPr/>
          </p:nvSpPr>
          <p:spPr bwMode="auto">
            <a:xfrm>
              <a:off x="2304" y="132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75" name="Oval 48"/>
            <p:cNvSpPr>
              <a:spLocks noChangeArrowheads="1"/>
            </p:cNvSpPr>
            <p:nvPr/>
          </p:nvSpPr>
          <p:spPr bwMode="auto">
            <a:xfrm>
              <a:off x="624" y="190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76" name="Oval 49"/>
            <p:cNvSpPr>
              <a:spLocks noChangeArrowheads="1"/>
            </p:cNvSpPr>
            <p:nvPr/>
          </p:nvSpPr>
          <p:spPr bwMode="auto">
            <a:xfrm>
              <a:off x="2289"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8658" name="AutoShape 50" descr="40%"/>
          <p:cNvSpPr>
            <a:spLocks noChangeArrowheads="1"/>
          </p:cNvSpPr>
          <p:nvPr/>
        </p:nvSpPr>
        <p:spPr bwMode="auto">
          <a:xfrm>
            <a:off x="381000" y="840021"/>
            <a:ext cx="4695825" cy="2438400"/>
          </a:xfrm>
          <a:prstGeom prst="verticalScroll">
            <a:avLst>
              <a:gd name="adj" fmla="val 12500"/>
            </a:avLst>
          </a:prstGeom>
          <a:pattFill prst="pct40">
            <a:fgClr>
              <a:srgbClr val="CCFF33"/>
            </a:fgClr>
            <a:bgClr>
              <a:srgbClr val="FFFFFF"/>
            </a:bgClr>
          </a:pattFill>
          <a:ln w="9525">
            <a:solidFill>
              <a:srgbClr val="006600"/>
            </a:solidFill>
            <a:round/>
          </a:ln>
        </p:spPr>
        <p:txBody>
          <a:bodyPr wrap="none" anchor="ctr"/>
          <a:lstStyle/>
          <a:p>
            <a:pPr eaLnBrk="0" hangingPunct="0">
              <a:spcBef>
                <a:spcPct val="10000"/>
              </a:spcBef>
            </a:pPr>
            <a:r>
              <a:rPr lang="en-US" altLang="zh-CN" sz="2800" b="1" i="0" dirty="0">
                <a:solidFill>
                  <a:srgbClr val="FF3300"/>
                </a:solidFill>
                <a:latin typeface="宋体" panose="02010600030101010101" pitchFamily="2" charset="-122"/>
              </a:rPr>
              <a:t>   </a:t>
            </a:r>
            <a:r>
              <a:rPr lang="zh-CN" altLang="en-US" sz="2800" b="1" i="0" dirty="0">
                <a:solidFill>
                  <a:srgbClr val="FF3300"/>
                </a:solidFill>
                <a:latin typeface="宋体" panose="02010600030101010101" pitchFamily="2" charset="-122"/>
              </a:rPr>
              <a:t>由运放构成的电压跟</a:t>
            </a:r>
          </a:p>
          <a:p>
            <a:pPr eaLnBrk="0" hangingPunct="0">
              <a:spcBef>
                <a:spcPct val="10000"/>
              </a:spcBef>
            </a:pPr>
            <a:r>
              <a:rPr lang="zh-CN" altLang="en-US" sz="2800" b="1" i="0" dirty="0">
                <a:solidFill>
                  <a:srgbClr val="FF3300"/>
                </a:solidFill>
                <a:latin typeface="宋体" panose="02010600030101010101" pitchFamily="2" charset="-122"/>
              </a:rPr>
              <a:t> 随器</a:t>
            </a:r>
            <a:r>
              <a:rPr lang="en-US" altLang="zh-CN" sz="2800" b="1" i="0" dirty="0">
                <a:solidFill>
                  <a:srgbClr val="FF3300"/>
                </a:solidFill>
                <a:latin typeface="宋体" panose="02010600030101010101" pitchFamily="2" charset="-122"/>
              </a:rPr>
              <a:t>:</a:t>
            </a:r>
            <a:r>
              <a:rPr lang="zh-CN" altLang="en-US" sz="2800" b="1" i="0" dirty="0">
                <a:solidFill>
                  <a:srgbClr val="FF0000"/>
                </a:solidFill>
                <a:latin typeface="Times New Roman" panose="02020603050405020304" charset="0"/>
              </a:rPr>
              <a:t>输入电阻高、输出</a:t>
            </a:r>
          </a:p>
          <a:p>
            <a:pPr eaLnBrk="0" hangingPunct="0">
              <a:spcBef>
                <a:spcPct val="10000"/>
              </a:spcBef>
            </a:pPr>
            <a:r>
              <a:rPr lang="zh-CN" altLang="en-US" sz="2800" b="1" i="0" dirty="0">
                <a:solidFill>
                  <a:srgbClr val="FF0000"/>
                </a:solidFill>
                <a:latin typeface="Times New Roman" panose="02020603050405020304" charset="0"/>
              </a:rPr>
              <a:t>  电阻低，</a:t>
            </a:r>
            <a:r>
              <a:rPr lang="zh-CN" altLang="en-US" sz="2800" b="1" i="0" dirty="0">
                <a:solidFill>
                  <a:srgbClr val="FF3300"/>
                </a:solidFill>
                <a:latin typeface="宋体" panose="02010600030101010101" pitchFamily="2" charset="-122"/>
              </a:rPr>
              <a:t>其跟随性能比</a:t>
            </a:r>
          </a:p>
          <a:p>
            <a:pPr eaLnBrk="0" hangingPunct="0">
              <a:spcBef>
                <a:spcPct val="10000"/>
              </a:spcBef>
            </a:pPr>
            <a:r>
              <a:rPr lang="zh-CN" altLang="en-US" sz="2800" b="1" i="0" dirty="0">
                <a:solidFill>
                  <a:srgbClr val="FF3300"/>
                </a:solidFill>
                <a:latin typeface="宋体" panose="02010600030101010101" pitchFamily="2" charset="-122"/>
              </a:rPr>
              <a:t> 射极输出器更好。</a:t>
            </a:r>
          </a:p>
        </p:txBody>
      </p:sp>
      <p:grpSp>
        <p:nvGrpSpPr>
          <p:cNvPr id="7" name="Group 121"/>
          <p:cNvGrpSpPr/>
          <p:nvPr/>
        </p:nvGrpSpPr>
        <p:grpSpPr bwMode="auto">
          <a:xfrm>
            <a:off x="5257800" y="1371600"/>
            <a:ext cx="3306763" cy="2305050"/>
            <a:chOff x="3312" y="864"/>
            <a:chExt cx="2083" cy="1452"/>
          </a:xfrm>
        </p:grpSpPr>
        <p:sp>
          <p:nvSpPr>
            <p:cNvPr id="50222" name="Text Box 52"/>
            <p:cNvSpPr txBox="1">
              <a:spLocks noChangeArrowheads="1"/>
            </p:cNvSpPr>
            <p:nvPr/>
          </p:nvSpPr>
          <p:spPr bwMode="auto">
            <a:xfrm>
              <a:off x="4778" y="1458"/>
              <a:ext cx="61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0223" name="Line 53"/>
            <p:cNvSpPr>
              <a:spLocks noChangeShapeType="1"/>
            </p:cNvSpPr>
            <p:nvPr/>
          </p:nvSpPr>
          <p:spPr bwMode="auto">
            <a:xfrm>
              <a:off x="4652" y="864"/>
              <a:ext cx="0" cy="62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24" name="Text Box 54"/>
            <p:cNvSpPr txBox="1">
              <a:spLocks noChangeArrowheads="1"/>
            </p:cNvSpPr>
            <p:nvPr/>
          </p:nvSpPr>
          <p:spPr bwMode="auto">
            <a:xfrm>
              <a:off x="3312" y="1737"/>
              <a:ext cx="33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50225" name="Line 55"/>
            <p:cNvSpPr>
              <a:spLocks noChangeShapeType="1"/>
            </p:cNvSpPr>
            <p:nvPr/>
          </p:nvSpPr>
          <p:spPr bwMode="auto">
            <a:xfrm>
              <a:off x="3772" y="864"/>
              <a:ext cx="0" cy="52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26" name="Line 56"/>
            <p:cNvSpPr>
              <a:spLocks noChangeShapeType="1"/>
            </p:cNvSpPr>
            <p:nvPr/>
          </p:nvSpPr>
          <p:spPr bwMode="auto">
            <a:xfrm>
              <a:off x="3772" y="864"/>
              <a:ext cx="87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0227" name="Group 57"/>
            <p:cNvGrpSpPr/>
            <p:nvPr/>
          </p:nvGrpSpPr>
          <p:grpSpPr bwMode="auto">
            <a:xfrm>
              <a:off x="4746" y="1961"/>
              <a:ext cx="178" cy="126"/>
              <a:chOff x="2448" y="2832"/>
              <a:chExt cx="185" cy="96"/>
            </a:xfrm>
          </p:grpSpPr>
          <p:sp>
            <p:nvSpPr>
              <p:cNvPr id="50249" name="Line 58"/>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50" name="Line 59"/>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50228" name="Group 60"/>
            <p:cNvGrpSpPr/>
            <p:nvPr/>
          </p:nvGrpSpPr>
          <p:grpSpPr bwMode="auto">
            <a:xfrm>
              <a:off x="3542" y="2190"/>
              <a:ext cx="157" cy="126"/>
              <a:chOff x="432" y="2832"/>
              <a:chExt cx="185" cy="96"/>
            </a:xfrm>
          </p:grpSpPr>
          <p:sp>
            <p:nvSpPr>
              <p:cNvPr id="50247" name="Line 61"/>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48" name="Line 62"/>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0229" name="Rectangle 63"/>
            <p:cNvSpPr>
              <a:spLocks noChangeArrowheads="1"/>
            </p:cNvSpPr>
            <p:nvPr/>
          </p:nvSpPr>
          <p:spPr bwMode="auto">
            <a:xfrm>
              <a:off x="3339" y="1497"/>
              <a:ext cx="243"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30" name="Rectangle 64"/>
            <p:cNvSpPr>
              <a:spLocks noChangeArrowheads="1"/>
            </p:cNvSpPr>
            <p:nvPr/>
          </p:nvSpPr>
          <p:spPr bwMode="auto">
            <a:xfrm>
              <a:off x="4882" y="1287"/>
              <a:ext cx="244"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31" name="Rectangle 65"/>
            <p:cNvSpPr>
              <a:spLocks noChangeArrowheads="1"/>
            </p:cNvSpPr>
            <p:nvPr/>
          </p:nvSpPr>
          <p:spPr bwMode="auto">
            <a:xfrm>
              <a:off x="3360" y="1984"/>
              <a:ext cx="228" cy="327"/>
            </a:xfrm>
            <a:prstGeom prst="rect">
              <a:avLst/>
            </a:prstGeom>
            <a:noFill/>
            <a:ln>
              <a:noFill/>
            </a:ln>
          </p:spPr>
          <p:txBody>
            <a:bodyPr wrap="none">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32" name="Rectangle 66"/>
            <p:cNvSpPr>
              <a:spLocks noChangeArrowheads="1"/>
            </p:cNvSpPr>
            <p:nvPr/>
          </p:nvSpPr>
          <p:spPr bwMode="auto">
            <a:xfrm>
              <a:off x="4819" y="1687"/>
              <a:ext cx="347" cy="328"/>
            </a:xfrm>
            <a:prstGeom prst="rect">
              <a:avLst/>
            </a:prstGeom>
            <a:noFill/>
            <a:ln>
              <a:noFill/>
            </a:ln>
          </p:spPr>
          <p:txBody>
            <a:bodyPr>
              <a:spAutoFit/>
            </a:bodyPr>
            <a:lstStyle/>
            <a:p>
              <a:pPr algn="ctr">
                <a:spcBef>
                  <a:spcPct val="50000"/>
                </a:spcBef>
              </a:pPr>
              <a:r>
                <a:rPr lang="en-US" altLang="zh-CN" sz="2800" i="0">
                  <a:solidFill>
                    <a:srgbClr val="FF3300"/>
                  </a:solidFill>
                  <a:latin typeface="Times New Roman" panose="02020603050405020304" charset="0"/>
                </a:rPr>
                <a:t>–</a:t>
              </a:r>
            </a:p>
          </p:txBody>
        </p:sp>
        <p:sp>
          <p:nvSpPr>
            <p:cNvPr id="50233" name="Rectangle 67" descr="40%"/>
            <p:cNvSpPr>
              <a:spLocks noChangeArrowheads="1"/>
            </p:cNvSpPr>
            <p:nvPr/>
          </p:nvSpPr>
          <p:spPr bwMode="auto">
            <a:xfrm>
              <a:off x="3983" y="1093"/>
              <a:ext cx="565" cy="737"/>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0234" name="Text Box 68"/>
            <p:cNvSpPr txBox="1">
              <a:spLocks noChangeArrowheads="1"/>
            </p:cNvSpPr>
            <p:nvPr/>
          </p:nvSpPr>
          <p:spPr bwMode="auto">
            <a:xfrm>
              <a:off x="3975" y="1477"/>
              <a:ext cx="24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35" name="Text Box 69"/>
            <p:cNvSpPr txBox="1">
              <a:spLocks noChangeArrowheads="1"/>
            </p:cNvSpPr>
            <p:nvPr/>
          </p:nvSpPr>
          <p:spPr bwMode="auto">
            <a:xfrm>
              <a:off x="4322" y="1309"/>
              <a:ext cx="43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36" name="Text Box 70"/>
            <p:cNvSpPr txBox="1">
              <a:spLocks noChangeArrowheads="1"/>
            </p:cNvSpPr>
            <p:nvPr/>
          </p:nvSpPr>
          <p:spPr bwMode="auto">
            <a:xfrm>
              <a:off x="4212" y="1050"/>
              <a:ext cx="57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50237" name="Line 71"/>
            <p:cNvSpPr>
              <a:spLocks noChangeShapeType="1"/>
            </p:cNvSpPr>
            <p:nvPr/>
          </p:nvSpPr>
          <p:spPr bwMode="auto">
            <a:xfrm>
              <a:off x="3639" y="1676"/>
              <a:ext cx="35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38" name="Line 72"/>
            <p:cNvSpPr>
              <a:spLocks noChangeShapeType="1"/>
            </p:cNvSpPr>
            <p:nvPr/>
          </p:nvSpPr>
          <p:spPr bwMode="auto">
            <a:xfrm>
              <a:off x="4548" y="1481"/>
              <a:ext cx="27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39" name="Line 73"/>
            <p:cNvSpPr>
              <a:spLocks noChangeShapeType="1"/>
            </p:cNvSpPr>
            <p:nvPr/>
          </p:nvSpPr>
          <p:spPr bwMode="auto">
            <a:xfrm>
              <a:off x="3769" y="887"/>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50240" name="Line 74"/>
            <p:cNvSpPr>
              <a:spLocks noChangeShapeType="1"/>
            </p:cNvSpPr>
            <p:nvPr/>
          </p:nvSpPr>
          <p:spPr bwMode="auto">
            <a:xfrm>
              <a:off x="3769" y="1382"/>
              <a:ext cx="21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0241" name="Text Box 75"/>
            <p:cNvSpPr txBox="1">
              <a:spLocks noChangeArrowheads="1"/>
            </p:cNvSpPr>
            <p:nvPr/>
          </p:nvSpPr>
          <p:spPr bwMode="auto">
            <a:xfrm>
              <a:off x="3983" y="1153"/>
              <a:ext cx="35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0242" name="Text Box 76"/>
            <p:cNvSpPr txBox="1">
              <a:spLocks noChangeArrowheads="1"/>
            </p:cNvSpPr>
            <p:nvPr/>
          </p:nvSpPr>
          <p:spPr bwMode="auto">
            <a:xfrm rot="5400000">
              <a:off x="4078" y="1090"/>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50243" name="Oval 77"/>
            <p:cNvSpPr>
              <a:spLocks noChangeArrowheads="1"/>
            </p:cNvSpPr>
            <p:nvPr/>
          </p:nvSpPr>
          <p:spPr bwMode="auto">
            <a:xfrm>
              <a:off x="3578" y="1632"/>
              <a:ext cx="69" cy="75"/>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44" name="Oval 78"/>
            <p:cNvSpPr>
              <a:spLocks noChangeArrowheads="1"/>
            </p:cNvSpPr>
            <p:nvPr/>
          </p:nvSpPr>
          <p:spPr bwMode="auto">
            <a:xfrm>
              <a:off x="4819" y="1441"/>
              <a:ext cx="69" cy="75"/>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45" name="Oval 79"/>
            <p:cNvSpPr>
              <a:spLocks noChangeArrowheads="1"/>
            </p:cNvSpPr>
            <p:nvPr/>
          </p:nvSpPr>
          <p:spPr bwMode="auto">
            <a:xfrm>
              <a:off x="3594" y="2127"/>
              <a:ext cx="69" cy="75"/>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0246" name="Oval 80"/>
            <p:cNvSpPr>
              <a:spLocks noChangeArrowheads="1"/>
            </p:cNvSpPr>
            <p:nvPr/>
          </p:nvSpPr>
          <p:spPr bwMode="auto">
            <a:xfrm>
              <a:off x="4803" y="1898"/>
              <a:ext cx="69" cy="75"/>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8689" name="Text Box 81"/>
          <p:cNvSpPr txBox="1">
            <a:spLocks noChangeArrowheads="1"/>
          </p:cNvSpPr>
          <p:nvPr/>
        </p:nvSpPr>
        <p:spPr bwMode="auto">
          <a:xfrm>
            <a:off x="4648200" y="3810000"/>
            <a:ext cx="4206875" cy="2441575"/>
          </a:xfrm>
          <a:prstGeom prst="rect">
            <a:avLst/>
          </a:prstGeom>
          <a:noFill/>
          <a:ln w="1905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dirty="0">
                <a:solidFill>
                  <a:srgbClr val="000099"/>
                </a:solidFill>
                <a:effectLst>
                  <a:outerShdw blurRad="38100" dist="38100" dir="2700000" algn="tl">
                    <a:srgbClr val="DDDDDD"/>
                  </a:outerShdw>
                </a:effectLst>
              </a:rPr>
              <a:t>       </a:t>
            </a:r>
            <a:r>
              <a:rPr lang="zh-CN" altLang="en-US" sz="2800" i="0" dirty="0">
                <a:solidFill>
                  <a:srgbClr val="000099"/>
                </a:solidFill>
                <a:effectLst>
                  <a:outerShdw blurRad="38100" dist="38100" dir="2700000" algn="tl">
                    <a:srgbClr val="DDDDDD"/>
                  </a:outerShdw>
                </a:effectLst>
              </a:rPr>
              <a:t>左图是一电压跟随器，电源经两个电阻分压后加在电压跟随器的输入端，当负载</a:t>
            </a:r>
            <a:r>
              <a:rPr lang="en-US" altLang="zh-CN" sz="2800" dirty="0">
                <a:solidFill>
                  <a:srgbClr val="000099"/>
                </a:solidFill>
                <a:effectLst>
                  <a:outerShdw blurRad="38100" dist="38100" dir="2700000" algn="tl">
                    <a:srgbClr val="DDDDDD"/>
                  </a:outerShdw>
                </a:effectLst>
              </a:rPr>
              <a:t>R</a:t>
            </a:r>
            <a:r>
              <a:rPr lang="en-US" altLang="zh-CN" sz="2800" i="0" baseline="-25000" dirty="0">
                <a:solidFill>
                  <a:srgbClr val="000099"/>
                </a:solidFill>
                <a:effectLst>
                  <a:outerShdw blurRad="38100" dist="38100" dir="2700000" algn="tl">
                    <a:srgbClr val="DDDDDD"/>
                  </a:outerShdw>
                </a:effectLst>
              </a:rPr>
              <a:t>L</a:t>
            </a:r>
            <a:r>
              <a:rPr lang="zh-CN" altLang="en-US" sz="2800" i="0" dirty="0">
                <a:solidFill>
                  <a:srgbClr val="000099"/>
                </a:solidFill>
                <a:effectLst>
                  <a:outerShdw blurRad="38100" dist="38100" dir="2700000" algn="tl">
                    <a:srgbClr val="DDDDDD"/>
                  </a:outerShdw>
                </a:effectLst>
              </a:rPr>
              <a:t>变化时，其两端电压 </a:t>
            </a:r>
            <a:r>
              <a:rPr lang="en-US" altLang="zh-CN" sz="2800" dirty="0" err="1">
                <a:solidFill>
                  <a:srgbClr val="000099"/>
                </a:solidFill>
                <a:effectLst>
                  <a:outerShdw blurRad="38100" dist="38100" dir="2700000" algn="tl">
                    <a:srgbClr val="DDDDDD"/>
                  </a:outerShdw>
                </a:effectLst>
              </a:rPr>
              <a:t>u</a:t>
            </a:r>
            <a:r>
              <a:rPr lang="en-US" altLang="zh-CN" sz="2800" i="0" baseline="-25000" dirty="0" err="1">
                <a:solidFill>
                  <a:srgbClr val="000099"/>
                </a:solidFill>
                <a:effectLst>
                  <a:outerShdw blurRad="38100" dist="38100" dir="2700000" algn="tl">
                    <a:srgbClr val="DDDDDD"/>
                  </a:outerShdw>
                </a:effectLst>
              </a:rPr>
              <a:t>o</a:t>
            </a:r>
            <a:r>
              <a:rPr lang="zh-CN" altLang="en-US" sz="2800" i="0" dirty="0">
                <a:solidFill>
                  <a:srgbClr val="000099"/>
                </a:solidFill>
                <a:effectLst>
                  <a:outerShdw blurRad="38100" dist="38100" dir="2700000" algn="tl">
                    <a:srgbClr val="DDDDDD"/>
                  </a:outerShdw>
                </a:effectLst>
              </a:rPr>
              <a:t>不会随之变化。</a:t>
            </a:r>
          </a:p>
        </p:txBody>
      </p:sp>
      <p:grpSp>
        <p:nvGrpSpPr>
          <p:cNvPr id="10" name="Group 122"/>
          <p:cNvGrpSpPr/>
          <p:nvPr/>
        </p:nvGrpSpPr>
        <p:grpSpPr bwMode="auto">
          <a:xfrm>
            <a:off x="457200" y="3276600"/>
            <a:ext cx="4343400" cy="3276600"/>
            <a:chOff x="288" y="2064"/>
            <a:chExt cx="2736" cy="2064"/>
          </a:xfrm>
        </p:grpSpPr>
        <p:sp>
          <p:nvSpPr>
            <p:cNvPr id="50185" name="Text Box 83"/>
            <p:cNvSpPr txBox="1">
              <a:spLocks noChangeArrowheads="1"/>
            </p:cNvSpPr>
            <p:nvPr/>
          </p:nvSpPr>
          <p:spPr bwMode="auto">
            <a:xfrm>
              <a:off x="2576" y="3409"/>
              <a:ext cx="44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latin typeface="Times New Roman" panose="02020603050405020304"/>
                  <a:cs typeface="Times New Roman" panose="02020603050405020304"/>
                </a:rPr>
                <a:t>u</a:t>
              </a:r>
              <a:r>
                <a:rPr lang="en-US" altLang="zh-CN" sz="2800" i="0" baseline="-25000">
                  <a:solidFill>
                    <a:srgbClr val="000099"/>
                  </a:solidFill>
                  <a:latin typeface="Times New Roman" panose="02020603050405020304"/>
                  <a:cs typeface="Times New Roman" panose="02020603050405020304"/>
                </a:rPr>
                <a:t>o</a:t>
              </a:r>
              <a:endParaRPr lang="en-US" altLang="zh-CN" sz="2800" i="0">
                <a:solidFill>
                  <a:srgbClr val="000099"/>
                </a:solidFill>
                <a:latin typeface="Times New Roman" panose="02020603050405020304"/>
                <a:cs typeface="Times New Roman" panose="02020603050405020304"/>
              </a:endParaRPr>
            </a:p>
          </p:txBody>
        </p:sp>
        <p:sp>
          <p:nvSpPr>
            <p:cNvPr id="50186" name="Rectangle 84"/>
            <p:cNvSpPr>
              <a:spLocks noChangeArrowheads="1"/>
            </p:cNvSpPr>
            <p:nvPr/>
          </p:nvSpPr>
          <p:spPr bwMode="auto">
            <a:xfrm>
              <a:off x="1657" y="2433"/>
              <a:ext cx="301" cy="94"/>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0187" name="Line 85"/>
            <p:cNvSpPr>
              <a:spLocks noChangeShapeType="1"/>
            </p:cNvSpPr>
            <p:nvPr/>
          </p:nvSpPr>
          <p:spPr bwMode="auto">
            <a:xfrm>
              <a:off x="2285" y="2479"/>
              <a:ext cx="0" cy="589"/>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188" name="Line 86"/>
            <p:cNvSpPr>
              <a:spLocks noChangeShapeType="1"/>
            </p:cNvSpPr>
            <p:nvPr/>
          </p:nvSpPr>
          <p:spPr bwMode="auto">
            <a:xfrm>
              <a:off x="1342" y="2479"/>
              <a:ext cx="0" cy="518"/>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189" name="Line 87"/>
            <p:cNvSpPr>
              <a:spLocks noChangeShapeType="1"/>
            </p:cNvSpPr>
            <p:nvPr/>
          </p:nvSpPr>
          <p:spPr bwMode="auto">
            <a:xfrm>
              <a:off x="1971" y="2479"/>
              <a:ext cx="314"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190" name="Line 88"/>
            <p:cNvSpPr>
              <a:spLocks noChangeShapeType="1"/>
            </p:cNvSpPr>
            <p:nvPr/>
          </p:nvSpPr>
          <p:spPr bwMode="auto">
            <a:xfrm>
              <a:off x="1342" y="2479"/>
              <a:ext cx="31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nvGrpSpPr>
            <p:cNvPr id="50191" name="Group 89"/>
            <p:cNvGrpSpPr/>
            <p:nvPr/>
          </p:nvGrpSpPr>
          <p:grpSpPr bwMode="auto">
            <a:xfrm>
              <a:off x="2434" y="3756"/>
              <a:ext cx="191" cy="292"/>
              <a:chOff x="2448" y="2832"/>
              <a:chExt cx="185" cy="96"/>
            </a:xfrm>
          </p:grpSpPr>
          <p:sp>
            <p:nvSpPr>
              <p:cNvPr id="50220" name="Line 90"/>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21" name="Line 91"/>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50192" name="Rectangle 92"/>
            <p:cNvSpPr>
              <a:spLocks noChangeArrowheads="1"/>
            </p:cNvSpPr>
            <p:nvPr/>
          </p:nvSpPr>
          <p:spPr bwMode="auto">
            <a:xfrm>
              <a:off x="2592" y="3016"/>
              <a:ext cx="244" cy="327"/>
            </a:xfrm>
            <a:prstGeom prst="rect">
              <a:avLst/>
            </a:prstGeom>
            <a:noFill/>
            <a:ln>
              <a:noFill/>
            </a:ln>
          </p:spPr>
          <p:txBody>
            <a:bodyPr wrap="none">
              <a:spAutoFit/>
            </a:bodyPr>
            <a:lstStyle/>
            <a:p>
              <a:pPr algn="ctr">
                <a:spcBef>
                  <a:spcPct val="50000"/>
                </a:spcBef>
              </a:pPr>
              <a:r>
                <a:rPr lang="en-US" altLang="zh-CN" sz="2800" b="1" i="0">
                  <a:solidFill>
                    <a:srgbClr val="FF3300"/>
                  </a:solidFill>
                  <a:latin typeface="Times New Roman" panose="02020603050405020304"/>
                  <a:cs typeface="Times New Roman" panose="02020603050405020304"/>
                </a:rPr>
                <a:t>+</a:t>
              </a:r>
            </a:p>
          </p:txBody>
        </p:sp>
        <p:sp>
          <p:nvSpPr>
            <p:cNvPr id="50193" name="Rectangle 93"/>
            <p:cNvSpPr>
              <a:spLocks noChangeArrowheads="1"/>
            </p:cNvSpPr>
            <p:nvPr/>
          </p:nvSpPr>
          <p:spPr bwMode="auto">
            <a:xfrm>
              <a:off x="2541" y="3801"/>
              <a:ext cx="371" cy="327"/>
            </a:xfrm>
            <a:prstGeom prst="rect">
              <a:avLst/>
            </a:prstGeom>
            <a:noFill/>
            <a:ln>
              <a:noFill/>
            </a:ln>
          </p:spPr>
          <p:txBody>
            <a:bodyPr>
              <a:spAutoFit/>
            </a:bodyPr>
            <a:lstStyle/>
            <a:p>
              <a:pPr algn="ctr">
                <a:spcBef>
                  <a:spcPct val="50000"/>
                </a:spcBef>
              </a:pPr>
              <a:r>
                <a:rPr lang="en-US" altLang="zh-CN" sz="2800" b="1" i="0">
                  <a:solidFill>
                    <a:srgbClr val="FF3300"/>
                  </a:solidFill>
                  <a:latin typeface="Times New Roman" panose="02020603050405020304"/>
                  <a:cs typeface="Times New Roman" panose="02020603050405020304"/>
                </a:rPr>
                <a:t>–</a:t>
              </a:r>
            </a:p>
          </p:txBody>
        </p:sp>
        <p:sp>
          <p:nvSpPr>
            <p:cNvPr id="50194" name="Rectangle 94" descr="40%"/>
            <p:cNvSpPr>
              <a:spLocks noChangeArrowheads="1"/>
            </p:cNvSpPr>
            <p:nvPr/>
          </p:nvSpPr>
          <p:spPr bwMode="auto">
            <a:xfrm>
              <a:off x="1568" y="2703"/>
              <a:ext cx="605" cy="723"/>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0195" name="Text Box 95"/>
            <p:cNvSpPr txBox="1">
              <a:spLocks noChangeArrowheads="1"/>
            </p:cNvSpPr>
            <p:nvPr/>
          </p:nvSpPr>
          <p:spPr bwMode="auto">
            <a:xfrm>
              <a:off x="1560" y="3080"/>
              <a:ext cx="26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0196" name="Text Box 96"/>
            <p:cNvSpPr txBox="1">
              <a:spLocks noChangeArrowheads="1"/>
            </p:cNvSpPr>
            <p:nvPr/>
          </p:nvSpPr>
          <p:spPr bwMode="auto">
            <a:xfrm>
              <a:off x="1931" y="2916"/>
              <a:ext cx="46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0197" name="Text Box 97"/>
            <p:cNvSpPr txBox="1">
              <a:spLocks noChangeArrowheads="1"/>
            </p:cNvSpPr>
            <p:nvPr/>
          </p:nvSpPr>
          <p:spPr bwMode="auto">
            <a:xfrm>
              <a:off x="1813" y="2661"/>
              <a:ext cx="615" cy="29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latin typeface="Times New Roman" panose="02020603050405020304"/>
                  <a:ea typeface="创艺简宋体" charset="0"/>
                  <a:cs typeface="Times New Roman" panose="02020603050405020304"/>
                  <a:sym typeface="Symbol" panose="05050102010706020507" charset="0"/>
                </a:rPr>
                <a:t></a:t>
              </a:r>
              <a:endParaRPr lang="en-US" altLang="zh-CN" sz="2400" i="0">
                <a:latin typeface="Times New Roman" panose="02020603050405020304"/>
                <a:cs typeface="Times New Roman" panose="02020603050405020304"/>
              </a:endParaRPr>
            </a:p>
          </p:txBody>
        </p:sp>
        <p:sp>
          <p:nvSpPr>
            <p:cNvPr id="50198" name="Line 98"/>
            <p:cNvSpPr>
              <a:spLocks noChangeShapeType="1"/>
            </p:cNvSpPr>
            <p:nvPr/>
          </p:nvSpPr>
          <p:spPr bwMode="auto">
            <a:xfrm>
              <a:off x="1069" y="3275"/>
              <a:ext cx="503"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199" name="Line 99"/>
            <p:cNvSpPr>
              <a:spLocks noChangeShapeType="1"/>
            </p:cNvSpPr>
            <p:nvPr/>
          </p:nvSpPr>
          <p:spPr bwMode="auto">
            <a:xfrm>
              <a:off x="2169" y="3062"/>
              <a:ext cx="37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00" name="Line 100"/>
            <p:cNvSpPr>
              <a:spLocks noChangeShapeType="1"/>
            </p:cNvSpPr>
            <p:nvPr/>
          </p:nvSpPr>
          <p:spPr bwMode="auto">
            <a:xfrm>
              <a:off x="1339" y="2501"/>
              <a:ext cx="0" cy="0"/>
            </a:xfrm>
            <a:prstGeom prst="line">
              <a:avLst/>
            </a:prstGeom>
            <a:noFill/>
            <a:ln w="28575">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01" name="Line 101"/>
            <p:cNvSpPr>
              <a:spLocks noChangeShapeType="1"/>
            </p:cNvSpPr>
            <p:nvPr/>
          </p:nvSpPr>
          <p:spPr bwMode="auto">
            <a:xfrm>
              <a:off x="1339" y="2987"/>
              <a:ext cx="229"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02" name="Text Box 102"/>
            <p:cNvSpPr txBox="1">
              <a:spLocks noChangeArrowheads="1"/>
            </p:cNvSpPr>
            <p:nvPr/>
          </p:nvSpPr>
          <p:spPr bwMode="auto">
            <a:xfrm>
              <a:off x="1568" y="2763"/>
              <a:ext cx="38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0203" name="Text Box 103"/>
            <p:cNvSpPr txBox="1">
              <a:spLocks noChangeArrowheads="1"/>
            </p:cNvSpPr>
            <p:nvPr/>
          </p:nvSpPr>
          <p:spPr bwMode="auto">
            <a:xfrm rot="5400000">
              <a:off x="1683" y="2696"/>
              <a:ext cx="246" cy="291"/>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latin typeface="Times New Roman" panose="02020603050405020304"/>
                  <a:cs typeface="Times New Roman" panose="02020603050405020304"/>
                  <a:sym typeface="Symbol" panose="05050102010706020507" charset="0"/>
                </a:rPr>
                <a:t></a:t>
              </a:r>
              <a:endParaRPr kumimoji="0" lang="en-US" altLang="zh-CN" sz="2400" i="0">
                <a:latin typeface="Times New Roman" panose="02020603050405020304"/>
                <a:cs typeface="Times New Roman" panose="02020603050405020304"/>
              </a:endParaRPr>
            </a:p>
          </p:txBody>
        </p:sp>
        <p:sp>
          <p:nvSpPr>
            <p:cNvPr id="50204" name="Rectangle 104"/>
            <p:cNvSpPr>
              <a:spLocks noChangeArrowheads="1"/>
            </p:cNvSpPr>
            <p:nvPr/>
          </p:nvSpPr>
          <p:spPr bwMode="auto">
            <a:xfrm>
              <a:off x="432" y="2792"/>
              <a:ext cx="942" cy="327"/>
            </a:xfrm>
            <a:prstGeom prst="rect">
              <a:avLst/>
            </a:prstGeom>
            <a:noFill/>
            <a:ln>
              <a:noFill/>
            </a:ln>
          </p:spPr>
          <p:txBody>
            <a:bodyPr>
              <a:spAutoFit/>
            </a:bodyPr>
            <a:lstStyle/>
            <a:p>
              <a:r>
                <a:rPr lang="en-US" altLang="zh-CN" sz="2800" b="1" i="0">
                  <a:latin typeface="Times New Roman" panose="02020603050405020304"/>
                  <a:cs typeface="Times New Roman" panose="02020603050405020304"/>
                </a:rPr>
                <a:t>15k</a:t>
              </a:r>
              <a:r>
                <a:rPr lang="en-US" altLang="zh-CN" sz="2800" b="1" i="0">
                  <a:latin typeface="Times New Roman" panose="02020603050405020304"/>
                  <a:cs typeface="Times New Roman" panose="02020603050405020304"/>
                  <a:sym typeface="Symbol" panose="05050102010706020507" charset="0"/>
                </a:rPr>
                <a:t></a:t>
              </a:r>
              <a:endParaRPr lang="en-US" altLang="zh-CN" sz="2800" b="1" baseline="-25000">
                <a:latin typeface="Times New Roman" panose="02020603050405020304"/>
                <a:cs typeface="Times New Roman" panose="02020603050405020304"/>
              </a:endParaRPr>
            </a:p>
          </p:txBody>
        </p:sp>
        <p:sp>
          <p:nvSpPr>
            <p:cNvPr id="50205" name="Rectangle 105"/>
            <p:cNvSpPr>
              <a:spLocks noChangeArrowheads="1"/>
            </p:cNvSpPr>
            <p:nvPr/>
          </p:nvSpPr>
          <p:spPr bwMode="auto">
            <a:xfrm rot="-5400000">
              <a:off x="928" y="2928"/>
              <a:ext cx="301" cy="92"/>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0206" name="Rectangle 106"/>
            <p:cNvSpPr>
              <a:spLocks noChangeArrowheads="1"/>
            </p:cNvSpPr>
            <p:nvPr/>
          </p:nvSpPr>
          <p:spPr bwMode="auto">
            <a:xfrm rot="5400000">
              <a:off x="912" y="3538"/>
              <a:ext cx="301" cy="92"/>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0207" name="Rectangle 107"/>
            <p:cNvSpPr>
              <a:spLocks noChangeArrowheads="1"/>
            </p:cNvSpPr>
            <p:nvPr/>
          </p:nvSpPr>
          <p:spPr bwMode="auto">
            <a:xfrm>
              <a:off x="2130" y="3398"/>
              <a:ext cx="372" cy="330"/>
            </a:xfrm>
            <a:prstGeom prst="rect">
              <a:avLst/>
            </a:prstGeom>
            <a:noFill/>
            <a:ln>
              <a:noFill/>
            </a:ln>
          </p:spPr>
          <p:txBody>
            <a:bodyPr wrap="none">
              <a:spAutoFit/>
            </a:bodyPr>
            <a:lstStyle/>
            <a:p>
              <a:r>
                <a:rPr lang="en-US" altLang="zh-CN" sz="2800" b="1">
                  <a:latin typeface="Times New Roman" panose="02020603050405020304"/>
                  <a:cs typeface="Times New Roman" panose="02020603050405020304"/>
                </a:rPr>
                <a:t>R</a:t>
              </a:r>
              <a:r>
                <a:rPr lang="en-US" altLang="zh-CN" sz="2800" b="1" i="0" baseline="-25000">
                  <a:latin typeface="Times New Roman" panose="02020603050405020304"/>
                  <a:cs typeface="Times New Roman" panose="02020603050405020304"/>
                </a:rPr>
                <a:t>L</a:t>
              </a:r>
            </a:p>
          </p:txBody>
        </p:sp>
        <p:sp>
          <p:nvSpPr>
            <p:cNvPr id="50208" name="Line 108"/>
            <p:cNvSpPr>
              <a:spLocks noChangeShapeType="1"/>
            </p:cNvSpPr>
            <p:nvPr/>
          </p:nvSpPr>
          <p:spPr bwMode="auto">
            <a:xfrm rot="16200000" flipH="1">
              <a:off x="920" y="3273"/>
              <a:ext cx="30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nvGrpSpPr>
            <p:cNvPr id="50209" name="Group 109"/>
            <p:cNvGrpSpPr/>
            <p:nvPr/>
          </p:nvGrpSpPr>
          <p:grpSpPr bwMode="auto">
            <a:xfrm>
              <a:off x="969" y="3734"/>
              <a:ext cx="168" cy="347"/>
              <a:chOff x="720" y="2736"/>
              <a:chExt cx="185" cy="192"/>
            </a:xfrm>
          </p:grpSpPr>
          <p:sp>
            <p:nvSpPr>
              <p:cNvPr id="50218" name="Line 11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19" name="Line 11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50210" name="Line 112"/>
            <p:cNvSpPr>
              <a:spLocks noChangeShapeType="1"/>
            </p:cNvSpPr>
            <p:nvPr/>
          </p:nvSpPr>
          <p:spPr bwMode="auto">
            <a:xfrm flipH="1">
              <a:off x="2538" y="3049"/>
              <a:ext cx="0" cy="396"/>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0211" name="Rectangle 113"/>
            <p:cNvSpPr>
              <a:spLocks noChangeArrowheads="1"/>
            </p:cNvSpPr>
            <p:nvPr/>
          </p:nvSpPr>
          <p:spPr bwMode="auto">
            <a:xfrm rot="-5400000">
              <a:off x="2378" y="3553"/>
              <a:ext cx="302" cy="94"/>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0212" name="Line 114"/>
            <p:cNvSpPr>
              <a:spLocks noChangeShapeType="1"/>
            </p:cNvSpPr>
            <p:nvPr/>
          </p:nvSpPr>
          <p:spPr bwMode="auto">
            <a:xfrm>
              <a:off x="1080" y="2613"/>
              <a:ext cx="0" cy="224"/>
            </a:xfrm>
            <a:prstGeom prst="line">
              <a:avLst/>
            </a:prstGeom>
            <a:noFill/>
            <a:ln w="38100">
              <a:solidFill>
                <a:schemeClr val="tx1"/>
              </a:solidFill>
              <a:round/>
            </a:ln>
          </p:spPr>
          <p:txBody>
            <a:bodyPr wrap="none" anchor="ctr">
              <a:spAutoFit/>
            </a:bodyPr>
            <a:lstStyle/>
            <a:p>
              <a:endParaRPr lang="zh-CN" altLang="en-US" b="1">
                <a:latin typeface="Times New Roman" panose="02020603050405020304"/>
                <a:cs typeface="Times New Roman" panose="02020603050405020304"/>
              </a:endParaRPr>
            </a:p>
          </p:txBody>
        </p:sp>
        <p:sp>
          <p:nvSpPr>
            <p:cNvPr id="50213" name="Oval 115"/>
            <p:cNvSpPr>
              <a:spLocks noChangeArrowheads="1"/>
            </p:cNvSpPr>
            <p:nvPr/>
          </p:nvSpPr>
          <p:spPr bwMode="auto">
            <a:xfrm>
              <a:off x="1036" y="2557"/>
              <a:ext cx="74" cy="74"/>
            </a:xfrm>
            <a:prstGeom prst="ellips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0214" name="Rectangle 116"/>
            <p:cNvSpPr>
              <a:spLocks noChangeArrowheads="1"/>
            </p:cNvSpPr>
            <p:nvPr/>
          </p:nvSpPr>
          <p:spPr bwMode="auto">
            <a:xfrm>
              <a:off x="402" y="3417"/>
              <a:ext cx="942" cy="327"/>
            </a:xfrm>
            <a:prstGeom prst="rect">
              <a:avLst/>
            </a:prstGeom>
            <a:noFill/>
            <a:ln>
              <a:noFill/>
            </a:ln>
          </p:spPr>
          <p:txBody>
            <a:bodyPr>
              <a:spAutoFit/>
            </a:bodyPr>
            <a:lstStyle/>
            <a:p>
              <a:r>
                <a:rPr lang="en-US" altLang="zh-CN" sz="2800" b="1" i="0">
                  <a:latin typeface="Times New Roman" panose="02020603050405020304"/>
                  <a:cs typeface="Times New Roman" panose="02020603050405020304"/>
                </a:rPr>
                <a:t>15k</a:t>
              </a:r>
              <a:r>
                <a:rPr lang="en-US" altLang="zh-CN" sz="2800" b="1" i="0">
                  <a:latin typeface="Times New Roman" panose="02020603050405020304"/>
                  <a:cs typeface="Times New Roman" panose="02020603050405020304"/>
                  <a:sym typeface="Symbol" panose="05050102010706020507" charset="0"/>
                </a:rPr>
                <a:t></a:t>
              </a:r>
              <a:endParaRPr lang="en-US" altLang="zh-CN" sz="2800" b="1" baseline="-25000">
                <a:latin typeface="Times New Roman" panose="02020603050405020304"/>
                <a:cs typeface="Times New Roman" panose="02020603050405020304"/>
              </a:endParaRPr>
            </a:p>
          </p:txBody>
        </p:sp>
        <p:sp>
          <p:nvSpPr>
            <p:cNvPr id="50215" name="Rectangle 117"/>
            <p:cNvSpPr>
              <a:spLocks noChangeArrowheads="1"/>
            </p:cNvSpPr>
            <p:nvPr/>
          </p:nvSpPr>
          <p:spPr bwMode="auto">
            <a:xfrm>
              <a:off x="498" y="2333"/>
              <a:ext cx="942" cy="327"/>
            </a:xfrm>
            <a:prstGeom prst="rect">
              <a:avLst/>
            </a:prstGeom>
            <a:noFill/>
            <a:ln>
              <a:noFill/>
            </a:ln>
          </p:spPr>
          <p:txBody>
            <a:bodyPr>
              <a:spAutoFit/>
            </a:bodyPr>
            <a:lstStyle/>
            <a:p>
              <a:r>
                <a:rPr lang="en-US" altLang="zh-CN" sz="2800" b="1" i="0" dirty="0">
                  <a:latin typeface="Times New Roman" panose="02020603050405020304"/>
                  <a:cs typeface="Times New Roman" panose="02020603050405020304"/>
                </a:rPr>
                <a:t>+15V</a:t>
              </a:r>
              <a:endParaRPr lang="en-US" altLang="zh-CN" sz="2800" b="1" baseline="-25000" dirty="0">
                <a:latin typeface="Times New Roman" panose="02020603050405020304"/>
                <a:cs typeface="Times New Roman" panose="02020603050405020304"/>
              </a:endParaRPr>
            </a:p>
          </p:txBody>
        </p:sp>
        <p:sp>
          <p:nvSpPr>
            <p:cNvPr id="50216" name="Rectangle 118"/>
            <p:cNvSpPr>
              <a:spLocks noChangeArrowheads="1"/>
            </p:cNvSpPr>
            <p:nvPr/>
          </p:nvSpPr>
          <p:spPr bwMode="auto">
            <a:xfrm>
              <a:off x="1399" y="2121"/>
              <a:ext cx="952" cy="327"/>
            </a:xfrm>
            <a:prstGeom prst="rect">
              <a:avLst/>
            </a:prstGeom>
            <a:noFill/>
            <a:ln>
              <a:noFill/>
            </a:ln>
          </p:spPr>
          <p:txBody>
            <a:bodyPr>
              <a:spAutoFit/>
            </a:bodyPr>
            <a:lstStyle/>
            <a:p>
              <a:r>
                <a:rPr lang="en-US" altLang="zh-CN" sz="2800" b="1" i="0">
                  <a:latin typeface="Times New Roman" panose="02020603050405020304"/>
                  <a:cs typeface="Times New Roman" panose="02020603050405020304"/>
                </a:rPr>
                <a:t> 7.5k</a:t>
              </a:r>
              <a:r>
                <a:rPr lang="en-US" altLang="zh-CN" sz="2800" b="1" i="0">
                  <a:latin typeface="Times New Roman" panose="02020603050405020304"/>
                  <a:cs typeface="Times New Roman" panose="02020603050405020304"/>
                  <a:sym typeface="Symbol" panose="05050102010706020507" charset="0"/>
                </a:rPr>
                <a:t></a:t>
              </a:r>
            </a:p>
          </p:txBody>
        </p:sp>
        <p:sp>
          <p:nvSpPr>
            <p:cNvPr id="50217" name="Text Box 119"/>
            <p:cNvSpPr txBox="1">
              <a:spLocks noChangeArrowheads="1"/>
            </p:cNvSpPr>
            <p:nvPr/>
          </p:nvSpPr>
          <p:spPr bwMode="auto">
            <a:xfrm>
              <a:off x="288" y="2064"/>
              <a:ext cx="8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CC0000"/>
                  </a:solidFill>
                  <a:latin typeface="Times New Roman" panose="02020603050405020304"/>
                  <a:cs typeface="Times New Roman" panose="02020603050405020304"/>
                </a:rPr>
                <a:t>例：</a:t>
              </a:r>
            </a:p>
          </p:txBody>
        </p:sp>
      </p:grpSp>
    </p:spTree>
    <p:extLst>
      <p:ext uri="{BB962C8B-B14F-4D97-AF65-F5344CB8AC3E}">
        <p14:creationId xmlns:p14="http://schemas.microsoft.com/office/powerpoint/2010/main" val="12469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left)">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11"/>
                                        </p:tgtEl>
                                        <p:attrNameLst>
                                          <p:attrName>style.visibility</p:attrName>
                                        </p:attrNameLst>
                                      </p:cBhvr>
                                      <p:to>
                                        <p:strVal val="visible"/>
                                      </p:to>
                                    </p:set>
                                    <p:animEffect transition="in" filter="wipe(left)">
                                      <p:cBhvr>
                                        <p:cTn id="17" dur="500"/>
                                        <p:tgtEl>
                                          <p:spTgt spid="686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8658"/>
                                        </p:tgtEl>
                                        <p:attrNameLst>
                                          <p:attrName>style.visibility</p:attrName>
                                        </p:attrNameLst>
                                      </p:cBhvr>
                                      <p:to>
                                        <p:strVal val="visible"/>
                                      </p:to>
                                    </p:set>
                                    <p:animEffect transition="in" filter="wipe(up)">
                                      <p:cBhvr>
                                        <p:cTn id="22" dur="500"/>
                                        <p:tgtEl>
                                          <p:spTgt spid="686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8689"/>
                                        </p:tgtEl>
                                        <p:attrNameLst>
                                          <p:attrName>style.visibility</p:attrName>
                                        </p:attrNameLst>
                                      </p:cBhvr>
                                      <p:to>
                                        <p:strVal val="visible"/>
                                      </p:to>
                                    </p:set>
                                    <p:animEffect transition="in" filter="wipe(up)">
                                      <p:cBhvr>
                                        <p:cTn id="32" dur="500"/>
                                        <p:tgtEl>
                                          <p:spTgt spid="68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1" grpId="0" autoUpdateAnimBg="0"/>
      <p:bldP spid="68658" grpId="0" animBg="1" autoUpdateAnimBg="0"/>
      <p:bldP spid="68689"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bwMode="auto">
          <a:xfrm>
            <a:off x="533400" y="457200"/>
            <a:ext cx="4495800" cy="685800"/>
          </a:xfrm>
          <a:ln>
            <a:miter lim="800000"/>
          </a:ln>
        </p:spPr>
        <p:txBody>
          <a:bodyPr vert="horz" wrap="square" lIns="91440" tIns="45720" rIns="91440" bIns="45720" numCol="1" anchor="t" anchorCtr="0" compatLnSpc="1"/>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.3.2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加法运算电路</a:t>
            </a:r>
            <a:endParaRPr lang="zh-CN" altLang="en-US" sz="3200"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sp>
        <p:nvSpPr>
          <p:cNvPr id="70659" name="Rectangle 3"/>
          <p:cNvSpPr>
            <a:spLocks noGrp="1" noChangeArrowheads="1"/>
          </p:cNvSpPr>
          <p:nvPr>
            <p:ph type="subTitle" idx="1"/>
          </p:nvPr>
        </p:nvSpPr>
        <p:spPr bwMode="auto">
          <a:xfrm>
            <a:off x="381000" y="1447800"/>
            <a:ext cx="4038600" cy="6096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 1.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反相加法运算电路</a:t>
            </a:r>
          </a:p>
        </p:txBody>
      </p:sp>
      <p:sp>
        <p:nvSpPr>
          <p:cNvPr id="70660" name="Text Box 4"/>
          <p:cNvSpPr txBox="1">
            <a:spLocks noChangeArrowheads="1"/>
          </p:cNvSpPr>
          <p:nvPr/>
        </p:nvSpPr>
        <p:spPr bwMode="auto">
          <a:xfrm>
            <a:off x="4953000" y="3302000"/>
            <a:ext cx="3886200" cy="60483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zh-CN" altLang="en-US" sz="2800" i="0" dirty="0">
                <a:solidFill>
                  <a:srgbClr val="000099"/>
                </a:solidFill>
                <a:latin typeface="Times New Roman" panose="02020603050405020304"/>
                <a:ea typeface="+mn-ea"/>
                <a:cs typeface="Times New Roman" panose="02020603050405020304"/>
                <a:sym typeface="Symbol" panose="05050102010706020507" charset="0"/>
              </a:rPr>
              <a:t>因</a:t>
            </a:r>
            <a:r>
              <a:rPr lang="zh-CN" altLang="en-US" sz="2800" i="0" dirty="0">
                <a:solidFill>
                  <a:srgbClr val="000099"/>
                </a:solidFill>
                <a:latin typeface="Times New Roman" panose="02020603050405020304"/>
                <a:ea typeface="+mn-ea"/>
                <a:cs typeface="Times New Roman" panose="02020603050405020304"/>
              </a:rPr>
              <a:t>虚短</a:t>
            </a:r>
            <a:r>
              <a:rPr lang="en-US" altLang="zh-CN" sz="2800" i="0" dirty="0">
                <a:latin typeface="Times New Roman" panose="02020603050405020304"/>
                <a:ea typeface="+mn-ea"/>
                <a:cs typeface="Times New Roman" panose="02020603050405020304"/>
              </a:rPr>
              <a:t>,   </a:t>
            </a:r>
            <a:r>
              <a:rPr lang="en-US" altLang="zh-CN" sz="2800" dirty="0">
                <a:latin typeface="Times New Roman" panose="02020603050405020304"/>
                <a:ea typeface="+mn-ea"/>
                <a:cs typeface="Times New Roman" panose="02020603050405020304"/>
              </a:rPr>
              <a:t>u</a:t>
            </a:r>
            <a:r>
              <a:rPr lang="en-US" altLang="zh-CN" sz="2800" baseline="-25000" dirty="0">
                <a:latin typeface="Times New Roman" panose="02020603050405020304"/>
                <a:ea typeface="+mn-ea"/>
                <a:cs typeface="Times New Roman" panose="02020603050405020304"/>
              </a:rPr>
              <a:t>–</a:t>
            </a:r>
            <a:r>
              <a:rPr lang="en-US" altLang="zh-CN" sz="2800" dirty="0">
                <a:latin typeface="Times New Roman" panose="02020603050405020304"/>
                <a:ea typeface="+mn-ea"/>
                <a:cs typeface="Times New Roman" panose="02020603050405020304"/>
              </a:rPr>
              <a:t>= u</a:t>
            </a:r>
            <a:r>
              <a:rPr lang="en-US" altLang="zh-CN" sz="2800" baseline="-25000" dirty="0">
                <a:latin typeface="Times New Roman" panose="02020603050405020304"/>
                <a:ea typeface="+mn-ea"/>
                <a:cs typeface="Times New Roman" panose="02020603050405020304"/>
              </a:rPr>
              <a:t>+</a:t>
            </a:r>
            <a:r>
              <a:rPr lang="en-US" altLang="zh-CN" sz="2800" dirty="0">
                <a:latin typeface="Times New Roman" panose="02020603050405020304"/>
                <a:ea typeface="+mn-ea"/>
                <a:cs typeface="Times New Roman" panose="02020603050405020304"/>
              </a:rPr>
              <a:t>= </a:t>
            </a:r>
            <a:r>
              <a:rPr lang="en-US" altLang="zh-CN" sz="2800" i="0" dirty="0">
                <a:latin typeface="Times New Roman" panose="02020603050405020304"/>
                <a:ea typeface="+mn-ea"/>
                <a:cs typeface="Times New Roman" panose="02020603050405020304"/>
              </a:rPr>
              <a:t>0</a:t>
            </a:r>
          </a:p>
        </p:txBody>
      </p:sp>
      <p:graphicFrame>
        <p:nvGraphicFramePr>
          <p:cNvPr id="70661" name="Object 5"/>
          <p:cNvGraphicFramePr>
            <a:graphicFrameLocks noChangeAspect="1"/>
          </p:cNvGraphicFramePr>
          <p:nvPr/>
        </p:nvGraphicFramePr>
        <p:xfrm>
          <a:off x="4800601" y="3794125"/>
          <a:ext cx="3733800" cy="1106488"/>
        </p:xfrm>
        <a:graphic>
          <a:graphicData uri="http://schemas.openxmlformats.org/presentationml/2006/ole">
            <mc:AlternateContent xmlns:mc="http://schemas.openxmlformats.org/markup-compatibility/2006">
              <mc:Choice xmlns:v="urn:schemas-microsoft-com:vml" Requires="v">
                <p:oleObj spid="_x0000_s21508" name="Equation" r:id="rId3" imgW="1739900" imgH="419100" progId="Equation.3">
                  <p:embed/>
                </p:oleObj>
              </mc:Choice>
              <mc:Fallback>
                <p:oleObj name="Equation" r:id="rId3" imgW="17399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3794125"/>
                        <a:ext cx="3733800" cy="1106488"/>
                      </a:xfrm>
                      <a:prstGeom prst="rect">
                        <a:avLst/>
                      </a:prstGeom>
                      <a:noFill/>
                      <a:ln>
                        <a:noFill/>
                      </a:ln>
                      <a:effectLst/>
                    </p:spPr>
                  </p:pic>
                </p:oleObj>
              </mc:Fallback>
            </mc:AlternateContent>
          </a:graphicData>
        </a:graphic>
      </p:graphicFrame>
      <p:sp>
        <p:nvSpPr>
          <p:cNvPr id="70663" name="Text Box 7"/>
          <p:cNvSpPr txBox="1">
            <a:spLocks noChangeArrowheads="1"/>
          </p:cNvSpPr>
          <p:nvPr/>
        </p:nvSpPr>
        <p:spPr bwMode="auto">
          <a:xfrm>
            <a:off x="609600" y="4876800"/>
            <a:ext cx="3505200" cy="103187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a:t>  </a:t>
            </a:r>
            <a:r>
              <a:rPr lang="zh-CN" altLang="en-US" sz="2800" i="0">
                <a:solidFill>
                  <a:srgbClr val="CC0000"/>
                </a:solidFill>
              </a:rPr>
              <a:t>平衡电阻：</a:t>
            </a:r>
            <a:endParaRPr lang="zh-CN" altLang="en-US" sz="2800" i="0"/>
          </a:p>
          <a:p>
            <a:pPr eaLnBrk="1" hangingPunct="1">
              <a:lnSpc>
                <a:spcPct val="110000"/>
              </a:lnSpc>
            </a:pPr>
            <a:r>
              <a:rPr lang="zh-CN" altLang="en-US" sz="2800" i="0"/>
              <a:t> </a:t>
            </a:r>
            <a:r>
              <a:rPr lang="en-US" altLang="zh-CN" sz="2800"/>
              <a:t>R</a:t>
            </a:r>
            <a:r>
              <a:rPr lang="en-US" altLang="zh-CN" sz="2800" i="0" baseline="-25000"/>
              <a:t>2</a:t>
            </a:r>
            <a:r>
              <a:rPr lang="en-US" altLang="zh-CN" sz="2800"/>
              <a:t>= R</a:t>
            </a:r>
            <a:r>
              <a:rPr lang="en-US" altLang="zh-CN" sz="2800" i="0" baseline="-25000"/>
              <a:t>i1</a:t>
            </a:r>
            <a:r>
              <a:rPr lang="en-US" altLang="zh-CN" sz="2800" baseline="-25000"/>
              <a:t> </a:t>
            </a:r>
            <a:r>
              <a:rPr lang="en-US" altLang="zh-CN" sz="2800"/>
              <a:t>// R</a:t>
            </a:r>
            <a:r>
              <a:rPr lang="en-US" altLang="zh-CN" sz="2800" i="0" baseline="-25000"/>
              <a:t>i2</a:t>
            </a:r>
            <a:r>
              <a:rPr lang="en-US" altLang="zh-CN" sz="2800" baseline="-25000"/>
              <a:t> </a:t>
            </a:r>
            <a:r>
              <a:rPr lang="en-US" altLang="zh-CN" sz="2800"/>
              <a:t>// R</a:t>
            </a:r>
            <a:r>
              <a:rPr lang="en-US" altLang="zh-CN" sz="2800" i="0" baseline="-25000"/>
              <a:t>F</a:t>
            </a:r>
            <a:endParaRPr lang="en-US" altLang="zh-CN" sz="2800"/>
          </a:p>
        </p:txBody>
      </p:sp>
      <p:grpSp>
        <p:nvGrpSpPr>
          <p:cNvPr id="2" name="Group 93"/>
          <p:cNvGrpSpPr/>
          <p:nvPr/>
        </p:nvGrpSpPr>
        <p:grpSpPr bwMode="auto">
          <a:xfrm>
            <a:off x="990600" y="2147888"/>
            <a:ext cx="1724025" cy="1357312"/>
            <a:chOff x="624" y="1353"/>
            <a:chExt cx="1086" cy="855"/>
          </a:xfrm>
        </p:grpSpPr>
        <p:sp>
          <p:nvSpPr>
            <p:cNvPr id="51283" name="Line 9"/>
            <p:cNvSpPr>
              <a:spLocks noChangeShapeType="1"/>
            </p:cNvSpPr>
            <p:nvPr/>
          </p:nvSpPr>
          <p:spPr bwMode="auto">
            <a:xfrm>
              <a:off x="1300" y="1823"/>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1284" name="Line 10"/>
            <p:cNvSpPr>
              <a:spLocks noChangeShapeType="1"/>
            </p:cNvSpPr>
            <p:nvPr/>
          </p:nvSpPr>
          <p:spPr bwMode="auto">
            <a:xfrm>
              <a:off x="672" y="1706"/>
              <a:ext cx="227" cy="0"/>
            </a:xfrm>
            <a:prstGeom prst="line">
              <a:avLst/>
            </a:prstGeom>
            <a:noFill/>
            <a:ln w="28575">
              <a:solidFill>
                <a:srgbClr val="FF3300"/>
              </a:solidFill>
              <a:round/>
              <a:tailEnd type="triangle" w="med" len="med"/>
            </a:ln>
          </p:spPr>
          <p:txBody>
            <a:bodyPr wrap="none" anchor="ctr"/>
            <a:lstStyle/>
            <a:p>
              <a:endParaRPr lang="zh-CN" altLang="en-US">
                <a:latin typeface="Times New Roman" panose="02020603050405020304" charset="0"/>
              </a:endParaRPr>
            </a:p>
          </p:txBody>
        </p:sp>
        <p:sp>
          <p:nvSpPr>
            <p:cNvPr id="51285" name="Line 11"/>
            <p:cNvSpPr>
              <a:spLocks noChangeShapeType="1"/>
            </p:cNvSpPr>
            <p:nvPr/>
          </p:nvSpPr>
          <p:spPr bwMode="auto">
            <a:xfrm>
              <a:off x="685" y="2208"/>
              <a:ext cx="227" cy="0"/>
            </a:xfrm>
            <a:prstGeom prst="line">
              <a:avLst/>
            </a:prstGeom>
            <a:noFill/>
            <a:ln w="28575">
              <a:solidFill>
                <a:srgbClr val="FF3300"/>
              </a:solidFill>
              <a:round/>
              <a:tailEnd type="triangle" w="med" len="med"/>
            </a:ln>
          </p:spPr>
          <p:txBody>
            <a:bodyPr wrap="none" anchor="ctr"/>
            <a:lstStyle/>
            <a:p>
              <a:endParaRPr lang="zh-CN" altLang="en-US">
                <a:latin typeface="Times New Roman" panose="02020603050405020304" charset="0"/>
              </a:endParaRPr>
            </a:p>
          </p:txBody>
        </p:sp>
        <p:sp>
          <p:nvSpPr>
            <p:cNvPr id="51286" name="Line 12"/>
            <p:cNvSpPr>
              <a:spLocks noChangeShapeType="1"/>
            </p:cNvSpPr>
            <p:nvPr/>
          </p:nvSpPr>
          <p:spPr bwMode="auto">
            <a:xfrm>
              <a:off x="1385" y="1728"/>
              <a:ext cx="247" cy="0"/>
            </a:xfrm>
            <a:prstGeom prst="line">
              <a:avLst/>
            </a:prstGeom>
            <a:noFill/>
            <a:ln w="28575">
              <a:solidFill>
                <a:srgbClr val="FF3300"/>
              </a:solidFill>
              <a:round/>
              <a:tailEnd type="triangle" w="med" len="med"/>
            </a:ln>
          </p:spPr>
          <p:txBody>
            <a:bodyPr wrap="none" anchor="ctr"/>
            <a:lstStyle/>
            <a:p>
              <a:endParaRPr lang="zh-CN" altLang="en-US">
                <a:latin typeface="Times New Roman" panose="02020603050405020304" charset="0"/>
              </a:endParaRPr>
            </a:p>
          </p:txBody>
        </p:sp>
        <p:sp>
          <p:nvSpPr>
            <p:cNvPr id="51287" name="Text Box 13"/>
            <p:cNvSpPr txBox="1">
              <a:spLocks noChangeArrowheads="1"/>
            </p:cNvSpPr>
            <p:nvPr/>
          </p:nvSpPr>
          <p:spPr bwMode="auto">
            <a:xfrm>
              <a:off x="624" y="1353"/>
              <a:ext cx="46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i</a:t>
              </a:r>
              <a:r>
                <a:rPr lang="en-US" altLang="zh-CN" sz="2800" i="0" baseline="-25000">
                  <a:solidFill>
                    <a:srgbClr val="000099"/>
                  </a:solidFill>
                </a:rPr>
                <a:t>i2</a:t>
              </a:r>
            </a:p>
          </p:txBody>
        </p:sp>
        <p:sp>
          <p:nvSpPr>
            <p:cNvPr id="51288" name="Text Box 14"/>
            <p:cNvSpPr txBox="1">
              <a:spLocks noChangeArrowheads="1"/>
            </p:cNvSpPr>
            <p:nvPr/>
          </p:nvSpPr>
          <p:spPr bwMode="auto">
            <a:xfrm>
              <a:off x="624" y="1833"/>
              <a:ext cx="48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i</a:t>
              </a:r>
              <a:r>
                <a:rPr lang="en-US" altLang="zh-CN" sz="2800" i="0" baseline="-25000">
                  <a:solidFill>
                    <a:srgbClr val="000099"/>
                  </a:solidFill>
                </a:rPr>
                <a:t>i1</a:t>
              </a:r>
            </a:p>
          </p:txBody>
        </p:sp>
        <p:sp>
          <p:nvSpPr>
            <p:cNvPr id="51289" name="Text Box 15"/>
            <p:cNvSpPr txBox="1">
              <a:spLocks noChangeArrowheads="1"/>
            </p:cNvSpPr>
            <p:nvPr/>
          </p:nvSpPr>
          <p:spPr bwMode="auto">
            <a:xfrm>
              <a:off x="1359" y="1401"/>
              <a:ext cx="35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i</a:t>
              </a:r>
              <a:r>
                <a:rPr lang="en-US" altLang="zh-CN" sz="2800" i="0" baseline="-25000">
                  <a:solidFill>
                    <a:srgbClr val="000099"/>
                  </a:solidFill>
                </a:rPr>
                <a:t>f</a:t>
              </a:r>
              <a:endParaRPr lang="en-US" altLang="zh-CN" sz="2800" b="0" i="0">
                <a:solidFill>
                  <a:srgbClr val="000099"/>
                </a:solidFill>
              </a:endParaRPr>
            </a:p>
          </p:txBody>
        </p:sp>
      </p:grpSp>
      <p:graphicFrame>
        <p:nvGraphicFramePr>
          <p:cNvPr id="70672" name="Object 16"/>
          <p:cNvGraphicFramePr>
            <a:graphicFrameLocks noChangeAspect="1"/>
          </p:cNvGraphicFramePr>
          <p:nvPr/>
        </p:nvGraphicFramePr>
        <p:xfrm>
          <a:off x="4419600" y="2182813"/>
          <a:ext cx="4419600" cy="1100137"/>
        </p:xfrm>
        <a:graphic>
          <a:graphicData uri="http://schemas.openxmlformats.org/presentationml/2006/ole">
            <mc:AlternateContent xmlns:mc="http://schemas.openxmlformats.org/markup-compatibility/2006">
              <mc:Choice xmlns:v="urn:schemas-microsoft-com:vml" Requires="v">
                <p:oleObj spid="_x0000_s21509" name="公式" r:id="rId5" imgW="2197100" imgH="393700" progId="Equation.3">
                  <p:embed/>
                </p:oleObj>
              </mc:Choice>
              <mc:Fallback>
                <p:oleObj name="公式" r:id="rId5" imgW="21971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182813"/>
                        <a:ext cx="4419600" cy="1100137"/>
                      </a:xfrm>
                      <a:prstGeom prst="rect">
                        <a:avLst/>
                      </a:prstGeom>
                      <a:noFill/>
                      <a:ln>
                        <a:noFill/>
                      </a:ln>
                      <a:effectLst/>
                    </p:spPr>
                  </p:pic>
                </p:oleObj>
              </mc:Fallback>
            </mc:AlternateContent>
          </a:graphicData>
        </a:graphic>
      </p:graphicFrame>
      <p:grpSp>
        <p:nvGrpSpPr>
          <p:cNvPr id="51209" name="Group 17"/>
          <p:cNvGrpSpPr/>
          <p:nvPr/>
        </p:nvGrpSpPr>
        <p:grpSpPr bwMode="auto">
          <a:xfrm>
            <a:off x="381000" y="990600"/>
            <a:ext cx="3952875" cy="171450"/>
            <a:chOff x="144" y="468"/>
            <a:chExt cx="2490" cy="108"/>
          </a:xfrm>
        </p:grpSpPr>
        <p:pic>
          <p:nvPicPr>
            <p:cNvPr id="51256" name="Picture 18"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 y="474"/>
              <a:ext cx="102" cy="102"/>
            </a:xfrm>
            <a:prstGeom prst="rect">
              <a:avLst/>
            </a:prstGeom>
            <a:noFill/>
            <a:ln>
              <a:noFill/>
            </a:ln>
          </p:spPr>
        </p:pic>
        <p:pic>
          <p:nvPicPr>
            <p:cNvPr id="51257" name="Picture 19"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 y="474"/>
              <a:ext cx="102" cy="102"/>
            </a:xfrm>
            <a:prstGeom prst="rect">
              <a:avLst/>
            </a:prstGeom>
            <a:noFill/>
            <a:ln>
              <a:noFill/>
            </a:ln>
          </p:spPr>
        </p:pic>
        <p:pic>
          <p:nvPicPr>
            <p:cNvPr id="51258" name="Picture 20"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 y="474"/>
              <a:ext cx="102" cy="102"/>
            </a:xfrm>
            <a:prstGeom prst="rect">
              <a:avLst/>
            </a:prstGeom>
            <a:noFill/>
            <a:ln>
              <a:noFill/>
            </a:ln>
          </p:spPr>
        </p:pic>
        <p:pic>
          <p:nvPicPr>
            <p:cNvPr id="51259" name="Picture 21"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 y="474"/>
              <a:ext cx="102" cy="102"/>
            </a:xfrm>
            <a:prstGeom prst="rect">
              <a:avLst/>
            </a:prstGeom>
            <a:noFill/>
            <a:ln>
              <a:noFill/>
            </a:ln>
          </p:spPr>
        </p:pic>
        <p:pic>
          <p:nvPicPr>
            <p:cNvPr id="51260" name="Picture 22"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4" y="474"/>
              <a:ext cx="102" cy="102"/>
            </a:xfrm>
            <a:prstGeom prst="rect">
              <a:avLst/>
            </a:prstGeom>
            <a:noFill/>
            <a:ln>
              <a:noFill/>
            </a:ln>
          </p:spPr>
        </p:pic>
        <p:pic>
          <p:nvPicPr>
            <p:cNvPr id="51261" name="Picture 23"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 y="474"/>
              <a:ext cx="102" cy="102"/>
            </a:xfrm>
            <a:prstGeom prst="rect">
              <a:avLst/>
            </a:prstGeom>
            <a:noFill/>
            <a:ln>
              <a:noFill/>
            </a:ln>
          </p:spPr>
        </p:pic>
        <p:pic>
          <p:nvPicPr>
            <p:cNvPr id="51262" name="Picture 24"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 y="474"/>
              <a:ext cx="102" cy="102"/>
            </a:xfrm>
            <a:prstGeom prst="rect">
              <a:avLst/>
            </a:prstGeom>
            <a:noFill/>
            <a:ln>
              <a:noFill/>
            </a:ln>
          </p:spPr>
        </p:pic>
        <p:pic>
          <p:nvPicPr>
            <p:cNvPr id="51263" name="Picture 25"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2" y="474"/>
              <a:ext cx="102" cy="102"/>
            </a:xfrm>
            <a:prstGeom prst="rect">
              <a:avLst/>
            </a:prstGeom>
            <a:noFill/>
            <a:ln>
              <a:noFill/>
            </a:ln>
          </p:spPr>
        </p:pic>
        <p:pic>
          <p:nvPicPr>
            <p:cNvPr id="51264" name="Picture 26"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 y="474"/>
              <a:ext cx="102" cy="102"/>
            </a:xfrm>
            <a:prstGeom prst="rect">
              <a:avLst/>
            </a:prstGeom>
            <a:noFill/>
            <a:ln>
              <a:noFill/>
            </a:ln>
          </p:spPr>
        </p:pic>
        <p:pic>
          <p:nvPicPr>
            <p:cNvPr id="51265" name="Picture 27"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0" y="474"/>
              <a:ext cx="102" cy="102"/>
            </a:xfrm>
            <a:prstGeom prst="rect">
              <a:avLst/>
            </a:prstGeom>
            <a:noFill/>
            <a:ln>
              <a:noFill/>
            </a:ln>
          </p:spPr>
        </p:pic>
        <p:pic>
          <p:nvPicPr>
            <p:cNvPr id="51266" name="Picture 28"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 y="474"/>
              <a:ext cx="102" cy="102"/>
            </a:xfrm>
            <a:prstGeom prst="rect">
              <a:avLst/>
            </a:prstGeom>
            <a:noFill/>
            <a:ln>
              <a:noFill/>
            </a:ln>
          </p:spPr>
        </p:pic>
        <p:pic>
          <p:nvPicPr>
            <p:cNvPr id="51267" name="Picture 29"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6" y="474"/>
              <a:ext cx="102" cy="102"/>
            </a:xfrm>
            <a:prstGeom prst="rect">
              <a:avLst/>
            </a:prstGeom>
            <a:noFill/>
            <a:ln>
              <a:noFill/>
            </a:ln>
          </p:spPr>
        </p:pic>
        <p:pic>
          <p:nvPicPr>
            <p:cNvPr id="51268" name="Picture 30"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 y="474"/>
              <a:ext cx="102" cy="102"/>
            </a:xfrm>
            <a:prstGeom prst="rect">
              <a:avLst/>
            </a:prstGeom>
            <a:noFill/>
            <a:ln>
              <a:noFill/>
            </a:ln>
          </p:spPr>
        </p:pic>
        <p:pic>
          <p:nvPicPr>
            <p:cNvPr id="51269" name="Picture 31"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8" y="474"/>
              <a:ext cx="102" cy="102"/>
            </a:xfrm>
            <a:prstGeom prst="rect">
              <a:avLst/>
            </a:prstGeom>
            <a:noFill/>
            <a:ln>
              <a:noFill/>
            </a:ln>
          </p:spPr>
        </p:pic>
        <p:pic>
          <p:nvPicPr>
            <p:cNvPr id="51270" name="Picture 32"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8" y="474"/>
              <a:ext cx="102" cy="102"/>
            </a:xfrm>
            <a:prstGeom prst="rect">
              <a:avLst/>
            </a:prstGeom>
            <a:noFill/>
            <a:ln>
              <a:noFill/>
            </a:ln>
          </p:spPr>
        </p:pic>
        <p:pic>
          <p:nvPicPr>
            <p:cNvPr id="51271" name="Picture 33"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 y="474"/>
              <a:ext cx="102" cy="102"/>
            </a:xfrm>
            <a:prstGeom prst="rect">
              <a:avLst/>
            </a:prstGeom>
            <a:noFill/>
            <a:ln>
              <a:noFill/>
            </a:ln>
          </p:spPr>
        </p:pic>
        <p:pic>
          <p:nvPicPr>
            <p:cNvPr id="51272" name="Picture 34"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4" y="474"/>
              <a:ext cx="102" cy="102"/>
            </a:xfrm>
            <a:prstGeom prst="rect">
              <a:avLst/>
            </a:prstGeom>
            <a:noFill/>
            <a:ln>
              <a:noFill/>
            </a:ln>
          </p:spPr>
        </p:pic>
        <p:pic>
          <p:nvPicPr>
            <p:cNvPr id="51273" name="Picture 35"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6" y="474"/>
              <a:ext cx="102" cy="102"/>
            </a:xfrm>
            <a:prstGeom prst="rect">
              <a:avLst/>
            </a:prstGeom>
            <a:noFill/>
            <a:ln>
              <a:noFill/>
            </a:ln>
          </p:spPr>
        </p:pic>
        <p:pic>
          <p:nvPicPr>
            <p:cNvPr id="51274" name="Picture 36"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2" y="474"/>
              <a:ext cx="102" cy="102"/>
            </a:xfrm>
            <a:prstGeom prst="rect">
              <a:avLst/>
            </a:prstGeom>
            <a:noFill/>
            <a:ln>
              <a:noFill/>
            </a:ln>
          </p:spPr>
        </p:pic>
        <p:pic>
          <p:nvPicPr>
            <p:cNvPr id="51275" name="Picture 37"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2" y="474"/>
              <a:ext cx="102" cy="102"/>
            </a:xfrm>
            <a:prstGeom prst="rect">
              <a:avLst/>
            </a:prstGeom>
            <a:noFill/>
            <a:ln>
              <a:noFill/>
            </a:ln>
          </p:spPr>
        </p:pic>
        <p:grpSp>
          <p:nvGrpSpPr>
            <p:cNvPr id="51276" name="Group 38"/>
            <p:cNvGrpSpPr/>
            <p:nvPr/>
          </p:nvGrpSpPr>
          <p:grpSpPr bwMode="auto">
            <a:xfrm>
              <a:off x="144" y="468"/>
              <a:ext cx="582" cy="102"/>
              <a:chOff x="4698" y="720"/>
              <a:chExt cx="582" cy="102"/>
            </a:xfrm>
          </p:grpSpPr>
          <p:pic>
            <p:nvPicPr>
              <p:cNvPr id="51277" name="Picture 39"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51278" name="Picture 40"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51279" name="Picture 41"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51280" name="Picture 42"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51281" name="Picture 43"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51282" name="Picture 44" descr="C:\Program Files\Microsoft Office\Clipart\Bullets\Green and Black Diamond.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grpSp>
        <p:nvGrpSpPr>
          <p:cNvPr id="5" name="Group 92"/>
          <p:cNvGrpSpPr/>
          <p:nvPr/>
        </p:nvGrpSpPr>
        <p:grpSpPr bwMode="auto">
          <a:xfrm>
            <a:off x="396875" y="2209800"/>
            <a:ext cx="4464050" cy="2743200"/>
            <a:chOff x="250" y="1392"/>
            <a:chExt cx="2812" cy="1728"/>
          </a:xfrm>
        </p:grpSpPr>
        <p:sp>
          <p:nvSpPr>
            <p:cNvPr id="51215" name="Text Box 49"/>
            <p:cNvSpPr txBox="1">
              <a:spLocks noChangeArrowheads="1"/>
            </p:cNvSpPr>
            <p:nvPr/>
          </p:nvSpPr>
          <p:spPr bwMode="auto">
            <a:xfrm>
              <a:off x="259" y="1545"/>
              <a:ext cx="46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a:solidFill>
                    <a:srgbClr val="000099"/>
                  </a:solidFill>
                  <a:latin typeface="Times New Roman" panose="02020603050405020304"/>
                  <a:ea typeface="+mn-ea"/>
                  <a:cs typeface="Times New Roman" panose="02020603050405020304"/>
                </a:rPr>
                <a:t>u</a:t>
              </a:r>
              <a:r>
                <a:rPr lang="en-US" altLang="zh-CN" sz="2800" b="0" i="0" baseline="-25000">
                  <a:solidFill>
                    <a:srgbClr val="000099"/>
                  </a:solidFill>
                  <a:latin typeface="Times New Roman" panose="02020603050405020304"/>
                  <a:ea typeface="+mn-ea"/>
                  <a:cs typeface="Times New Roman" panose="02020603050405020304"/>
                </a:rPr>
                <a:t>i2</a:t>
              </a:r>
              <a:endParaRPr lang="en-US" altLang="zh-CN" sz="2800" b="0" i="0">
                <a:solidFill>
                  <a:srgbClr val="000099"/>
                </a:solidFill>
                <a:latin typeface="Times New Roman" panose="02020603050405020304"/>
                <a:ea typeface="+mn-ea"/>
                <a:cs typeface="Times New Roman" panose="02020603050405020304"/>
              </a:endParaRPr>
            </a:p>
          </p:txBody>
        </p:sp>
        <p:sp>
          <p:nvSpPr>
            <p:cNvPr id="51216" name="Text Box 50"/>
            <p:cNvSpPr txBox="1">
              <a:spLocks noChangeArrowheads="1"/>
            </p:cNvSpPr>
            <p:nvPr/>
          </p:nvSpPr>
          <p:spPr bwMode="auto">
            <a:xfrm>
              <a:off x="2544" y="2457"/>
              <a:ext cx="51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a:solidFill>
                    <a:srgbClr val="000099"/>
                  </a:solidFill>
                  <a:latin typeface="Times New Roman" panose="02020603050405020304"/>
                  <a:ea typeface="+mn-ea"/>
                  <a:cs typeface="Times New Roman" panose="02020603050405020304"/>
                </a:rPr>
                <a:t>u</a:t>
              </a:r>
              <a:r>
                <a:rPr lang="en-US" altLang="zh-CN" sz="2800" b="0" i="0" baseline="-25000">
                  <a:solidFill>
                    <a:srgbClr val="000099"/>
                  </a:solidFill>
                  <a:latin typeface="Times New Roman" panose="02020603050405020304"/>
                  <a:ea typeface="+mn-ea"/>
                  <a:cs typeface="Times New Roman" panose="02020603050405020304"/>
                </a:rPr>
                <a:t>o</a:t>
              </a:r>
              <a:endParaRPr lang="en-US" altLang="zh-CN" sz="2800" b="0" i="0">
                <a:solidFill>
                  <a:srgbClr val="000099"/>
                </a:solidFill>
                <a:latin typeface="Times New Roman" panose="02020603050405020304"/>
                <a:ea typeface="+mn-ea"/>
                <a:cs typeface="Times New Roman" panose="02020603050405020304"/>
              </a:endParaRPr>
            </a:p>
          </p:txBody>
        </p:sp>
        <p:sp>
          <p:nvSpPr>
            <p:cNvPr id="51217" name="Rectangle 51"/>
            <p:cNvSpPr>
              <a:spLocks noChangeArrowheads="1"/>
            </p:cNvSpPr>
            <p:nvPr/>
          </p:nvSpPr>
          <p:spPr bwMode="auto">
            <a:xfrm>
              <a:off x="1672" y="1392"/>
              <a:ext cx="680" cy="327"/>
            </a:xfrm>
            <a:prstGeom prst="rect">
              <a:avLst/>
            </a:prstGeom>
            <a:noFill/>
            <a:ln>
              <a:noFill/>
            </a:ln>
          </p:spPr>
          <p:txBody>
            <a:bodyPr>
              <a:spAutoFit/>
            </a:bodyPr>
            <a:lstStyle/>
            <a:p>
              <a:r>
                <a:rPr lang="en-US" altLang="zh-CN" sz="2800">
                  <a:latin typeface="Times New Roman" panose="02020603050405020304"/>
                  <a:cs typeface="Times New Roman" panose="02020603050405020304"/>
                </a:rPr>
                <a:t>R</a:t>
              </a:r>
              <a:r>
                <a:rPr lang="en-US" altLang="zh-CN" sz="2800" i="0" baseline="-25000">
                  <a:latin typeface="Times New Roman" panose="02020603050405020304"/>
                  <a:cs typeface="Times New Roman" panose="02020603050405020304"/>
                </a:rPr>
                <a:t>F</a:t>
              </a:r>
              <a:endParaRPr lang="en-US" altLang="zh-CN" sz="2800" baseline="-25000">
                <a:latin typeface="Times New Roman" panose="02020603050405020304"/>
                <a:cs typeface="Times New Roman" panose="02020603050405020304"/>
              </a:endParaRPr>
            </a:p>
          </p:txBody>
        </p:sp>
        <p:sp>
          <p:nvSpPr>
            <p:cNvPr id="51218" name="Rectangle 52"/>
            <p:cNvSpPr>
              <a:spLocks noChangeArrowheads="1"/>
            </p:cNvSpPr>
            <p:nvPr/>
          </p:nvSpPr>
          <p:spPr bwMode="auto">
            <a:xfrm>
              <a:off x="1667" y="1733"/>
              <a:ext cx="309" cy="96"/>
            </a:xfrm>
            <a:prstGeom prst="rect">
              <a:avLst/>
            </a:prstGeom>
            <a:noFill/>
            <a:ln w="38100">
              <a:solidFill>
                <a:schemeClr val="tx1"/>
              </a:solidFill>
              <a:miter lim="800000"/>
            </a:ln>
          </p:spPr>
          <p:txBody>
            <a:bodyPr wrap="none" anchor="ctr"/>
            <a:lstStyle/>
            <a:p>
              <a:endParaRPr lang="zh-CN" altLang="en-US">
                <a:latin typeface="Times New Roman" panose="02020603050405020304"/>
                <a:cs typeface="Times New Roman" panose="02020603050405020304"/>
              </a:endParaRPr>
            </a:p>
          </p:txBody>
        </p:sp>
        <p:sp>
          <p:nvSpPr>
            <p:cNvPr id="51219" name="Line 53"/>
            <p:cNvSpPr>
              <a:spLocks noChangeShapeType="1"/>
            </p:cNvSpPr>
            <p:nvPr/>
          </p:nvSpPr>
          <p:spPr bwMode="auto">
            <a:xfrm>
              <a:off x="2312" y="1780"/>
              <a:ext cx="0" cy="627"/>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20" name="Text Box 54"/>
            <p:cNvSpPr txBox="1">
              <a:spLocks noChangeArrowheads="1"/>
            </p:cNvSpPr>
            <p:nvPr/>
          </p:nvSpPr>
          <p:spPr bwMode="auto">
            <a:xfrm>
              <a:off x="250" y="2025"/>
              <a:ext cx="51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a:solidFill>
                    <a:srgbClr val="000099"/>
                  </a:solidFill>
                  <a:latin typeface="Times New Roman" panose="02020603050405020304"/>
                  <a:ea typeface="+mn-ea"/>
                  <a:cs typeface="Times New Roman" panose="02020603050405020304"/>
                </a:rPr>
                <a:t>u</a:t>
              </a:r>
              <a:r>
                <a:rPr lang="en-US" altLang="zh-CN" sz="2800" b="0" i="0" baseline="-25000">
                  <a:solidFill>
                    <a:srgbClr val="000099"/>
                  </a:solidFill>
                  <a:latin typeface="Times New Roman" panose="02020603050405020304"/>
                  <a:ea typeface="+mn-ea"/>
                  <a:cs typeface="Times New Roman" panose="02020603050405020304"/>
                </a:rPr>
                <a:t>i1</a:t>
              </a:r>
              <a:endParaRPr lang="en-US" altLang="zh-CN" sz="2800" b="0" i="0">
                <a:solidFill>
                  <a:srgbClr val="000099"/>
                </a:solidFill>
                <a:latin typeface="Times New Roman" panose="02020603050405020304"/>
                <a:ea typeface="+mn-ea"/>
                <a:cs typeface="Times New Roman" panose="02020603050405020304"/>
              </a:endParaRPr>
            </a:p>
          </p:txBody>
        </p:sp>
        <p:sp>
          <p:nvSpPr>
            <p:cNvPr id="51221" name="Rectangle 55"/>
            <p:cNvSpPr>
              <a:spLocks noChangeArrowheads="1"/>
            </p:cNvSpPr>
            <p:nvPr/>
          </p:nvSpPr>
          <p:spPr bwMode="auto">
            <a:xfrm>
              <a:off x="919" y="2547"/>
              <a:ext cx="310" cy="94"/>
            </a:xfrm>
            <a:prstGeom prst="rect">
              <a:avLst/>
            </a:prstGeom>
            <a:noFill/>
            <a:ln w="38100">
              <a:solidFill>
                <a:schemeClr val="tx1"/>
              </a:solidFill>
              <a:miter lim="800000"/>
            </a:ln>
          </p:spPr>
          <p:txBody>
            <a:bodyPr wrap="none" anchor="ctr"/>
            <a:lstStyle/>
            <a:p>
              <a:endParaRPr lang="zh-CN" altLang="en-US">
                <a:latin typeface="Times New Roman" panose="02020603050405020304"/>
                <a:cs typeface="Times New Roman" panose="02020603050405020304"/>
              </a:endParaRPr>
            </a:p>
          </p:txBody>
        </p:sp>
        <p:sp>
          <p:nvSpPr>
            <p:cNvPr id="51222" name="Text Box 56"/>
            <p:cNvSpPr txBox="1">
              <a:spLocks noChangeArrowheads="1"/>
            </p:cNvSpPr>
            <p:nvPr/>
          </p:nvSpPr>
          <p:spPr bwMode="auto">
            <a:xfrm>
              <a:off x="863" y="1401"/>
              <a:ext cx="65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a:latin typeface="Times New Roman" panose="02020603050405020304"/>
                  <a:ea typeface="+mn-ea"/>
                  <a:cs typeface="Times New Roman" panose="02020603050405020304"/>
                </a:rPr>
                <a:t>R</a:t>
              </a:r>
              <a:r>
                <a:rPr lang="en-US" altLang="zh-CN" sz="2800" b="0" i="0" baseline="-25000">
                  <a:latin typeface="Times New Roman" panose="02020603050405020304"/>
                  <a:ea typeface="+mn-ea"/>
                  <a:cs typeface="Times New Roman" panose="02020603050405020304"/>
                </a:rPr>
                <a:t>i2</a:t>
              </a:r>
            </a:p>
          </p:txBody>
        </p:sp>
        <p:sp>
          <p:nvSpPr>
            <p:cNvPr id="51223" name="Rectangle 57"/>
            <p:cNvSpPr>
              <a:spLocks noChangeArrowheads="1"/>
            </p:cNvSpPr>
            <p:nvPr/>
          </p:nvSpPr>
          <p:spPr bwMode="auto">
            <a:xfrm>
              <a:off x="919" y="2238"/>
              <a:ext cx="310" cy="94"/>
            </a:xfrm>
            <a:prstGeom prst="rect">
              <a:avLst/>
            </a:prstGeom>
            <a:noFill/>
            <a:ln w="38100">
              <a:solidFill>
                <a:schemeClr val="tx1"/>
              </a:solidFill>
              <a:miter lim="800000"/>
            </a:ln>
          </p:spPr>
          <p:txBody>
            <a:bodyPr wrap="none" anchor="ctr"/>
            <a:lstStyle/>
            <a:p>
              <a:endParaRPr lang="zh-CN" altLang="en-US">
                <a:latin typeface="Times New Roman" panose="02020603050405020304"/>
                <a:cs typeface="Times New Roman" panose="02020603050405020304"/>
              </a:endParaRPr>
            </a:p>
          </p:txBody>
        </p:sp>
        <p:sp>
          <p:nvSpPr>
            <p:cNvPr id="51224" name="Line 58"/>
            <p:cNvSpPr>
              <a:spLocks noChangeShapeType="1"/>
            </p:cNvSpPr>
            <p:nvPr/>
          </p:nvSpPr>
          <p:spPr bwMode="auto">
            <a:xfrm>
              <a:off x="1344" y="1780"/>
              <a:ext cx="0" cy="53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25" name="Rectangle 59"/>
            <p:cNvSpPr>
              <a:spLocks noChangeArrowheads="1"/>
            </p:cNvSpPr>
            <p:nvPr/>
          </p:nvSpPr>
          <p:spPr bwMode="auto">
            <a:xfrm>
              <a:off x="913" y="1920"/>
              <a:ext cx="383" cy="327"/>
            </a:xfrm>
            <a:prstGeom prst="rect">
              <a:avLst/>
            </a:prstGeom>
            <a:noFill/>
            <a:ln>
              <a:noFill/>
            </a:ln>
          </p:spPr>
          <p:txBody>
            <a:bodyPr wrap="none">
              <a:spAutoFit/>
            </a:bodyPr>
            <a:lstStyle/>
            <a:p>
              <a:r>
                <a:rPr lang="en-US" altLang="zh-CN" sz="2800">
                  <a:latin typeface="Times New Roman" panose="02020603050405020304"/>
                  <a:cs typeface="Times New Roman" panose="02020603050405020304"/>
                </a:rPr>
                <a:t>R</a:t>
              </a:r>
              <a:r>
                <a:rPr lang="en-US" altLang="zh-CN" sz="2800" i="0" baseline="-25000">
                  <a:latin typeface="Times New Roman" panose="02020603050405020304"/>
                  <a:cs typeface="Times New Roman" panose="02020603050405020304"/>
                </a:rPr>
                <a:t>i1</a:t>
              </a:r>
            </a:p>
          </p:txBody>
        </p:sp>
        <p:sp>
          <p:nvSpPr>
            <p:cNvPr id="51226" name="Line 60"/>
            <p:cNvSpPr>
              <a:spLocks noChangeShapeType="1"/>
            </p:cNvSpPr>
            <p:nvPr/>
          </p:nvSpPr>
          <p:spPr bwMode="auto">
            <a:xfrm>
              <a:off x="1967" y="1780"/>
              <a:ext cx="349"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27" name="Line 61"/>
            <p:cNvSpPr>
              <a:spLocks noChangeShapeType="1"/>
            </p:cNvSpPr>
            <p:nvPr/>
          </p:nvSpPr>
          <p:spPr bwMode="auto">
            <a:xfrm flipH="1">
              <a:off x="653" y="2283"/>
              <a:ext cx="258"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28" name="Line 62"/>
            <p:cNvSpPr>
              <a:spLocks noChangeShapeType="1"/>
            </p:cNvSpPr>
            <p:nvPr/>
          </p:nvSpPr>
          <p:spPr bwMode="auto">
            <a:xfrm flipH="1">
              <a:off x="576" y="2594"/>
              <a:ext cx="354"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grpSp>
          <p:nvGrpSpPr>
            <p:cNvPr id="51229" name="Group 63"/>
            <p:cNvGrpSpPr/>
            <p:nvPr/>
          </p:nvGrpSpPr>
          <p:grpSpPr bwMode="auto">
            <a:xfrm>
              <a:off x="480" y="2583"/>
              <a:ext cx="178" cy="183"/>
              <a:chOff x="720" y="2736"/>
              <a:chExt cx="185" cy="192"/>
            </a:xfrm>
          </p:grpSpPr>
          <p:sp>
            <p:nvSpPr>
              <p:cNvPr id="51254" name="Line 6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55" name="Line 6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grpSp>
        <p:sp>
          <p:nvSpPr>
            <p:cNvPr id="51230" name="Line 66"/>
            <p:cNvSpPr>
              <a:spLocks noChangeShapeType="1"/>
            </p:cNvSpPr>
            <p:nvPr/>
          </p:nvSpPr>
          <p:spPr bwMode="auto">
            <a:xfrm>
              <a:off x="1206" y="1780"/>
              <a:ext cx="456"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grpSp>
          <p:nvGrpSpPr>
            <p:cNvPr id="51231" name="Group 67"/>
            <p:cNvGrpSpPr/>
            <p:nvPr/>
          </p:nvGrpSpPr>
          <p:grpSpPr bwMode="auto">
            <a:xfrm>
              <a:off x="1229" y="1802"/>
              <a:ext cx="1273" cy="946"/>
              <a:chOff x="1686" y="1600"/>
              <a:chExt cx="1061" cy="792"/>
            </a:xfrm>
          </p:grpSpPr>
          <p:sp>
            <p:nvSpPr>
              <p:cNvPr id="51244" name="Rectangle 68"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a:cs typeface="Times New Roman" panose="02020603050405020304"/>
                </a:endParaRPr>
              </a:p>
            </p:txBody>
          </p:sp>
          <p:sp>
            <p:nvSpPr>
              <p:cNvPr id="51245" name="Text Box 69"/>
              <p:cNvSpPr txBox="1">
                <a:spLocks noChangeArrowheads="1"/>
              </p:cNvSpPr>
              <p:nvPr/>
            </p:nvSpPr>
            <p:spPr bwMode="auto">
              <a:xfrm>
                <a:off x="1970" y="2096"/>
                <a:ext cx="221" cy="27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latin typeface="Times New Roman" panose="02020603050405020304"/>
                    <a:ea typeface="+mn-ea"/>
                    <a:cs typeface="Times New Roman" panose="02020603050405020304"/>
                  </a:rPr>
                  <a:t>+</a:t>
                </a:r>
              </a:p>
            </p:txBody>
          </p:sp>
          <p:sp>
            <p:nvSpPr>
              <p:cNvPr id="51246" name="Text Box 70"/>
              <p:cNvSpPr txBox="1">
                <a:spLocks noChangeArrowheads="1"/>
              </p:cNvSpPr>
              <p:nvPr/>
            </p:nvSpPr>
            <p:spPr bwMode="auto">
              <a:xfrm>
                <a:off x="2286" y="1955"/>
                <a:ext cx="402" cy="27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latin typeface="Times New Roman" panose="02020603050405020304"/>
                    <a:ea typeface="+mn-ea"/>
                    <a:cs typeface="Times New Roman" panose="02020603050405020304"/>
                  </a:rPr>
                  <a:t>+</a:t>
                </a:r>
              </a:p>
            </p:txBody>
          </p:sp>
          <p:sp>
            <p:nvSpPr>
              <p:cNvPr id="51247" name="Text Box 71"/>
              <p:cNvSpPr txBox="1">
                <a:spLocks noChangeArrowheads="1"/>
              </p:cNvSpPr>
              <p:nvPr/>
            </p:nvSpPr>
            <p:spPr bwMode="auto">
              <a:xfrm>
                <a:off x="2186" y="1737"/>
                <a:ext cx="529" cy="24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b="0" i="0">
                    <a:latin typeface="Times New Roman" panose="02020603050405020304"/>
                    <a:ea typeface="+mn-ea"/>
                    <a:cs typeface="Times New Roman" panose="02020603050405020304"/>
                    <a:sym typeface="Symbol" panose="05050102010706020507" charset="0"/>
                  </a:rPr>
                  <a:t></a:t>
                </a:r>
                <a:endParaRPr lang="en-US" altLang="zh-CN" sz="2400" b="0" i="0">
                  <a:latin typeface="Times New Roman" panose="02020603050405020304"/>
                  <a:ea typeface="+mn-ea"/>
                  <a:cs typeface="Times New Roman" panose="02020603050405020304"/>
                </a:endParaRPr>
              </a:p>
            </p:txBody>
          </p:sp>
          <p:sp>
            <p:nvSpPr>
              <p:cNvPr id="51248" name="Line 72"/>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49" name="Line 73"/>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50" name="Line 74"/>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51" name="Line 75"/>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52" name="Text Box 76"/>
              <p:cNvSpPr txBox="1">
                <a:spLocks noChangeArrowheads="1"/>
              </p:cNvSpPr>
              <p:nvPr/>
            </p:nvSpPr>
            <p:spPr bwMode="auto">
              <a:xfrm>
                <a:off x="1975" y="1824"/>
                <a:ext cx="329" cy="27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latin typeface="Times New Roman" panose="02020603050405020304"/>
                    <a:ea typeface="+mn-ea"/>
                    <a:cs typeface="Times New Roman" panose="02020603050405020304"/>
                  </a:rPr>
                  <a:t>–</a:t>
                </a:r>
              </a:p>
            </p:txBody>
          </p:sp>
          <p:sp>
            <p:nvSpPr>
              <p:cNvPr id="51253" name="Text Box 77"/>
              <p:cNvSpPr txBox="1">
                <a:spLocks noChangeArrowheads="1"/>
              </p:cNvSpPr>
              <p:nvPr/>
            </p:nvSpPr>
            <p:spPr bwMode="auto">
              <a:xfrm rot="5400000">
                <a:off x="2078" y="1769"/>
                <a:ext cx="206" cy="242"/>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b="0" i="0">
                    <a:latin typeface="Times New Roman" panose="02020603050405020304"/>
                    <a:ea typeface="+mn-ea"/>
                    <a:cs typeface="Times New Roman" panose="02020603050405020304"/>
                    <a:sym typeface="Symbol" panose="05050102010706020507" charset="0"/>
                  </a:rPr>
                  <a:t></a:t>
                </a:r>
                <a:endParaRPr kumimoji="0" lang="en-US" altLang="zh-CN" sz="2400" b="0" i="0">
                  <a:latin typeface="Times New Roman" panose="02020603050405020304"/>
                  <a:ea typeface="+mn-ea"/>
                  <a:cs typeface="Times New Roman" panose="02020603050405020304"/>
                </a:endParaRPr>
              </a:p>
            </p:txBody>
          </p:sp>
        </p:grpSp>
        <p:sp>
          <p:nvSpPr>
            <p:cNvPr id="51232" name="Oval 78"/>
            <p:cNvSpPr>
              <a:spLocks noChangeArrowheads="1"/>
            </p:cNvSpPr>
            <p:nvPr/>
          </p:nvSpPr>
          <p:spPr bwMode="auto">
            <a:xfrm>
              <a:off x="595" y="2252"/>
              <a:ext cx="76" cy="75"/>
            </a:xfrm>
            <a:prstGeom prst="ellipse">
              <a:avLst/>
            </a:prstGeom>
            <a:noFill/>
            <a:ln w="38100">
              <a:solidFill>
                <a:srgbClr val="000000"/>
              </a:solidFill>
              <a:round/>
            </a:ln>
          </p:spPr>
          <p:txBody>
            <a:bodyPr wrap="none" anchor="ctr"/>
            <a:lstStyle/>
            <a:p>
              <a:endParaRPr lang="zh-CN" altLang="en-US">
                <a:latin typeface="Times New Roman" panose="02020603050405020304"/>
                <a:cs typeface="Times New Roman" panose="02020603050405020304"/>
              </a:endParaRPr>
            </a:p>
          </p:txBody>
        </p:sp>
        <p:sp>
          <p:nvSpPr>
            <p:cNvPr id="51233" name="Oval 79"/>
            <p:cNvSpPr>
              <a:spLocks noChangeArrowheads="1"/>
            </p:cNvSpPr>
            <p:nvPr/>
          </p:nvSpPr>
          <p:spPr bwMode="auto">
            <a:xfrm>
              <a:off x="2496" y="2357"/>
              <a:ext cx="76" cy="76"/>
            </a:xfrm>
            <a:prstGeom prst="ellipse">
              <a:avLst/>
            </a:prstGeom>
            <a:noFill/>
            <a:ln w="38100">
              <a:solidFill>
                <a:srgbClr val="000000"/>
              </a:solidFill>
              <a:round/>
            </a:ln>
          </p:spPr>
          <p:txBody>
            <a:bodyPr wrap="none" anchor="ctr"/>
            <a:lstStyle/>
            <a:p>
              <a:endParaRPr lang="zh-CN" altLang="en-US">
                <a:latin typeface="Times New Roman" panose="02020603050405020304"/>
                <a:cs typeface="Times New Roman" panose="02020603050405020304"/>
              </a:endParaRPr>
            </a:p>
          </p:txBody>
        </p:sp>
        <p:sp>
          <p:nvSpPr>
            <p:cNvPr id="51234" name="Rectangle 80"/>
            <p:cNvSpPr>
              <a:spLocks noChangeArrowheads="1"/>
            </p:cNvSpPr>
            <p:nvPr/>
          </p:nvSpPr>
          <p:spPr bwMode="auto">
            <a:xfrm>
              <a:off x="892" y="1745"/>
              <a:ext cx="309" cy="94"/>
            </a:xfrm>
            <a:prstGeom prst="rect">
              <a:avLst/>
            </a:prstGeom>
            <a:noFill/>
            <a:ln w="38100">
              <a:solidFill>
                <a:schemeClr val="tx1"/>
              </a:solidFill>
              <a:miter lim="800000"/>
            </a:ln>
          </p:spPr>
          <p:txBody>
            <a:bodyPr wrap="none" anchor="ctr"/>
            <a:lstStyle/>
            <a:p>
              <a:endParaRPr lang="zh-CN" altLang="en-US">
                <a:latin typeface="Times New Roman" panose="02020603050405020304"/>
                <a:cs typeface="Times New Roman" panose="02020603050405020304"/>
              </a:endParaRPr>
            </a:p>
          </p:txBody>
        </p:sp>
        <p:sp>
          <p:nvSpPr>
            <p:cNvPr id="51235" name="Line 81"/>
            <p:cNvSpPr>
              <a:spLocks noChangeShapeType="1"/>
            </p:cNvSpPr>
            <p:nvPr/>
          </p:nvSpPr>
          <p:spPr bwMode="auto">
            <a:xfrm flipH="1">
              <a:off x="653" y="1780"/>
              <a:ext cx="258"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36" name="Oval 82"/>
            <p:cNvSpPr>
              <a:spLocks noChangeArrowheads="1"/>
            </p:cNvSpPr>
            <p:nvPr/>
          </p:nvSpPr>
          <p:spPr bwMode="auto">
            <a:xfrm>
              <a:off x="595" y="1750"/>
              <a:ext cx="76" cy="75"/>
            </a:xfrm>
            <a:prstGeom prst="ellipse">
              <a:avLst/>
            </a:prstGeom>
            <a:noFill/>
            <a:ln w="38100">
              <a:solidFill>
                <a:srgbClr val="000000"/>
              </a:solidFill>
              <a:round/>
            </a:ln>
          </p:spPr>
          <p:txBody>
            <a:bodyPr wrap="none" anchor="ctr"/>
            <a:lstStyle/>
            <a:p>
              <a:endParaRPr lang="zh-CN" altLang="en-US">
                <a:latin typeface="Times New Roman" panose="02020603050405020304"/>
                <a:cs typeface="Times New Roman" panose="02020603050405020304"/>
              </a:endParaRPr>
            </a:p>
          </p:txBody>
        </p:sp>
        <p:sp>
          <p:nvSpPr>
            <p:cNvPr id="51237" name="Text Box 83"/>
            <p:cNvSpPr txBox="1">
              <a:spLocks noChangeArrowheads="1"/>
            </p:cNvSpPr>
            <p:nvPr/>
          </p:nvSpPr>
          <p:spPr bwMode="auto">
            <a:xfrm>
              <a:off x="920" y="2592"/>
              <a:ext cx="42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a:latin typeface="Times New Roman" panose="02020603050405020304"/>
                  <a:ea typeface="+mn-ea"/>
                  <a:cs typeface="Times New Roman" panose="02020603050405020304"/>
                </a:rPr>
                <a:t>R</a:t>
              </a:r>
              <a:r>
                <a:rPr lang="en-US" altLang="zh-CN" sz="2800" b="0" i="0" baseline="-25000">
                  <a:latin typeface="Times New Roman" panose="02020603050405020304"/>
                  <a:ea typeface="+mn-ea"/>
                  <a:cs typeface="Times New Roman" panose="02020603050405020304"/>
                </a:rPr>
                <a:t>2</a:t>
              </a:r>
              <a:endParaRPr lang="en-US" altLang="zh-CN" sz="2800" b="0" i="0">
                <a:latin typeface="Times New Roman" panose="02020603050405020304"/>
                <a:ea typeface="+mn-ea"/>
                <a:cs typeface="Times New Roman" panose="02020603050405020304"/>
              </a:endParaRPr>
            </a:p>
          </p:txBody>
        </p:sp>
        <p:grpSp>
          <p:nvGrpSpPr>
            <p:cNvPr id="51238" name="Group 84"/>
            <p:cNvGrpSpPr/>
            <p:nvPr/>
          </p:nvGrpSpPr>
          <p:grpSpPr bwMode="auto">
            <a:xfrm>
              <a:off x="2438" y="2937"/>
              <a:ext cx="178" cy="183"/>
              <a:chOff x="720" y="2736"/>
              <a:chExt cx="185" cy="192"/>
            </a:xfrm>
          </p:grpSpPr>
          <p:sp>
            <p:nvSpPr>
              <p:cNvPr id="51242" name="Line 8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sp>
            <p:nvSpPr>
              <p:cNvPr id="51243" name="Line 8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a:cs typeface="Times New Roman" panose="02020603050405020304"/>
                </a:endParaRPr>
              </a:p>
            </p:txBody>
          </p:sp>
        </p:grpSp>
        <p:sp>
          <p:nvSpPr>
            <p:cNvPr id="51239" name="Oval 87"/>
            <p:cNvSpPr>
              <a:spLocks noChangeArrowheads="1"/>
            </p:cNvSpPr>
            <p:nvPr/>
          </p:nvSpPr>
          <p:spPr bwMode="auto">
            <a:xfrm>
              <a:off x="2496" y="2873"/>
              <a:ext cx="76" cy="75"/>
            </a:xfrm>
            <a:prstGeom prst="ellipse">
              <a:avLst/>
            </a:prstGeom>
            <a:noFill/>
            <a:ln w="38100">
              <a:solidFill>
                <a:srgbClr val="000000"/>
              </a:solidFill>
              <a:round/>
            </a:ln>
          </p:spPr>
          <p:txBody>
            <a:bodyPr wrap="none" anchor="ctr"/>
            <a:lstStyle/>
            <a:p>
              <a:endParaRPr lang="zh-CN" altLang="en-US">
                <a:latin typeface="Times New Roman" panose="02020603050405020304"/>
                <a:cs typeface="Times New Roman" panose="02020603050405020304"/>
              </a:endParaRPr>
            </a:p>
          </p:txBody>
        </p:sp>
        <p:sp>
          <p:nvSpPr>
            <p:cNvPr id="51240" name="Text Box 88"/>
            <p:cNvSpPr txBox="1">
              <a:spLocks noChangeArrowheads="1"/>
            </p:cNvSpPr>
            <p:nvPr/>
          </p:nvSpPr>
          <p:spPr bwMode="auto">
            <a:xfrm>
              <a:off x="2554" y="2214"/>
              <a:ext cx="34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solidFill>
                    <a:srgbClr val="FF0000"/>
                  </a:solidFill>
                  <a:latin typeface="Times New Roman" panose="02020603050405020304"/>
                  <a:ea typeface="+mn-ea"/>
                  <a:cs typeface="Times New Roman" panose="02020603050405020304"/>
                </a:rPr>
                <a:t>+</a:t>
              </a:r>
            </a:p>
          </p:txBody>
        </p:sp>
        <p:sp>
          <p:nvSpPr>
            <p:cNvPr id="51241" name="Text Box 89"/>
            <p:cNvSpPr txBox="1">
              <a:spLocks noChangeArrowheads="1"/>
            </p:cNvSpPr>
            <p:nvPr/>
          </p:nvSpPr>
          <p:spPr bwMode="auto">
            <a:xfrm>
              <a:off x="2554" y="2730"/>
              <a:ext cx="34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b="0" i="0">
                  <a:solidFill>
                    <a:srgbClr val="FF0000"/>
                  </a:solidFill>
                  <a:latin typeface="Times New Roman" panose="02020603050405020304"/>
                  <a:ea typeface="+mn-ea"/>
                  <a:cs typeface="Times New Roman" panose="02020603050405020304"/>
                </a:rPr>
                <a:t>–</a:t>
              </a:r>
            </a:p>
          </p:txBody>
        </p:sp>
      </p:grpSp>
      <p:sp>
        <p:nvSpPr>
          <p:cNvPr id="70746" name="Rectangle 90"/>
          <p:cNvSpPr>
            <a:spLocks noChangeArrowheads="1"/>
          </p:cNvSpPr>
          <p:nvPr/>
        </p:nvSpPr>
        <p:spPr bwMode="auto">
          <a:xfrm>
            <a:off x="4800600" y="990600"/>
            <a:ext cx="2794000" cy="519113"/>
          </a:xfrm>
          <a:prstGeom prst="rect">
            <a:avLst/>
          </a:prstGeom>
          <a:noFill/>
          <a:ln>
            <a:noFill/>
          </a:ln>
        </p:spPr>
        <p:txBody>
          <a:bodyPr>
            <a:spAutoFit/>
          </a:bodyPr>
          <a:lstStyle/>
          <a:p>
            <a:pPr>
              <a:spcBef>
                <a:spcPct val="50000"/>
              </a:spcBef>
            </a:pPr>
            <a:r>
              <a:rPr lang="zh-CN" altLang="en-US" sz="2800" b="1" i="0" dirty="0">
                <a:solidFill>
                  <a:srgbClr val="000099"/>
                </a:solidFill>
                <a:latin typeface="Times New Roman" panose="02020603050405020304"/>
                <a:cs typeface="Times New Roman" panose="02020603050405020304"/>
                <a:sym typeface="Symbol" panose="05050102010706020507" charset="0"/>
              </a:rPr>
              <a:t>因</a:t>
            </a:r>
            <a:r>
              <a:rPr lang="zh-CN" altLang="en-US" sz="2800" b="1" i="0" dirty="0">
                <a:solidFill>
                  <a:srgbClr val="000099"/>
                </a:solidFill>
                <a:latin typeface="Times New Roman" panose="02020603050405020304"/>
                <a:cs typeface="Times New Roman" panose="02020603050405020304"/>
              </a:rPr>
              <a:t>虚断</a:t>
            </a:r>
            <a:r>
              <a:rPr lang="zh-CN" altLang="en-US" sz="2800" b="1" i="0" dirty="0">
                <a:latin typeface="Times New Roman" panose="02020603050405020304"/>
                <a:cs typeface="Times New Roman" panose="02020603050405020304"/>
              </a:rPr>
              <a:t>，</a:t>
            </a:r>
            <a:r>
              <a:rPr lang="en-US" altLang="zh-CN" sz="2800" b="1" dirty="0" err="1">
                <a:latin typeface="Times New Roman" panose="02020603050405020304"/>
                <a:cs typeface="Times New Roman" panose="02020603050405020304"/>
                <a:sym typeface="Symbol" panose="05050102010706020507" charset="0"/>
              </a:rPr>
              <a:t>i</a:t>
            </a:r>
            <a:r>
              <a:rPr lang="en-US" altLang="zh-CN" sz="2800" b="1" baseline="-25000" dirty="0">
                <a:latin typeface="Times New Roman" panose="02020603050405020304"/>
                <a:cs typeface="Times New Roman" panose="02020603050405020304"/>
                <a:sym typeface="Symbol" panose="05050102010706020507" charset="0"/>
              </a:rPr>
              <a:t>– </a:t>
            </a:r>
            <a:r>
              <a:rPr lang="en-US" altLang="zh-CN" sz="2800" b="1" i="0" dirty="0">
                <a:latin typeface="Times New Roman" panose="02020603050405020304"/>
                <a:cs typeface="Times New Roman" panose="02020603050405020304"/>
                <a:sym typeface="Symbol" panose="05050102010706020507" charset="0"/>
              </a:rPr>
              <a:t>= 0 </a:t>
            </a:r>
            <a:r>
              <a:rPr lang="en-US" altLang="zh-CN" sz="2800" b="1" i="0" dirty="0">
                <a:latin typeface="Times New Roman" panose="02020603050405020304"/>
                <a:cs typeface="Times New Roman" panose="02020603050405020304"/>
              </a:rPr>
              <a:t> </a:t>
            </a:r>
          </a:p>
        </p:txBody>
      </p:sp>
      <p:sp>
        <p:nvSpPr>
          <p:cNvPr id="70747" name="Rectangle 91"/>
          <p:cNvSpPr>
            <a:spLocks noChangeArrowheads="1"/>
          </p:cNvSpPr>
          <p:nvPr/>
        </p:nvSpPr>
        <p:spPr bwMode="auto">
          <a:xfrm>
            <a:off x="4800600" y="1614488"/>
            <a:ext cx="2895600" cy="523220"/>
          </a:xfrm>
          <a:prstGeom prst="rect">
            <a:avLst/>
          </a:prstGeom>
          <a:noFill/>
          <a:ln>
            <a:noFill/>
          </a:ln>
        </p:spPr>
        <p:txBody>
          <a:bodyPr>
            <a:spAutoFit/>
          </a:bodyPr>
          <a:lstStyle/>
          <a:p>
            <a:pPr>
              <a:spcBef>
                <a:spcPct val="50000"/>
              </a:spcBef>
            </a:pPr>
            <a:r>
              <a:rPr lang="zh-CN" altLang="en-US" sz="2800" b="1" i="0" dirty="0">
                <a:solidFill>
                  <a:schemeClr val="tx2"/>
                </a:solidFill>
                <a:latin typeface="Times New Roman" panose="02020603050405020304"/>
                <a:cs typeface="Times New Roman" panose="02020603050405020304"/>
                <a:sym typeface="Symbol" panose="05050102010706020507" charset="0"/>
              </a:rPr>
              <a:t>所以</a:t>
            </a:r>
            <a:r>
              <a:rPr lang="zh-CN" altLang="en-US" sz="2800" b="1" i="0" dirty="0">
                <a:latin typeface="Times New Roman" panose="02020603050405020304"/>
                <a:cs typeface="Times New Roman" panose="02020603050405020304"/>
                <a:sym typeface="Symbol" panose="05050102010706020507" charset="0"/>
              </a:rPr>
              <a:t>  </a:t>
            </a:r>
            <a:r>
              <a:rPr lang="en-US" altLang="zh-CN" sz="2800" b="1" i="1" dirty="0">
                <a:latin typeface="Times New Roman" panose="02020603050405020304"/>
                <a:cs typeface="Times New Roman" panose="02020603050405020304"/>
                <a:sym typeface="Symbol" panose="05050102010706020507" charset="0"/>
              </a:rPr>
              <a:t>i</a:t>
            </a:r>
            <a:r>
              <a:rPr lang="en-US" altLang="zh-CN" sz="2800" b="1" i="1" baseline="-25000" dirty="0">
                <a:latin typeface="Times New Roman" panose="02020603050405020304"/>
                <a:cs typeface="Times New Roman" panose="02020603050405020304"/>
              </a:rPr>
              <a:t>i1</a:t>
            </a:r>
            <a:r>
              <a:rPr lang="en-US" altLang="zh-CN" sz="2800" b="1" i="1" dirty="0">
                <a:latin typeface="Times New Roman" panose="02020603050405020304"/>
                <a:cs typeface="Times New Roman" panose="02020603050405020304"/>
                <a:sym typeface="Symbol" panose="05050102010706020507" charset="0"/>
              </a:rPr>
              <a:t>+ i</a:t>
            </a:r>
            <a:r>
              <a:rPr lang="en-US" altLang="zh-CN" sz="2800" b="1" i="1" baseline="-25000" dirty="0">
                <a:latin typeface="Times New Roman" panose="02020603050405020304"/>
                <a:cs typeface="Times New Roman" panose="02020603050405020304"/>
              </a:rPr>
              <a:t>i2 </a:t>
            </a:r>
            <a:r>
              <a:rPr lang="en-US" altLang="zh-CN" sz="2800" b="1" i="1" dirty="0">
                <a:latin typeface="Times New Roman" panose="02020603050405020304"/>
                <a:cs typeface="Times New Roman" panose="02020603050405020304"/>
                <a:sym typeface="Symbol" panose="05050102010706020507" charset="0"/>
              </a:rPr>
              <a:t>= </a:t>
            </a:r>
            <a:r>
              <a:rPr lang="en-US" altLang="zh-CN" sz="2800" b="1" i="1" dirty="0">
                <a:latin typeface="Times New Roman" panose="02020603050405020304"/>
                <a:cs typeface="Times New Roman" panose="02020603050405020304"/>
              </a:rPr>
              <a:t>i</a:t>
            </a:r>
            <a:r>
              <a:rPr lang="en-US" altLang="zh-CN" sz="2800" b="1" i="1" baseline="-25000" dirty="0">
                <a:latin typeface="Times New Roman" panose="02020603050405020304"/>
                <a:cs typeface="Times New Roman" panose="02020603050405020304"/>
              </a:rPr>
              <a:t>f</a:t>
            </a:r>
            <a:r>
              <a:rPr lang="en-US" altLang="zh-CN" sz="2800" b="1" i="1" dirty="0">
                <a:latin typeface="Times New Roman" panose="02020603050405020304"/>
                <a:cs typeface="Times New Roman" panose="02020603050405020304"/>
              </a:rPr>
              <a:t> </a:t>
            </a:r>
          </a:p>
        </p:txBody>
      </p:sp>
      <p:sp>
        <p:nvSpPr>
          <p:cNvPr id="70750" name="AutoShape 94">
            <a:hlinkClick r:id="rId8" action="ppaction://program"/>
          </p:cNvPr>
          <p:cNvSpPr>
            <a:spLocks noChangeArrowheads="1"/>
          </p:cNvSpPr>
          <p:nvPr/>
        </p:nvSpPr>
        <p:spPr bwMode="auto">
          <a:xfrm>
            <a:off x="4572000" y="5334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pic>
        <p:nvPicPr>
          <p:cNvPr id="51214" name="Picture 90" descr="C:\Users\Hou\Desktop\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6488" y="4946650"/>
            <a:ext cx="3695700" cy="1176338"/>
          </a:xfrm>
          <a:prstGeom prst="rect">
            <a:avLst/>
          </a:prstGeom>
          <a:noFill/>
          <a:ln>
            <a:noFill/>
          </a:ln>
        </p:spPr>
      </p:pic>
    </p:spTree>
    <p:extLst>
      <p:ext uri="{BB962C8B-B14F-4D97-AF65-F5344CB8AC3E}">
        <p14:creationId xmlns:p14="http://schemas.microsoft.com/office/powerpoint/2010/main" val="2721184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wipe(left)">
                                      <p:cBhvr>
                                        <p:cTn id="7" dur="500"/>
                                        <p:tgtEl>
                                          <p:spTgt spid="706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746"/>
                                        </p:tgtEl>
                                        <p:attrNameLst>
                                          <p:attrName>style.visibility</p:attrName>
                                        </p:attrNameLst>
                                      </p:cBhvr>
                                      <p:to>
                                        <p:strVal val="visible"/>
                                      </p:to>
                                    </p:set>
                                    <p:animEffect transition="in" filter="wipe(left)">
                                      <p:cBhvr>
                                        <p:cTn id="22" dur="500"/>
                                        <p:tgtEl>
                                          <p:spTgt spid="707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747"/>
                                        </p:tgtEl>
                                        <p:attrNameLst>
                                          <p:attrName>style.visibility</p:attrName>
                                        </p:attrNameLst>
                                      </p:cBhvr>
                                      <p:to>
                                        <p:strVal val="visible"/>
                                      </p:to>
                                    </p:set>
                                    <p:animEffect transition="in" filter="wipe(left)">
                                      <p:cBhvr>
                                        <p:cTn id="27" dur="500"/>
                                        <p:tgtEl>
                                          <p:spTgt spid="707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0672"/>
                                        </p:tgtEl>
                                        <p:attrNameLst>
                                          <p:attrName>style.visibility</p:attrName>
                                        </p:attrNameLst>
                                      </p:cBhvr>
                                      <p:to>
                                        <p:strVal val="visible"/>
                                      </p:to>
                                    </p:set>
                                    <p:animEffect transition="in" filter="wipe(left)">
                                      <p:cBhvr>
                                        <p:cTn id="32" dur="500"/>
                                        <p:tgtEl>
                                          <p:spTgt spid="706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660"/>
                                        </p:tgtEl>
                                        <p:attrNameLst>
                                          <p:attrName>style.visibility</p:attrName>
                                        </p:attrNameLst>
                                      </p:cBhvr>
                                      <p:to>
                                        <p:strVal val="visible"/>
                                      </p:to>
                                    </p:set>
                                    <p:animEffect transition="in" filter="wipe(left)">
                                      <p:cBhvr>
                                        <p:cTn id="37" dur="500"/>
                                        <p:tgtEl>
                                          <p:spTgt spid="706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0661"/>
                                        </p:tgtEl>
                                        <p:attrNameLst>
                                          <p:attrName>style.visibility</p:attrName>
                                        </p:attrNameLst>
                                      </p:cBhvr>
                                      <p:to>
                                        <p:strVal val="visible"/>
                                      </p:to>
                                    </p:set>
                                    <p:animEffect transition="in" filter="wipe(left)">
                                      <p:cBhvr>
                                        <p:cTn id="42" dur="500"/>
                                        <p:tgtEl>
                                          <p:spTgt spid="706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1214"/>
                                        </p:tgtEl>
                                        <p:attrNameLst>
                                          <p:attrName>style.visibility</p:attrName>
                                        </p:attrNameLst>
                                      </p:cBhvr>
                                      <p:to>
                                        <p:strVal val="visible"/>
                                      </p:to>
                                    </p:set>
                                    <p:animEffect transition="in" filter="wipe(down)">
                                      <p:cBhvr>
                                        <p:cTn id="47" dur="500"/>
                                        <p:tgtEl>
                                          <p:spTgt spid="51214"/>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0663"/>
                                        </p:tgtEl>
                                        <p:attrNameLst>
                                          <p:attrName>style.visibility</p:attrName>
                                        </p:attrNameLst>
                                      </p:cBhvr>
                                      <p:to>
                                        <p:strVal val="visible"/>
                                      </p:to>
                                    </p:set>
                                    <p:animEffect transition="in" filter="randombar(horizontal)">
                                      <p:cBhvr>
                                        <p:cTn id="52" dur="500"/>
                                        <p:tgtEl>
                                          <p:spTgt spid="70663"/>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70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nimBg="1" autoUpdateAnimBg="0"/>
      <p:bldP spid="70660" grpId="0" autoUpdateAnimBg="0"/>
      <p:bldP spid="70663" grpId="0" autoUpdateAnimBg="0"/>
      <p:bldP spid="70746" grpId="0" autoUpdateAnimBg="0"/>
      <p:bldP spid="70747" grpId="0" autoUpdateAnimBg="0"/>
      <p:bldP spid="7075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381000" y="355600"/>
            <a:ext cx="3505200" cy="457200"/>
          </a:xfrm>
          <a:noFill/>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latin typeface="Times New Roman" panose="02020603050405020304"/>
                <a:ea typeface="宋体" panose="02010600030101010101" pitchFamily="2" charset="-122"/>
                <a:cs typeface="Times New Roman" panose="02020603050405020304"/>
              </a:rPr>
              <a:t>4</a:t>
            </a:r>
            <a:r>
              <a:rPr lang="en-US" altLang="zh-CN" sz="3200" b="1" dirty="0" smtClean="0">
                <a:solidFill>
                  <a:srgbClr val="000099"/>
                </a:solidFill>
                <a:latin typeface="Times New Roman" panose="02020603050405020304"/>
                <a:ea typeface="宋体" panose="02010600030101010101" pitchFamily="2" charset="-122"/>
                <a:cs typeface="Times New Roman" panose="02020603050405020304"/>
              </a:rPr>
              <a:t>.1.3   </a:t>
            </a:r>
            <a:r>
              <a:rPr lang="zh-CN" altLang="en-US" sz="3200" b="1" dirty="0">
                <a:solidFill>
                  <a:srgbClr val="000099"/>
                </a:solidFill>
                <a:latin typeface="Times New Roman" panose="02020603050405020304"/>
                <a:ea typeface="宋体" panose="02010600030101010101" pitchFamily="2" charset="-122"/>
                <a:cs typeface="Times New Roman" panose="02020603050405020304"/>
              </a:rPr>
              <a:t>主要参数</a:t>
            </a:r>
          </a:p>
        </p:txBody>
      </p:sp>
      <p:sp>
        <p:nvSpPr>
          <p:cNvPr id="56323" name="Rectangle 3"/>
          <p:cNvSpPr>
            <a:spLocks noChangeArrowheads="1"/>
          </p:cNvSpPr>
          <p:nvPr/>
        </p:nvSpPr>
        <p:spPr bwMode="auto">
          <a:xfrm>
            <a:off x="381000" y="812800"/>
            <a:ext cx="8686800" cy="1031875"/>
          </a:xfrm>
          <a:prstGeom prst="rect">
            <a:avLst/>
          </a:prstGeom>
          <a:noFill/>
          <a:ln>
            <a:noFill/>
          </a:ln>
        </p:spPr>
        <p:txBody>
          <a:bodyPr>
            <a:spAutoFit/>
          </a:bodyPr>
          <a:lstStyle/>
          <a:p>
            <a:pPr eaLnBrk="0" hangingPunct="0">
              <a:spcBef>
                <a:spcPct val="20000"/>
              </a:spcBef>
            </a:pPr>
            <a:r>
              <a:rPr lang="en-US" altLang="zh-CN" sz="2800" b="1" i="0" dirty="0">
                <a:solidFill>
                  <a:srgbClr val="CC0000"/>
                </a:solidFill>
                <a:latin typeface="Times New Roman" panose="02020603050405020304"/>
                <a:cs typeface="Times New Roman" panose="02020603050405020304"/>
              </a:rPr>
              <a:t>1.  </a:t>
            </a:r>
            <a:r>
              <a:rPr lang="zh-CN" altLang="en-US" sz="2800" b="1" i="0" dirty="0">
                <a:solidFill>
                  <a:srgbClr val="CC0000"/>
                </a:solidFill>
                <a:latin typeface="Times New Roman" panose="02020603050405020304"/>
                <a:cs typeface="Times New Roman" panose="02020603050405020304"/>
              </a:rPr>
              <a:t>最大输出电压 </a:t>
            </a:r>
            <a:r>
              <a:rPr lang="en-US" altLang="zh-CN" sz="2800" b="1" dirty="0">
                <a:solidFill>
                  <a:srgbClr val="CC0000"/>
                </a:solidFill>
                <a:latin typeface="Times New Roman" panose="02020603050405020304"/>
                <a:cs typeface="Times New Roman" panose="02020603050405020304"/>
              </a:rPr>
              <a:t>U</a:t>
            </a:r>
            <a:r>
              <a:rPr lang="en-US" altLang="zh-CN" sz="2800" b="1" i="0" baseline="-25000" dirty="0">
                <a:solidFill>
                  <a:srgbClr val="CC0000"/>
                </a:solidFill>
                <a:latin typeface="Times New Roman" panose="02020603050405020304"/>
                <a:cs typeface="Times New Roman" panose="02020603050405020304"/>
              </a:rPr>
              <a:t>OPP</a:t>
            </a:r>
          </a:p>
          <a:p>
            <a:pPr eaLnBrk="0" hangingPunct="0">
              <a:lnSpc>
                <a:spcPct val="120000"/>
              </a:lnSpc>
            </a:pPr>
            <a:r>
              <a:rPr lang="en-US" altLang="zh-CN" sz="2800" b="1" i="0" dirty="0">
                <a:solidFill>
                  <a:schemeClr val="tx2"/>
                </a:solidFill>
                <a:latin typeface="Times New Roman" panose="02020603050405020304"/>
                <a:cs typeface="Times New Roman" panose="02020603050405020304"/>
              </a:rPr>
              <a:t>     </a:t>
            </a:r>
            <a:r>
              <a:rPr lang="zh-CN" altLang="en-US" sz="2800" b="1" i="0" dirty="0">
                <a:solidFill>
                  <a:schemeClr val="tx2"/>
                </a:solidFill>
                <a:latin typeface="Times New Roman" panose="02020603050405020304"/>
                <a:cs typeface="Times New Roman" panose="02020603050405020304"/>
              </a:rPr>
              <a:t>能使输出和输入保持不失真关系的最大输出电压。</a:t>
            </a:r>
            <a:endParaRPr lang="zh-CN" altLang="en-US" sz="2800" b="1" i="0" dirty="0">
              <a:latin typeface="Times New Roman" panose="02020603050405020304"/>
              <a:cs typeface="Times New Roman" panose="02020603050405020304"/>
            </a:endParaRPr>
          </a:p>
        </p:txBody>
      </p:sp>
      <p:sp>
        <p:nvSpPr>
          <p:cNvPr id="56324" name="Rectangle 4"/>
          <p:cNvSpPr>
            <a:spLocks noChangeArrowheads="1"/>
          </p:cNvSpPr>
          <p:nvPr/>
        </p:nvSpPr>
        <p:spPr bwMode="auto">
          <a:xfrm>
            <a:off x="381000" y="1727200"/>
            <a:ext cx="8686800" cy="1544638"/>
          </a:xfrm>
          <a:prstGeom prst="rect">
            <a:avLst/>
          </a:prstGeom>
          <a:noFill/>
          <a:ln>
            <a:noFill/>
          </a:ln>
        </p:spPr>
        <p:txBody>
          <a:bodyPr>
            <a:spAutoFit/>
          </a:bodyPr>
          <a:lstStyle/>
          <a:p>
            <a:pPr eaLnBrk="0" hangingPunct="0">
              <a:lnSpc>
                <a:spcPct val="120000"/>
              </a:lnSpc>
            </a:pPr>
            <a:r>
              <a:rPr lang="en-US" altLang="zh-CN" sz="2800" b="1" i="0" dirty="0">
                <a:solidFill>
                  <a:srgbClr val="CC0000"/>
                </a:solidFill>
                <a:latin typeface="Times New Roman" panose="02020603050405020304"/>
                <a:cs typeface="Times New Roman" panose="02020603050405020304"/>
              </a:rPr>
              <a:t>2.  </a:t>
            </a:r>
            <a:r>
              <a:rPr lang="zh-CN" altLang="en-US" sz="2800" b="1" i="0" dirty="0">
                <a:solidFill>
                  <a:srgbClr val="CC0000"/>
                </a:solidFill>
                <a:latin typeface="Times New Roman" panose="02020603050405020304"/>
                <a:cs typeface="Times New Roman" panose="02020603050405020304"/>
              </a:rPr>
              <a:t>开环差模电压增益 </a:t>
            </a:r>
            <a:r>
              <a:rPr lang="en-US" altLang="zh-CN" sz="2800" b="1" dirty="0" err="1">
                <a:solidFill>
                  <a:srgbClr val="CC0000"/>
                </a:solidFill>
                <a:latin typeface="Times New Roman" panose="02020603050405020304"/>
                <a:cs typeface="Times New Roman" panose="02020603050405020304"/>
              </a:rPr>
              <a:t>A</a:t>
            </a:r>
            <a:r>
              <a:rPr lang="en-US" altLang="zh-CN" sz="2800" b="1" baseline="-25000" dirty="0" err="1">
                <a:solidFill>
                  <a:srgbClr val="CC0000"/>
                </a:solidFill>
                <a:latin typeface="Times New Roman" panose="02020603050405020304"/>
                <a:cs typeface="Times New Roman" panose="02020603050405020304"/>
              </a:rPr>
              <a:t>u</a:t>
            </a:r>
            <a:r>
              <a:rPr lang="en-US" altLang="zh-CN" sz="2800" b="1" i="0" baseline="-25000" dirty="0" err="1">
                <a:solidFill>
                  <a:srgbClr val="CC0000"/>
                </a:solidFill>
                <a:latin typeface="Times New Roman" panose="02020603050405020304"/>
                <a:cs typeface="Times New Roman" panose="02020603050405020304"/>
              </a:rPr>
              <a:t>o</a:t>
            </a:r>
            <a:endParaRPr lang="en-US" altLang="zh-CN" sz="2800" b="1" i="0" baseline="-25000" dirty="0">
              <a:solidFill>
                <a:srgbClr val="CC0000"/>
              </a:solidFill>
              <a:latin typeface="Times New Roman" panose="02020603050405020304"/>
              <a:cs typeface="Times New Roman" panose="02020603050405020304"/>
            </a:endParaRPr>
          </a:p>
          <a:p>
            <a:pPr eaLnBrk="0" hangingPunct="0">
              <a:spcBef>
                <a:spcPct val="20000"/>
              </a:spcBef>
            </a:pPr>
            <a:r>
              <a:rPr lang="en-US" altLang="zh-CN" sz="2800" b="1" i="0"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运放没有接反馈电路时的差模电压放大倍数。</a:t>
            </a:r>
            <a:r>
              <a:rPr lang="zh-CN" altLang="en-US" sz="2800" b="1" i="0" dirty="0">
                <a:solidFill>
                  <a:srgbClr val="CC0000"/>
                </a:solidFill>
                <a:latin typeface="Times New Roman" panose="02020603050405020304"/>
                <a:cs typeface="Times New Roman" panose="02020603050405020304"/>
              </a:rPr>
              <a:t> </a:t>
            </a:r>
            <a:r>
              <a:rPr lang="en-US" altLang="zh-CN" sz="2800" b="1" dirty="0" err="1">
                <a:latin typeface="Times New Roman" panose="02020603050405020304"/>
                <a:cs typeface="Times New Roman" panose="02020603050405020304"/>
              </a:rPr>
              <a:t>A</a:t>
            </a:r>
            <a:r>
              <a:rPr lang="en-US" altLang="zh-CN" sz="2800" b="1" baseline="-25000" dirty="0" err="1">
                <a:latin typeface="Times New Roman" panose="02020603050405020304"/>
                <a:cs typeface="Times New Roman" panose="02020603050405020304"/>
              </a:rPr>
              <a:t>u</a:t>
            </a:r>
            <a:r>
              <a:rPr lang="en-US" altLang="zh-CN" sz="2800" b="1" i="0" baseline="-25000" dirty="0" err="1">
                <a:latin typeface="Times New Roman" panose="02020603050405020304"/>
                <a:cs typeface="Times New Roman" panose="02020603050405020304"/>
              </a:rPr>
              <a:t>o</a:t>
            </a:r>
            <a:r>
              <a:rPr lang="zh-CN" altLang="en-US" sz="2800" b="1" i="0" dirty="0">
                <a:latin typeface="Times New Roman" panose="02020603050405020304"/>
                <a:cs typeface="Times New Roman" panose="02020603050405020304"/>
              </a:rPr>
              <a:t>愈高，所构成的运算电路越稳定，运算精度也越高。</a:t>
            </a:r>
          </a:p>
        </p:txBody>
      </p:sp>
      <p:sp>
        <p:nvSpPr>
          <p:cNvPr id="56325" name="Rectangle 5"/>
          <p:cNvSpPr>
            <a:spLocks noChangeArrowheads="1"/>
          </p:cNvSpPr>
          <p:nvPr/>
        </p:nvSpPr>
        <p:spPr bwMode="auto">
          <a:xfrm>
            <a:off x="381000" y="4789488"/>
            <a:ext cx="8763000" cy="1458912"/>
          </a:xfrm>
          <a:prstGeom prst="rect">
            <a:avLst/>
          </a:prstGeom>
          <a:noFill/>
          <a:ln>
            <a:noFill/>
          </a:ln>
        </p:spPr>
        <p:txBody>
          <a:bodyPr>
            <a:spAutoFit/>
          </a:bodyPr>
          <a:lstStyle/>
          <a:p>
            <a:pPr eaLnBrk="0" hangingPunct="0">
              <a:spcBef>
                <a:spcPct val="20000"/>
              </a:spcBef>
            </a:pPr>
            <a:r>
              <a:rPr lang="en-US" altLang="zh-CN" sz="2800" b="1" i="0" dirty="0">
                <a:solidFill>
                  <a:srgbClr val="CC0000"/>
                </a:solidFill>
                <a:latin typeface="Times New Roman" panose="02020603050405020304"/>
                <a:cs typeface="Times New Roman" panose="02020603050405020304"/>
              </a:rPr>
              <a:t>6.  </a:t>
            </a:r>
            <a:r>
              <a:rPr lang="zh-CN" altLang="en-US" sz="2800" b="1" i="0" dirty="0">
                <a:solidFill>
                  <a:srgbClr val="CC0000"/>
                </a:solidFill>
                <a:latin typeface="Times New Roman" panose="02020603050405020304"/>
                <a:cs typeface="Times New Roman" panose="02020603050405020304"/>
              </a:rPr>
              <a:t>共模输入电压范围 </a:t>
            </a:r>
            <a:r>
              <a:rPr lang="en-US" altLang="zh-CN" sz="2800" b="1" dirty="0">
                <a:solidFill>
                  <a:srgbClr val="CC0000"/>
                </a:solidFill>
                <a:latin typeface="Times New Roman" panose="02020603050405020304"/>
                <a:cs typeface="Times New Roman" panose="02020603050405020304"/>
              </a:rPr>
              <a:t>U</a:t>
            </a:r>
            <a:r>
              <a:rPr lang="en-US" altLang="zh-CN" sz="2800" b="1" i="0" baseline="-25000" dirty="0">
                <a:solidFill>
                  <a:srgbClr val="CC0000"/>
                </a:solidFill>
                <a:latin typeface="Times New Roman" panose="02020603050405020304"/>
                <a:cs typeface="Times New Roman" panose="02020603050405020304"/>
              </a:rPr>
              <a:t>ICM</a:t>
            </a:r>
          </a:p>
          <a:p>
            <a:pPr eaLnBrk="0" hangingPunct="0">
              <a:spcBef>
                <a:spcPct val="20000"/>
              </a:spcBef>
            </a:pPr>
            <a:r>
              <a:rPr lang="en-US" altLang="zh-CN" sz="2800" b="1" i="0" dirty="0">
                <a:solidFill>
                  <a:schemeClr val="tx2"/>
                </a:solidFill>
                <a:latin typeface="Times New Roman" panose="02020603050405020304"/>
                <a:cs typeface="Times New Roman" panose="02020603050405020304"/>
              </a:rPr>
              <a:t>     </a:t>
            </a:r>
            <a:r>
              <a:rPr lang="zh-CN" altLang="en-US" sz="2800" b="1" i="0" dirty="0">
                <a:solidFill>
                  <a:schemeClr val="tx2"/>
                </a:solidFill>
                <a:latin typeface="Times New Roman" panose="02020603050405020304"/>
                <a:cs typeface="Times New Roman" panose="02020603050405020304"/>
              </a:rPr>
              <a:t>运放所能承受的共模输入电压最大值。超出此值，运放的共模抑制性能下降，甚至造成器件损坏。</a:t>
            </a:r>
            <a:endParaRPr lang="zh-CN" altLang="en-US" sz="2800" b="1" i="0" baseline="-25000" dirty="0">
              <a:solidFill>
                <a:schemeClr val="tx2"/>
              </a:solidFill>
              <a:latin typeface="Times New Roman" panose="02020603050405020304"/>
              <a:cs typeface="Times New Roman" panose="02020603050405020304"/>
            </a:endParaRPr>
          </a:p>
        </p:txBody>
      </p:sp>
      <p:sp>
        <p:nvSpPr>
          <p:cNvPr id="56326" name="AutoShape 6"/>
          <p:cNvSpPr/>
          <p:nvPr/>
        </p:nvSpPr>
        <p:spPr bwMode="auto">
          <a:xfrm>
            <a:off x="3810000" y="3403600"/>
            <a:ext cx="228600" cy="1219200"/>
          </a:xfrm>
          <a:prstGeom prst="rightBrace">
            <a:avLst>
              <a:gd name="adj1" fmla="val 44444"/>
              <a:gd name="adj2" fmla="val 50000"/>
            </a:avLst>
          </a:prstGeom>
          <a:noFill/>
          <a:ln w="38100">
            <a:solidFill>
              <a:srgbClr val="0000FF"/>
            </a:solidFill>
            <a:round/>
          </a:ln>
        </p:spPr>
        <p:txBody>
          <a:bodyPr wrap="none" anchor="ctr"/>
          <a:lstStyle/>
          <a:p>
            <a:endParaRPr lang="zh-CN" altLang="en-US" b="1">
              <a:latin typeface="Times New Roman" panose="02020603050405020304"/>
              <a:cs typeface="Times New Roman" panose="02020603050405020304"/>
            </a:endParaRPr>
          </a:p>
        </p:txBody>
      </p:sp>
      <p:sp>
        <p:nvSpPr>
          <p:cNvPr id="56327" name="Text Box 7"/>
          <p:cNvSpPr txBox="1">
            <a:spLocks noChangeArrowheads="1"/>
          </p:cNvSpPr>
          <p:nvPr/>
        </p:nvSpPr>
        <p:spPr bwMode="auto">
          <a:xfrm>
            <a:off x="4038600" y="3708400"/>
            <a:ext cx="2438400" cy="519113"/>
          </a:xfrm>
          <a:prstGeom prst="rect">
            <a:avLst/>
          </a:prstGeom>
          <a:noFill/>
          <a:ln w="9525">
            <a:noFill/>
            <a:miter lim="800000"/>
          </a:ln>
          <a:effectLst/>
        </p:spPr>
        <p:txBody>
          <a:bodyPr>
            <a:spAutoFit/>
          </a:bodyPr>
          <a:lstStyle/>
          <a:p>
            <a:pPr eaLnBrk="0" hangingPunct="0">
              <a:spcBef>
                <a:spcPct val="50000"/>
              </a:spcBef>
              <a:defRPr/>
            </a:pPr>
            <a:r>
              <a:rPr lang="zh-CN" altLang="en-US" sz="2800" b="1" i="0">
                <a:solidFill>
                  <a:srgbClr val="000099"/>
                </a:solidFill>
                <a:effectLst>
                  <a:outerShdw blurRad="38100" dist="38100" dir="2700000" algn="tl">
                    <a:srgbClr val="C0C0C0"/>
                  </a:outerShdw>
                </a:effectLst>
                <a:latin typeface="Times New Roman" panose="02020603050405020304"/>
                <a:ea typeface="宋体" panose="02010600030101010101" pitchFamily="2" charset="-122"/>
                <a:cs typeface="Times New Roman" panose="02020603050405020304"/>
              </a:rPr>
              <a:t>愈小愈好</a:t>
            </a:r>
          </a:p>
        </p:txBody>
      </p:sp>
      <p:sp>
        <p:nvSpPr>
          <p:cNvPr id="56331" name="Rectangle 11"/>
          <p:cNvSpPr>
            <a:spLocks noChangeArrowheads="1"/>
          </p:cNvSpPr>
          <p:nvPr/>
        </p:nvSpPr>
        <p:spPr bwMode="auto">
          <a:xfrm>
            <a:off x="381000" y="3251200"/>
            <a:ext cx="3581400" cy="1544638"/>
          </a:xfrm>
          <a:prstGeom prst="rect">
            <a:avLst/>
          </a:prstGeom>
          <a:noFill/>
          <a:ln>
            <a:noFill/>
          </a:ln>
        </p:spPr>
        <p:txBody>
          <a:bodyPr>
            <a:spAutoFit/>
          </a:bodyPr>
          <a:lstStyle/>
          <a:p>
            <a:pPr eaLnBrk="0" hangingPunct="0">
              <a:spcBef>
                <a:spcPct val="20000"/>
              </a:spcBef>
            </a:pPr>
            <a:r>
              <a:rPr lang="en-US" altLang="zh-CN" sz="2800" b="1" i="0" dirty="0">
                <a:solidFill>
                  <a:srgbClr val="CC0000"/>
                </a:solidFill>
                <a:latin typeface="Times New Roman" panose="02020603050405020304"/>
                <a:cs typeface="Times New Roman" panose="02020603050405020304"/>
              </a:rPr>
              <a:t>3.  </a:t>
            </a:r>
            <a:r>
              <a:rPr lang="zh-CN" altLang="en-US" sz="2800" b="1" i="0" dirty="0">
                <a:solidFill>
                  <a:srgbClr val="CC0000"/>
                </a:solidFill>
                <a:latin typeface="Times New Roman" panose="02020603050405020304"/>
                <a:cs typeface="Times New Roman" panose="02020603050405020304"/>
              </a:rPr>
              <a:t>输入失调电压 </a:t>
            </a:r>
            <a:r>
              <a:rPr lang="en-US" altLang="zh-CN" sz="2800" b="1" dirty="0">
                <a:solidFill>
                  <a:srgbClr val="CC0000"/>
                </a:solidFill>
                <a:latin typeface="Times New Roman" panose="02020603050405020304"/>
                <a:cs typeface="Times New Roman" panose="02020603050405020304"/>
              </a:rPr>
              <a:t>U</a:t>
            </a:r>
            <a:r>
              <a:rPr lang="en-US" altLang="zh-CN" sz="2800" b="1" i="0" baseline="-25000" dirty="0">
                <a:solidFill>
                  <a:srgbClr val="CC0000"/>
                </a:solidFill>
                <a:latin typeface="Times New Roman" panose="02020603050405020304"/>
                <a:cs typeface="Times New Roman" panose="02020603050405020304"/>
              </a:rPr>
              <a:t>IO</a:t>
            </a:r>
            <a:endParaRPr lang="en-US" altLang="zh-CN" sz="2800" b="1" i="0" dirty="0">
              <a:solidFill>
                <a:srgbClr val="CC0000"/>
              </a:solidFill>
              <a:latin typeface="Times New Roman" panose="02020603050405020304"/>
              <a:cs typeface="Times New Roman" panose="02020603050405020304"/>
            </a:endParaRPr>
          </a:p>
          <a:p>
            <a:pPr eaLnBrk="0" hangingPunct="0">
              <a:spcBef>
                <a:spcPct val="20000"/>
              </a:spcBef>
            </a:pPr>
            <a:r>
              <a:rPr lang="en-US" altLang="zh-CN" sz="2800" b="1" i="0" dirty="0">
                <a:solidFill>
                  <a:srgbClr val="CC0000"/>
                </a:solidFill>
                <a:latin typeface="Times New Roman" panose="02020603050405020304"/>
                <a:cs typeface="Times New Roman" panose="02020603050405020304"/>
              </a:rPr>
              <a:t>4.  </a:t>
            </a:r>
            <a:r>
              <a:rPr lang="zh-CN" altLang="en-US" sz="2800" b="1" i="0" dirty="0">
                <a:solidFill>
                  <a:srgbClr val="CC0000"/>
                </a:solidFill>
                <a:latin typeface="Times New Roman" panose="02020603050405020304"/>
                <a:cs typeface="Times New Roman" panose="02020603050405020304"/>
              </a:rPr>
              <a:t>输入失调电流 </a:t>
            </a:r>
            <a:r>
              <a:rPr lang="en-US" altLang="zh-CN" sz="2800" b="1" dirty="0">
                <a:solidFill>
                  <a:srgbClr val="CC0000"/>
                </a:solidFill>
                <a:latin typeface="Times New Roman" panose="02020603050405020304"/>
                <a:cs typeface="Times New Roman" panose="02020603050405020304"/>
              </a:rPr>
              <a:t>I</a:t>
            </a:r>
            <a:r>
              <a:rPr lang="en-US" altLang="zh-CN" sz="2800" b="1" i="0" baseline="-25000" dirty="0">
                <a:solidFill>
                  <a:srgbClr val="CC0000"/>
                </a:solidFill>
                <a:latin typeface="Times New Roman" panose="02020603050405020304"/>
                <a:cs typeface="Times New Roman" panose="02020603050405020304"/>
              </a:rPr>
              <a:t>IO</a:t>
            </a:r>
            <a:endParaRPr lang="en-US" altLang="zh-CN" sz="2800" b="1" i="0" dirty="0">
              <a:solidFill>
                <a:srgbClr val="CC0000"/>
              </a:solidFill>
              <a:latin typeface="Times New Roman" panose="02020603050405020304"/>
              <a:cs typeface="Times New Roman" panose="02020603050405020304"/>
            </a:endParaRPr>
          </a:p>
          <a:p>
            <a:pPr eaLnBrk="0" hangingPunct="0">
              <a:spcBef>
                <a:spcPct val="20000"/>
              </a:spcBef>
            </a:pPr>
            <a:r>
              <a:rPr lang="en-US" altLang="zh-CN" sz="2800" b="1" i="0" dirty="0">
                <a:solidFill>
                  <a:srgbClr val="CC0000"/>
                </a:solidFill>
                <a:latin typeface="Times New Roman" panose="02020603050405020304"/>
                <a:cs typeface="Times New Roman" panose="02020603050405020304"/>
              </a:rPr>
              <a:t>5.  </a:t>
            </a:r>
            <a:r>
              <a:rPr lang="zh-CN" altLang="en-US" sz="2800" b="1" i="0" dirty="0">
                <a:solidFill>
                  <a:srgbClr val="CC0000"/>
                </a:solidFill>
                <a:latin typeface="Times New Roman" panose="02020603050405020304"/>
                <a:cs typeface="Times New Roman" panose="02020603050405020304"/>
              </a:rPr>
              <a:t>输入偏置电流 </a:t>
            </a:r>
            <a:r>
              <a:rPr lang="en-US" altLang="zh-CN" sz="2800" b="1" dirty="0">
                <a:solidFill>
                  <a:srgbClr val="CC0000"/>
                </a:solidFill>
                <a:latin typeface="Times New Roman" panose="02020603050405020304"/>
                <a:cs typeface="Times New Roman" panose="02020603050405020304"/>
              </a:rPr>
              <a:t>I</a:t>
            </a:r>
            <a:r>
              <a:rPr lang="en-US" altLang="zh-CN" sz="2800" b="1" i="0" baseline="-25000" dirty="0">
                <a:solidFill>
                  <a:srgbClr val="CC0000"/>
                </a:solidFill>
                <a:latin typeface="Times New Roman" panose="02020603050405020304"/>
                <a:cs typeface="Times New Roman" panose="02020603050405020304"/>
              </a:rPr>
              <a:t>IB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wipe(left)">
                                      <p:cBhvr>
                                        <p:cTn id="12" dur="500"/>
                                        <p:tgtEl>
                                          <p:spTgt spid="563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31"/>
                                        </p:tgtEl>
                                        <p:attrNameLst>
                                          <p:attrName>style.visibility</p:attrName>
                                        </p:attrNameLst>
                                      </p:cBhvr>
                                      <p:to>
                                        <p:strVal val="visible"/>
                                      </p:to>
                                    </p:set>
                                    <p:animEffect transition="in" filter="wipe(left)">
                                      <p:cBhvr>
                                        <p:cTn id="17" dur="500"/>
                                        <p:tgtEl>
                                          <p:spTgt spid="563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wipe(left)">
                                      <p:cBhvr>
                                        <p:cTn id="22" dur="500"/>
                                        <p:tgtEl>
                                          <p:spTgt spid="56326"/>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6327"/>
                                        </p:tgtEl>
                                        <p:attrNameLst>
                                          <p:attrName>style.visibility</p:attrName>
                                        </p:attrNameLst>
                                      </p:cBhvr>
                                      <p:to>
                                        <p:strVal val="visible"/>
                                      </p:to>
                                    </p:set>
                                    <p:animEffect transition="in" filter="wipe(left)">
                                      <p:cBhvr>
                                        <p:cTn id="26" dur="500"/>
                                        <p:tgtEl>
                                          <p:spTgt spid="563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325"/>
                                        </p:tgtEl>
                                        <p:attrNameLst>
                                          <p:attrName>style.visibility</p:attrName>
                                        </p:attrNameLst>
                                      </p:cBhvr>
                                      <p:to>
                                        <p:strVal val="visible"/>
                                      </p:to>
                                    </p:set>
                                    <p:animEffect transition="in" filter="wipe(left)">
                                      <p:cBhvr>
                                        <p:cTn id="31"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utoUpdateAnimBg="0"/>
      <p:bldP spid="56324" grpId="0" autoUpdateAnimBg="0"/>
      <p:bldP spid="56325" grpId="0" autoUpdateAnimBg="0"/>
      <p:bldP spid="56326" grpId="0" animBg="1"/>
      <p:bldP spid="56327" grpId="0" autoUpdateAnimBg="0"/>
      <p:bldP spid="56331"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subTitle" idx="1"/>
          </p:nvPr>
        </p:nvSpPr>
        <p:spPr bwMode="auto">
          <a:xfrm>
            <a:off x="457200" y="152400"/>
            <a:ext cx="3657600" cy="6096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2.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同相加法运算电路</a:t>
            </a:r>
            <a:endParaRPr lang="zh-CN" altLang="en-US" sz="28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sp>
        <p:nvSpPr>
          <p:cNvPr id="71683" name="Text Box 3"/>
          <p:cNvSpPr txBox="1">
            <a:spLocks noChangeArrowheads="1"/>
          </p:cNvSpPr>
          <p:nvPr/>
        </p:nvSpPr>
        <p:spPr bwMode="auto">
          <a:xfrm>
            <a:off x="4495800" y="458788"/>
            <a:ext cx="4495800" cy="9890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zh-CN" altLang="en-US" sz="2800" i="0">
                <a:solidFill>
                  <a:srgbClr val="CC0000"/>
                </a:solidFill>
                <a:effectLst>
                  <a:outerShdw blurRad="38100" dist="38100" dir="2700000" algn="tl">
                    <a:srgbClr val="DDDDDD"/>
                  </a:outerShdw>
                </a:effectLst>
              </a:rPr>
              <a:t>方法</a:t>
            </a:r>
            <a:r>
              <a:rPr lang="en-US" altLang="zh-CN" sz="2800" i="0">
                <a:solidFill>
                  <a:srgbClr val="CC0000"/>
                </a:solidFill>
                <a:effectLst>
                  <a:outerShdw blurRad="38100" dist="38100" dir="2700000" algn="tl">
                    <a:srgbClr val="DDDDDD"/>
                  </a:outerShdw>
                </a:effectLst>
              </a:rPr>
              <a:t>1:  </a:t>
            </a:r>
            <a:r>
              <a:rPr lang="zh-CN" altLang="en-US" sz="2800" i="0">
                <a:solidFill>
                  <a:srgbClr val="CC0000"/>
                </a:solidFill>
                <a:effectLst>
                  <a:outerShdw blurRad="38100" dist="38100" dir="2700000" algn="tl">
                    <a:srgbClr val="DDDDDD"/>
                  </a:outerShdw>
                </a:effectLst>
              </a:rPr>
              <a:t>根据叠加原理</a:t>
            </a:r>
            <a:endParaRPr lang="zh-CN" altLang="en-US" sz="2800" i="0">
              <a:solidFill>
                <a:srgbClr val="0000FF"/>
              </a:solidFill>
              <a:effectLst>
                <a:outerShdw blurRad="38100" dist="38100" dir="2700000" algn="tl">
                  <a:srgbClr val="DDDDDD"/>
                </a:outerShdw>
              </a:effectLst>
            </a:endParaRPr>
          </a:p>
          <a:p>
            <a:pPr eaLnBrk="1" hangingPunct="1">
              <a:spcBef>
                <a:spcPct val="10000"/>
              </a:spcBef>
            </a:pPr>
            <a:r>
              <a:rPr lang="zh-CN" altLang="en-US" sz="2800" i="0">
                <a:solidFill>
                  <a:srgbClr val="FF3300"/>
                </a:solidFill>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i1</a:t>
            </a:r>
            <a:r>
              <a:rPr lang="zh-CN" altLang="en-US" sz="2800" i="0">
                <a:effectLst>
                  <a:outerShdw blurRad="38100" dist="38100" dir="2700000" algn="tl">
                    <a:srgbClr val="DDDDDD"/>
                  </a:outerShdw>
                </a:effectLst>
              </a:rPr>
              <a:t>单独作用</a:t>
            </a:r>
            <a:r>
              <a:rPr lang="en-US" altLang="zh-CN" sz="2800" i="0">
                <a:effectLst>
                  <a:outerShdw blurRad="38100" dist="38100" dir="2700000" algn="tl">
                    <a:srgbClr val="DDDDDD"/>
                  </a:outerShdw>
                </a:effectLst>
              </a:rPr>
              <a:t>(</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i2</a:t>
            </a:r>
            <a:r>
              <a:rPr lang="zh-CN" altLang="en-US" sz="2800" i="0">
                <a:effectLst>
                  <a:outerShdw blurRad="38100" dist="38100" dir="2700000" algn="tl">
                    <a:srgbClr val="DDDDDD"/>
                  </a:outerShdw>
                </a:effectLst>
              </a:rPr>
              <a:t>＝</a:t>
            </a:r>
            <a:r>
              <a:rPr lang="en-US" altLang="zh-CN" sz="2800" i="0">
                <a:effectLst>
                  <a:outerShdw blurRad="38100" dist="38100" dir="2700000" algn="tl">
                    <a:srgbClr val="DDDDDD"/>
                  </a:outerShdw>
                </a:effectLst>
              </a:rPr>
              <a:t>0)</a:t>
            </a:r>
            <a:r>
              <a:rPr lang="zh-CN" altLang="en-US" sz="2800" i="0">
                <a:effectLst>
                  <a:outerShdw blurRad="38100" dist="38100" dir="2700000" algn="tl">
                    <a:srgbClr val="DDDDDD"/>
                  </a:outerShdw>
                </a:effectLst>
              </a:rPr>
              <a:t>时，</a:t>
            </a:r>
            <a:endParaRPr lang="zh-CN" altLang="en-US" sz="2800" i="0">
              <a:solidFill>
                <a:srgbClr val="FF3300"/>
              </a:solidFill>
              <a:effectLst>
                <a:outerShdw blurRad="38100" dist="38100" dir="2700000" algn="tl">
                  <a:srgbClr val="DDDDDD"/>
                </a:outerShdw>
              </a:effectLst>
            </a:endParaRPr>
          </a:p>
        </p:txBody>
      </p:sp>
      <p:graphicFrame>
        <p:nvGraphicFramePr>
          <p:cNvPr id="71684" name="Object 4"/>
          <p:cNvGraphicFramePr>
            <a:graphicFrameLocks noChangeAspect="1"/>
          </p:cNvGraphicFramePr>
          <p:nvPr/>
        </p:nvGraphicFramePr>
        <p:xfrm>
          <a:off x="4664075" y="1692275"/>
          <a:ext cx="2711450" cy="1066800"/>
        </p:xfrm>
        <a:graphic>
          <a:graphicData uri="http://schemas.openxmlformats.org/presentationml/2006/ole">
            <mc:AlternateContent xmlns:mc="http://schemas.openxmlformats.org/markup-compatibility/2006">
              <mc:Choice xmlns:v="urn:schemas-microsoft-com:vml" Requires="v">
                <p:oleObj spid="_x0000_s22536" name="Equation" r:id="rId4" imgW="1282700" imgH="393700" progId="Equation.3">
                  <p:embed/>
                </p:oleObj>
              </mc:Choice>
              <mc:Fallback>
                <p:oleObj name="Equation" r:id="rId4" imgW="12827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075" y="1692275"/>
                        <a:ext cx="2711450" cy="1066800"/>
                      </a:xfrm>
                      <a:prstGeom prst="rect">
                        <a:avLst/>
                      </a:prstGeom>
                      <a:noFill/>
                      <a:ln>
                        <a:noFill/>
                      </a:ln>
                      <a:effectLst/>
                    </p:spPr>
                  </p:pic>
                </p:oleObj>
              </mc:Fallback>
            </mc:AlternateContent>
          </a:graphicData>
        </a:graphic>
      </p:graphicFrame>
      <p:sp>
        <p:nvSpPr>
          <p:cNvPr id="71685" name="Text Box 5"/>
          <p:cNvSpPr txBox="1">
            <a:spLocks noChangeArrowheads="1"/>
          </p:cNvSpPr>
          <p:nvPr/>
        </p:nvSpPr>
        <p:spPr bwMode="auto">
          <a:xfrm>
            <a:off x="609600" y="3519488"/>
            <a:ext cx="38100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同理，</a:t>
            </a:r>
            <a:r>
              <a:rPr lang="en-US" altLang="zh-CN" sz="2800"/>
              <a:t>u</a:t>
            </a:r>
            <a:r>
              <a:rPr lang="en-US" altLang="zh-CN" sz="2800" i="0" baseline="-25000"/>
              <a:t>i2</a:t>
            </a:r>
            <a:r>
              <a:rPr lang="zh-CN" altLang="en-US" sz="2800" i="0"/>
              <a:t>单独作用时</a:t>
            </a:r>
          </a:p>
        </p:txBody>
      </p:sp>
      <p:graphicFrame>
        <p:nvGraphicFramePr>
          <p:cNvPr id="71686" name="Object 6"/>
          <p:cNvGraphicFramePr>
            <a:graphicFrameLocks noChangeAspect="1"/>
          </p:cNvGraphicFramePr>
          <p:nvPr/>
        </p:nvGraphicFramePr>
        <p:xfrm>
          <a:off x="4648200" y="2808288"/>
          <a:ext cx="2590800" cy="1069975"/>
        </p:xfrm>
        <a:graphic>
          <a:graphicData uri="http://schemas.openxmlformats.org/presentationml/2006/ole">
            <mc:AlternateContent xmlns:mc="http://schemas.openxmlformats.org/markup-compatibility/2006">
              <mc:Choice xmlns:v="urn:schemas-microsoft-com:vml" Requires="v">
                <p:oleObj spid="_x0000_s22537" name="Equation" r:id="rId6" imgW="1206500" imgH="393700" progId="Equation.3">
                  <p:embed/>
                </p:oleObj>
              </mc:Choice>
              <mc:Fallback>
                <p:oleObj name="Equation" r:id="rId6" imgW="12065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808288"/>
                        <a:ext cx="2590800" cy="1069975"/>
                      </a:xfrm>
                      <a:prstGeom prst="rect">
                        <a:avLst/>
                      </a:prstGeom>
                      <a:noFill/>
                      <a:ln>
                        <a:noFill/>
                      </a:ln>
                      <a:effectLst/>
                    </p:spPr>
                  </p:pic>
                </p:oleObj>
              </mc:Fallback>
            </mc:AlternateContent>
          </a:graphicData>
        </a:graphic>
      </p:graphicFrame>
      <p:grpSp>
        <p:nvGrpSpPr>
          <p:cNvPr id="2" name="Group 67"/>
          <p:cNvGrpSpPr/>
          <p:nvPr/>
        </p:nvGrpSpPr>
        <p:grpSpPr bwMode="auto">
          <a:xfrm>
            <a:off x="6662738" y="1143000"/>
            <a:ext cx="2328862" cy="1447800"/>
            <a:chOff x="4197" y="720"/>
            <a:chExt cx="1467" cy="912"/>
          </a:xfrm>
        </p:grpSpPr>
        <p:grpSp>
          <p:nvGrpSpPr>
            <p:cNvPr id="52280" name="Group 8"/>
            <p:cNvGrpSpPr/>
            <p:nvPr/>
          </p:nvGrpSpPr>
          <p:grpSpPr bwMode="auto">
            <a:xfrm>
              <a:off x="4896" y="720"/>
              <a:ext cx="768" cy="912"/>
              <a:chOff x="2856" y="918"/>
              <a:chExt cx="1290" cy="2452"/>
            </a:xfrm>
          </p:grpSpPr>
          <p:sp>
            <p:nvSpPr>
              <p:cNvPr id="52282" name="Freeform 9"/>
              <p:cNvSpPr/>
              <p:nvPr/>
            </p:nvSpPr>
            <p:spPr bwMode="auto">
              <a:xfrm>
                <a:off x="2856" y="1669"/>
                <a:ext cx="505" cy="835"/>
              </a:xfrm>
              <a:custGeom>
                <a:avLst/>
                <a:gdLst>
                  <a:gd name="T0" fmla="*/ 267 w 505"/>
                  <a:gd name="T1" fmla="*/ 124 h 835"/>
                  <a:gd name="T2" fmla="*/ 319 w 505"/>
                  <a:gd name="T3" fmla="*/ 72 h 835"/>
                  <a:gd name="T4" fmla="*/ 392 w 505"/>
                  <a:gd name="T5" fmla="*/ 21 h 835"/>
                  <a:gd name="T6" fmla="*/ 443 w 505"/>
                  <a:gd name="T7" fmla="*/ 0 h 835"/>
                  <a:gd name="T8" fmla="*/ 505 w 505"/>
                  <a:gd name="T9" fmla="*/ 4 h 835"/>
                  <a:gd name="T10" fmla="*/ 505 w 505"/>
                  <a:gd name="T11" fmla="*/ 52 h 835"/>
                  <a:gd name="T12" fmla="*/ 474 w 505"/>
                  <a:gd name="T13" fmla="*/ 93 h 835"/>
                  <a:gd name="T14" fmla="*/ 416 w 505"/>
                  <a:gd name="T15" fmla="*/ 124 h 835"/>
                  <a:gd name="T16" fmla="*/ 271 w 505"/>
                  <a:gd name="T17" fmla="*/ 190 h 835"/>
                  <a:gd name="T18" fmla="*/ 133 w 505"/>
                  <a:gd name="T19" fmla="*/ 269 h 835"/>
                  <a:gd name="T20" fmla="*/ 75 w 505"/>
                  <a:gd name="T21" fmla="*/ 289 h 835"/>
                  <a:gd name="T22" fmla="*/ 55 w 505"/>
                  <a:gd name="T23" fmla="*/ 320 h 835"/>
                  <a:gd name="T24" fmla="*/ 75 w 505"/>
                  <a:gd name="T25" fmla="*/ 351 h 835"/>
                  <a:gd name="T26" fmla="*/ 195 w 505"/>
                  <a:gd name="T27" fmla="*/ 467 h 835"/>
                  <a:gd name="T28" fmla="*/ 250 w 505"/>
                  <a:gd name="T29" fmla="*/ 505 h 835"/>
                  <a:gd name="T30" fmla="*/ 332 w 505"/>
                  <a:gd name="T31" fmla="*/ 570 h 835"/>
                  <a:gd name="T32" fmla="*/ 416 w 505"/>
                  <a:gd name="T33" fmla="*/ 632 h 835"/>
                  <a:gd name="T34" fmla="*/ 412 w 505"/>
                  <a:gd name="T35" fmla="*/ 663 h 835"/>
                  <a:gd name="T36" fmla="*/ 350 w 505"/>
                  <a:gd name="T37" fmla="*/ 673 h 835"/>
                  <a:gd name="T38" fmla="*/ 257 w 505"/>
                  <a:gd name="T39" fmla="*/ 673 h 835"/>
                  <a:gd name="T40" fmla="*/ 199 w 505"/>
                  <a:gd name="T41" fmla="*/ 704 h 835"/>
                  <a:gd name="T42" fmla="*/ 178 w 505"/>
                  <a:gd name="T43" fmla="*/ 783 h 835"/>
                  <a:gd name="T44" fmla="*/ 178 w 505"/>
                  <a:gd name="T45" fmla="*/ 825 h 835"/>
                  <a:gd name="T46" fmla="*/ 154 w 505"/>
                  <a:gd name="T47" fmla="*/ 835 h 835"/>
                  <a:gd name="T48" fmla="*/ 116 w 505"/>
                  <a:gd name="T49" fmla="*/ 797 h 835"/>
                  <a:gd name="T50" fmla="*/ 123 w 505"/>
                  <a:gd name="T51" fmla="*/ 731 h 835"/>
                  <a:gd name="T52" fmla="*/ 157 w 505"/>
                  <a:gd name="T53" fmla="*/ 683 h 835"/>
                  <a:gd name="T54" fmla="*/ 226 w 505"/>
                  <a:gd name="T55" fmla="*/ 642 h 835"/>
                  <a:gd name="T56" fmla="*/ 301 w 505"/>
                  <a:gd name="T57" fmla="*/ 622 h 835"/>
                  <a:gd name="T58" fmla="*/ 308 w 505"/>
                  <a:gd name="T59" fmla="*/ 601 h 835"/>
                  <a:gd name="T60" fmla="*/ 271 w 505"/>
                  <a:gd name="T61" fmla="*/ 560 h 835"/>
                  <a:gd name="T62" fmla="*/ 113 w 505"/>
                  <a:gd name="T63" fmla="*/ 457 h 835"/>
                  <a:gd name="T64" fmla="*/ 65 w 505"/>
                  <a:gd name="T65" fmla="*/ 416 h 835"/>
                  <a:gd name="T66" fmla="*/ 20 w 505"/>
                  <a:gd name="T67" fmla="*/ 361 h 835"/>
                  <a:gd name="T68" fmla="*/ 0 w 505"/>
                  <a:gd name="T69" fmla="*/ 299 h 835"/>
                  <a:gd name="T70" fmla="*/ 13 w 505"/>
                  <a:gd name="T71" fmla="*/ 262 h 835"/>
                  <a:gd name="T72" fmla="*/ 92 w 505"/>
                  <a:gd name="T73" fmla="*/ 238 h 835"/>
                  <a:gd name="T74" fmla="*/ 188 w 505"/>
                  <a:gd name="T75" fmla="*/ 197 h 835"/>
                  <a:gd name="T76" fmla="*/ 250 w 505"/>
                  <a:gd name="T77" fmla="*/ 154 h 835"/>
                  <a:gd name="T78" fmla="*/ 267 w 505"/>
                  <a:gd name="T79" fmla="*/ 124 h 8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5"/>
                  <a:gd name="T121" fmla="*/ 0 h 835"/>
                  <a:gd name="T122" fmla="*/ 505 w 505"/>
                  <a:gd name="T123" fmla="*/ 835 h 83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5" h="835">
                    <a:moveTo>
                      <a:pt x="267" y="124"/>
                    </a:moveTo>
                    <a:lnTo>
                      <a:pt x="319" y="72"/>
                    </a:lnTo>
                    <a:lnTo>
                      <a:pt x="392" y="21"/>
                    </a:lnTo>
                    <a:lnTo>
                      <a:pt x="443" y="0"/>
                    </a:lnTo>
                    <a:lnTo>
                      <a:pt x="505" y="4"/>
                    </a:lnTo>
                    <a:lnTo>
                      <a:pt x="505" y="52"/>
                    </a:lnTo>
                    <a:lnTo>
                      <a:pt x="474" y="93"/>
                    </a:lnTo>
                    <a:lnTo>
                      <a:pt x="416" y="124"/>
                    </a:lnTo>
                    <a:lnTo>
                      <a:pt x="271" y="190"/>
                    </a:lnTo>
                    <a:lnTo>
                      <a:pt x="133" y="269"/>
                    </a:lnTo>
                    <a:lnTo>
                      <a:pt x="75" y="289"/>
                    </a:lnTo>
                    <a:lnTo>
                      <a:pt x="55" y="320"/>
                    </a:lnTo>
                    <a:lnTo>
                      <a:pt x="75" y="351"/>
                    </a:lnTo>
                    <a:lnTo>
                      <a:pt x="195" y="467"/>
                    </a:lnTo>
                    <a:lnTo>
                      <a:pt x="250" y="505"/>
                    </a:lnTo>
                    <a:lnTo>
                      <a:pt x="332" y="570"/>
                    </a:lnTo>
                    <a:lnTo>
                      <a:pt x="416" y="632"/>
                    </a:lnTo>
                    <a:lnTo>
                      <a:pt x="412" y="663"/>
                    </a:lnTo>
                    <a:lnTo>
                      <a:pt x="350" y="673"/>
                    </a:lnTo>
                    <a:lnTo>
                      <a:pt x="257" y="673"/>
                    </a:lnTo>
                    <a:lnTo>
                      <a:pt x="199" y="704"/>
                    </a:lnTo>
                    <a:lnTo>
                      <a:pt x="178" y="783"/>
                    </a:lnTo>
                    <a:lnTo>
                      <a:pt x="178" y="825"/>
                    </a:lnTo>
                    <a:lnTo>
                      <a:pt x="154" y="835"/>
                    </a:lnTo>
                    <a:lnTo>
                      <a:pt x="116" y="797"/>
                    </a:lnTo>
                    <a:lnTo>
                      <a:pt x="123" y="731"/>
                    </a:lnTo>
                    <a:lnTo>
                      <a:pt x="157" y="683"/>
                    </a:lnTo>
                    <a:lnTo>
                      <a:pt x="226" y="642"/>
                    </a:lnTo>
                    <a:lnTo>
                      <a:pt x="301" y="622"/>
                    </a:lnTo>
                    <a:lnTo>
                      <a:pt x="308" y="601"/>
                    </a:lnTo>
                    <a:lnTo>
                      <a:pt x="271" y="560"/>
                    </a:lnTo>
                    <a:lnTo>
                      <a:pt x="113" y="457"/>
                    </a:lnTo>
                    <a:lnTo>
                      <a:pt x="65" y="416"/>
                    </a:lnTo>
                    <a:lnTo>
                      <a:pt x="20" y="361"/>
                    </a:lnTo>
                    <a:lnTo>
                      <a:pt x="0" y="299"/>
                    </a:lnTo>
                    <a:lnTo>
                      <a:pt x="13" y="262"/>
                    </a:lnTo>
                    <a:lnTo>
                      <a:pt x="92" y="238"/>
                    </a:lnTo>
                    <a:lnTo>
                      <a:pt x="188" y="197"/>
                    </a:lnTo>
                    <a:lnTo>
                      <a:pt x="250" y="154"/>
                    </a:lnTo>
                    <a:lnTo>
                      <a:pt x="267" y="124"/>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sp>
            <p:nvSpPr>
              <p:cNvPr id="52283" name="Freeform 10"/>
              <p:cNvSpPr/>
              <p:nvPr/>
            </p:nvSpPr>
            <p:spPr bwMode="auto">
              <a:xfrm>
                <a:off x="3306" y="1632"/>
                <a:ext cx="351" cy="799"/>
              </a:xfrm>
              <a:custGeom>
                <a:avLst/>
                <a:gdLst>
                  <a:gd name="T0" fmla="*/ 75 w 351"/>
                  <a:gd name="T1" fmla="*/ 61 h 799"/>
                  <a:gd name="T2" fmla="*/ 106 w 351"/>
                  <a:gd name="T3" fmla="*/ 10 h 799"/>
                  <a:gd name="T4" fmla="*/ 144 w 351"/>
                  <a:gd name="T5" fmla="*/ 0 h 799"/>
                  <a:gd name="T6" fmla="*/ 196 w 351"/>
                  <a:gd name="T7" fmla="*/ 0 h 799"/>
                  <a:gd name="T8" fmla="*/ 261 w 351"/>
                  <a:gd name="T9" fmla="*/ 37 h 799"/>
                  <a:gd name="T10" fmla="*/ 302 w 351"/>
                  <a:gd name="T11" fmla="*/ 120 h 799"/>
                  <a:gd name="T12" fmla="*/ 333 w 351"/>
                  <a:gd name="T13" fmla="*/ 227 h 799"/>
                  <a:gd name="T14" fmla="*/ 351 w 351"/>
                  <a:gd name="T15" fmla="*/ 336 h 799"/>
                  <a:gd name="T16" fmla="*/ 351 w 351"/>
                  <a:gd name="T17" fmla="*/ 484 h 799"/>
                  <a:gd name="T18" fmla="*/ 313 w 351"/>
                  <a:gd name="T19" fmla="*/ 645 h 799"/>
                  <a:gd name="T20" fmla="*/ 258 w 351"/>
                  <a:gd name="T21" fmla="*/ 740 h 799"/>
                  <a:gd name="T22" fmla="*/ 185 w 351"/>
                  <a:gd name="T23" fmla="*/ 788 h 799"/>
                  <a:gd name="T24" fmla="*/ 117 w 351"/>
                  <a:gd name="T25" fmla="*/ 799 h 799"/>
                  <a:gd name="T26" fmla="*/ 65 w 351"/>
                  <a:gd name="T27" fmla="*/ 768 h 799"/>
                  <a:gd name="T28" fmla="*/ 24 w 351"/>
                  <a:gd name="T29" fmla="*/ 730 h 799"/>
                  <a:gd name="T30" fmla="*/ 13 w 351"/>
                  <a:gd name="T31" fmla="*/ 669 h 799"/>
                  <a:gd name="T32" fmla="*/ 0 w 351"/>
                  <a:gd name="T33" fmla="*/ 552 h 799"/>
                  <a:gd name="T34" fmla="*/ 10 w 351"/>
                  <a:gd name="T35" fmla="*/ 408 h 799"/>
                  <a:gd name="T36" fmla="*/ 41 w 351"/>
                  <a:gd name="T37" fmla="*/ 258 h 799"/>
                  <a:gd name="T38" fmla="*/ 61 w 351"/>
                  <a:gd name="T39" fmla="*/ 150 h 799"/>
                  <a:gd name="T40" fmla="*/ 75 w 351"/>
                  <a:gd name="T41" fmla="*/ 61 h 7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1"/>
                  <a:gd name="T64" fmla="*/ 0 h 799"/>
                  <a:gd name="T65" fmla="*/ 351 w 351"/>
                  <a:gd name="T66" fmla="*/ 799 h 7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1" h="799">
                    <a:moveTo>
                      <a:pt x="75" y="61"/>
                    </a:moveTo>
                    <a:lnTo>
                      <a:pt x="106" y="10"/>
                    </a:lnTo>
                    <a:lnTo>
                      <a:pt x="144" y="0"/>
                    </a:lnTo>
                    <a:lnTo>
                      <a:pt x="196" y="0"/>
                    </a:lnTo>
                    <a:lnTo>
                      <a:pt x="261" y="37"/>
                    </a:lnTo>
                    <a:lnTo>
                      <a:pt x="302" y="120"/>
                    </a:lnTo>
                    <a:lnTo>
                      <a:pt x="333" y="227"/>
                    </a:lnTo>
                    <a:lnTo>
                      <a:pt x="351" y="336"/>
                    </a:lnTo>
                    <a:lnTo>
                      <a:pt x="351" y="484"/>
                    </a:lnTo>
                    <a:lnTo>
                      <a:pt x="313" y="645"/>
                    </a:lnTo>
                    <a:lnTo>
                      <a:pt x="258" y="740"/>
                    </a:lnTo>
                    <a:lnTo>
                      <a:pt x="185" y="788"/>
                    </a:lnTo>
                    <a:lnTo>
                      <a:pt x="117" y="799"/>
                    </a:lnTo>
                    <a:lnTo>
                      <a:pt x="65" y="768"/>
                    </a:lnTo>
                    <a:lnTo>
                      <a:pt x="24" y="730"/>
                    </a:lnTo>
                    <a:lnTo>
                      <a:pt x="13" y="669"/>
                    </a:lnTo>
                    <a:lnTo>
                      <a:pt x="0" y="552"/>
                    </a:lnTo>
                    <a:lnTo>
                      <a:pt x="10" y="408"/>
                    </a:lnTo>
                    <a:lnTo>
                      <a:pt x="41" y="258"/>
                    </a:lnTo>
                    <a:lnTo>
                      <a:pt x="61" y="150"/>
                    </a:lnTo>
                    <a:lnTo>
                      <a:pt x="75" y="61"/>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sp>
            <p:nvSpPr>
              <p:cNvPr id="52284" name="Freeform 11"/>
              <p:cNvSpPr/>
              <p:nvPr/>
            </p:nvSpPr>
            <p:spPr bwMode="auto">
              <a:xfrm>
                <a:off x="3403" y="2327"/>
                <a:ext cx="205" cy="1043"/>
              </a:xfrm>
              <a:custGeom>
                <a:avLst/>
                <a:gdLst>
                  <a:gd name="T0" fmla="*/ 99 w 205"/>
                  <a:gd name="T1" fmla="*/ 185 h 1043"/>
                  <a:gd name="T2" fmla="*/ 71 w 205"/>
                  <a:gd name="T3" fmla="*/ 116 h 1043"/>
                  <a:gd name="T4" fmla="*/ 71 w 205"/>
                  <a:gd name="T5" fmla="*/ 41 h 1043"/>
                  <a:gd name="T6" fmla="*/ 109 w 205"/>
                  <a:gd name="T7" fmla="*/ 0 h 1043"/>
                  <a:gd name="T8" fmla="*/ 153 w 205"/>
                  <a:gd name="T9" fmla="*/ 20 h 1043"/>
                  <a:gd name="T10" fmla="*/ 184 w 205"/>
                  <a:gd name="T11" fmla="*/ 92 h 1043"/>
                  <a:gd name="T12" fmla="*/ 201 w 205"/>
                  <a:gd name="T13" fmla="*/ 216 h 1043"/>
                  <a:gd name="T14" fmla="*/ 205 w 205"/>
                  <a:gd name="T15" fmla="*/ 370 h 1043"/>
                  <a:gd name="T16" fmla="*/ 194 w 205"/>
                  <a:gd name="T17" fmla="*/ 504 h 1043"/>
                  <a:gd name="T18" fmla="*/ 174 w 205"/>
                  <a:gd name="T19" fmla="*/ 648 h 1043"/>
                  <a:gd name="T20" fmla="*/ 174 w 205"/>
                  <a:gd name="T21" fmla="*/ 823 h 1043"/>
                  <a:gd name="T22" fmla="*/ 201 w 205"/>
                  <a:gd name="T23" fmla="*/ 895 h 1043"/>
                  <a:gd name="T24" fmla="*/ 191 w 205"/>
                  <a:gd name="T25" fmla="*/ 929 h 1043"/>
                  <a:gd name="T26" fmla="*/ 143 w 205"/>
                  <a:gd name="T27" fmla="*/ 940 h 1043"/>
                  <a:gd name="T28" fmla="*/ 92 w 205"/>
                  <a:gd name="T29" fmla="*/ 988 h 1043"/>
                  <a:gd name="T30" fmla="*/ 68 w 205"/>
                  <a:gd name="T31" fmla="*/ 1029 h 1043"/>
                  <a:gd name="T32" fmla="*/ 10 w 205"/>
                  <a:gd name="T33" fmla="*/ 1043 h 1043"/>
                  <a:gd name="T34" fmla="*/ 0 w 205"/>
                  <a:gd name="T35" fmla="*/ 998 h 1043"/>
                  <a:gd name="T36" fmla="*/ 20 w 205"/>
                  <a:gd name="T37" fmla="*/ 960 h 1043"/>
                  <a:gd name="T38" fmla="*/ 92 w 205"/>
                  <a:gd name="T39" fmla="*/ 929 h 1043"/>
                  <a:gd name="T40" fmla="*/ 143 w 205"/>
                  <a:gd name="T41" fmla="*/ 906 h 1043"/>
                  <a:gd name="T42" fmla="*/ 160 w 205"/>
                  <a:gd name="T43" fmla="*/ 885 h 1043"/>
                  <a:gd name="T44" fmla="*/ 140 w 205"/>
                  <a:gd name="T45" fmla="*/ 827 h 1043"/>
                  <a:gd name="T46" fmla="*/ 123 w 205"/>
                  <a:gd name="T47" fmla="*/ 709 h 1043"/>
                  <a:gd name="T48" fmla="*/ 119 w 205"/>
                  <a:gd name="T49" fmla="*/ 569 h 1043"/>
                  <a:gd name="T50" fmla="*/ 123 w 205"/>
                  <a:gd name="T51" fmla="*/ 476 h 1043"/>
                  <a:gd name="T52" fmla="*/ 129 w 205"/>
                  <a:gd name="T53" fmla="*/ 350 h 1043"/>
                  <a:gd name="T54" fmla="*/ 119 w 205"/>
                  <a:gd name="T55" fmla="*/ 237 h 1043"/>
                  <a:gd name="T56" fmla="*/ 99 w 205"/>
                  <a:gd name="T57" fmla="*/ 185 h 10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1043"/>
                  <a:gd name="T89" fmla="*/ 205 w 205"/>
                  <a:gd name="T90" fmla="*/ 1043 h 10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1043">
                    <a:moveTo>
                      <a:pt x="99" y="185"/>
                    </a:moveTo>
                    <a:lnTo>
                      <a:pt x="71" y="116"/>
                    </a:lnTo>
                    <a:lnTo>
                      <a:pt x="71" y="41"/>
                    </a:lnTo>
                    <a:lnTo>
                      <a:pt x="109" y="0"/>
                    </a:lnTo>
                    <a:lnTo>
                      <a:pt x="153" y="20"/>
                    </a:lnTo>
                    <a:lnTo>
                      <a:pt x="184" y="92"/>
                    </a:lnTo>
                    <a:lnTo>
                      <a:pt x="201" y="216"/>
                    </a:lnTo>
                    <a:lnTo>
                      <a:pt x="205" y="370"/>
                    </a:lnTo>
                    <a:lnTo>
                      <a:pt x="194" y="504"/>
                    </a:lnTo>
                    <a:lnTo>
                      <a:pt x="174" y="648"/>
                    </a:lnTo>
                    <a:lnTo>
                      <a:pt x="174" y="823"/>
                    </a:lnTo>
                    <a:lnTo>
                      <a:pt x="201" y="895"/>
                    </a:lnTo>
                    <a:lnTo>
                      <a:pt x="191" y="929"/>
                    </a:lnTo>
                    <a:lnTo>
                      <a:pt x="143" y="940"/>
                    </a:lnTo>
                    <a:lnTo>
                      <a:pt x="92" y="988"/>
                    </a:lnTo>
                    <a:lnTo>
                      <a:pt x="68" y="1029"/>
                    </a:lnTo>
                    <a:lnTo>
                      <a:pt x="10" y="1043"/>
                    </a:lnTo>
                    <a:lnTo>
                      <a:pt x="0" y="998"/>
                    </a:lnTo>
                    <a:lnTo>
                      <a:pt x="20" y="960"/>
                    </a:lnTo>
                    <a:lnTo>
                      <a:pt x="92" y="929"/>
                    </a:lnTo>
                    <a:lnTo>
                      <a:pt x="143" y="906"/>
                    </a:lnTo>
                    <a:lnTo>
                      <a:pt x="160" y="885"/>
                    </a:lnTo>
                    <a:lnTo>
                      <a:pt x="140" y="827"/>
                    </a:lnTo>
                    <a:lnTo>
                      <a:pt x="123" y="709"/>
                    </a:lnTo>
                    <a:lnTo>
                      <a:pt x="119" y="569"/>
                    </a:lnTo>
                    <a:lnTo>
                      <a:pt x="123" y="476"/>
                    </a:lnTo>
                    <a:lnTo>
                      <a:pt x="129" y="350"/>
                    </a:lnTo>
                    <a:lnTo>
                      <a:pt x="119" y="237"/>
                    </a:lnTo>
                    <a:lnTo>
                      <a:pt x="99" y="185"/>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sp>
            <p:nvSpPr>
              <p:cNvPr id="52285" name="Freeform 12"/>
              <p:cNvSpPr/>
              <p:nvPr/>
            </p:nvSpPr>
            <p:spPr bwMode="auto">
              <a:xfrm>
                <a:off x="3115" y="2329"/>
                <a:ext cx="320" cy="1040"/>
              </a:xfrm>
              <a:custGeom>
                <a:avLst/>
                <a:gdLst>
                  <a:gd name="T0" fmla="*/ 197 w 320"/>
                  <a:gd name="T1" fmla="*/ 96 h 1040"/>
                  <a:gd name="T2" fmla="*/ 231 w 320"/>
                  <a:gd name="T3" fmla="*/ 31 h 1040"/>
                  <a:gd name="T4" fmla="*/ 272 w 320"/>
                  <a:gd name="T5" fmla="*/ 0 h 1040"/>
                  <a:gd name="T6" fmla="*/ 320 w 320"/>
                  <a:gd name="T7" fmla="*/ 20 h 1040"/>
                  <a:gd name="T8" fmla="*/ 313 w 320"/>
                  <a:gd name="T9" fmla="*/ 82 h 1040"/>
                  <a:gd name="T10" fmla="*/ 282 w 320"/>
                  <a:gd name="T11" fmla="*/ 126 h 1040"/>
                  <a:gd name="T12" fmla="*/ 221 w 320"/>
                  <a:gd name="T13" fmla="*/ 237 h 1040"/>
                  <a:gd name="T14" fmla="*/ 180 w 320"/>
                  <a:gd name="T15" fmla="*/ 343 h 1040"/>
                  <a:gd name="T16" fmla="*/ 156 w 320"/>
                  <a:gd name="T17" fmla="*/ 456 h 1040"/>
                  <a:gd name="T18" fmla="*/ 159 w 320"/>
                  <a:gd name="T19" fmla="*/ 566 h 1040"/>
                  <a:gd name="T20" fmla="*/ 197 w 320"/>
                  <a:gd name="T21" fmla="*/ 713 h 1040"/>
                  <a:gd name="T22" fmla="*/ 228 w 320"/>
                  <a:gd name="T23" fmla="*/ 855 h 1040"/>
                  <a:gd name="T24" fmla="*/ 272 w 320"/>
                  <a:gd name="T25" fmla="*/ 916 h 1040"/>
                  <a:gd name="T26" fmla="*/ 269 w 320"/>
                  <a:gd name="T27" fmla="*/ 951 h 1040"/>
                  <a:gd name="T28" fmla="*/ 231 w 320"/>
                  <a:gd name="T29" fmla="*/ 968 h 1040"/>
                  <a:gd name="T30" fmla="*/ 145 w 320"/>
                  <a:gd name="T31" fmla="*/ 981 h 1040"/>
                  <a:gd name="T32" fmla="*/ 84 w 320"/>
                  <a:gd name="T33" fmla="*/ 1019 h 1040"/>
                  <a:gd name="T34" fmla="*/ 52 w 320"/>
                  <a:gd name="T35" fmla="*/ 1040 h 1040"/>
                  <a:gd name="T36" fmla="*/ 0 w 320"/>
                  <a:gd name="T37" fmla="*/ 992 h 1040"/>
                  <a:gd name="T38" fmla="*/ 11 w 320"/>
                  <a:gd name="T39" fmla="*/ 961 h 1040"/>
                  <a:gd name="T40" fmla="*/ 62 w 320"/>
                  <a:gd name="T41" fmla="*/ 940 h 1040"/>
                  <a:gd name="T42" fmla="*/ 128 w 320"/>
                  <a:gd name="T43" fmla="*/ 930 h 1040"/>
                  <a:gd name="T44" fmla="*/ 190 w 320"/>
                  <a:gd name="T45" fmla="*/ 930 h 1040"/>
                  <a:gd name="T46" fmla="*/ 200 w 320"/>
                  <a:gd name="T47" fmla="*/ 910 h 1040"/>
                  <a:gd name="T48" fmla="*/ 190 w 320"/>
                  <a:gd name="T49" fmla="*/ 875 h 1040"/>
                  <a:gd name="T50" fmla="*/ 138 w 320"/>
                  <a:gd name="T51" fmla="*/ 741 h 1040"/>
                  <a:gd name="T52" fmla="*/ 104 w 320"/>
                  <a:gd name="T53" fmla="*/ 610 h 1040"/>
                  <a:gd name="T54" fmla="*/ 87 w 320"/>
                  <a:gd name="T55" fmla="*/ 515 h 1040"/>
                  <a:gd name="T56" fmla="*/ 84 w 320"/>
                  <a:gd name="T57" fmla="*/ 426 h 1040"/>
                  <a:gd name="T58" fmla="*/ 97 w 320"/>
                  <a:gd name="T59" fmla="*/ 340 h 1040"/>
                  <a:gd name="T60" fmla="*/ 128 w 320"/>
                  <a:gd name="T61" fmla="*/ 251 h 1040"/>
                  <a:gd name="T62" fmla="*/ 176 w 320"/>
                  <a:gd name="T63" fmla="*/ 133 h 1040"/>
                  <a:gd name="T64" fmla="*/ 197 w 320"/>
                  <a:gd name="T65" fmla="*/ 96 h 10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1040"/>
                  <a:gd name="T101" fmla="*/ 320 w 320"/>
                  <a:gd name="T102" fmla="*/ 1040 h 10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1040">
                    <a:moveTo>
                      <a:pt x="197" y="96"/>
                    </a:moveTo>
                    <a:lnTo>
                      <a:pt x="231" y="31"/>
                    </a:lnTo>
                    <a:lnTo>
                      <a:pt x="272" y="0"/>
                    </a:lnTo>
                    <a:lnTo>
                      <a:pt x="320" y="20"/>
                    </a:lnTo>
                    <a:lnTo>
                      <a:pt x="313" y="82"/>
                    </a:lnTo>
                    <a:lnTo>
                      <a:pt x="282" y="126"/>
                    </a:lnTo>
                    <a:lnTo>
                      <a:pt x="221" y="237"/>
                    </a:lnTo>
                    <a:lnTo>
                      <a:pt x="180" y="343"/>
                    </a:lnTo>
                    <a:lnTo>
                      <a:pt x="156" y="456"/>
                    </a:lnTo>
                    <a:lnTo>
                      <a:pt x="159" y="566"/>
                    </a:lnTo>
                    <a:lnTo>
                      <a:pt x="197" y="713"/>
                    </a:lnTo>
                    <a:lnTo>
                      <a:pt x="228" y="855"/>
                    </a:lnTo>
                    <a:lnTo>
                      <a:pt x="272" y="916"/>
                    </a:lnTo>
                    <a:lnTo>
                      <a:pt x="269" y="951"/>
                    </a:lnTo>
                    <a:lnTo>
                      <a:pt x="231" y="968"/>
                    </a:lnTo>
                    <a:lnTo>
                      <a:pt x="145" y="981"/>
                    </a:lnTo>
                    <a:lnTo>
                      <a:pt x="84" y="1019"/>
                    </a:lnTo>
                    <a:lnTo>
                      <a:pt x="52" y="1040"/>
                    </a:lnTo>
                    <a:lnTo>
                      <a:pt x="0" y="992"/>
                    </a:lnTo>
                    <a:lnTo>
                      <a:pt x="11" y="961"/>
                    </a:lnTo>
                    <a:lnTo>
                      <a:pt x="62" y="940"/>
                    </a:lnTo>
                    <a:lnTo>
                      <a:pt x="128" y="930"/>
                    </a:lnTo>
                    <a:lnTo>
                      <a:pt x="190" y="930"/>
                    </a:lnTo>
                    <a:lnTo>
                      <a:pt x="200" y="910"/>
                    </a:lnTo>
                    <a:lnTo>
                      <a:pt x="190" y="875"/>
                    </a:lnTo>
                    <a:lnTo>
                      <a:pt x="138" y="741"/>
                    </a:lnTo>
                    <a:lnTo>
                      <a:pt x="104" y="610"/>
                    </a:lnTo>
                    <a:lnTo>
                      <a:pt x="87" y="515"/>
                    </a:lnTo>
                    <a:lnTo>
                      <a:pt x="84" y="426"/>
                    </a:lnTo>
                    <a:lnTo>
                      <a:pt x="97" y="340"/>
                    </a:lnTo>
                    <a:lnTo>
                      <a:pt x="128" y="251"/>
                    </a:lnTo>
                    <a:lnTo>
                      <a:pt x="176" y="133"/>
                    </a:lnTo>
                    <a:lnTo>
                      <a:pt x="197" y="96"/>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sp>
            <p:nvSpPr>
              <p:cNvPr id="52286" name="Freeform 13"/>
              <p:cNvSpPr/>
              <p:nvPr/>
            </p:nvSpPr>
            <p:spPr bwMode="auto">
              <a:xfrm>
                <a:off x="3176" y="1033"/>
                <a:ext cx="412" cy="543"/>
              </a:xfrm>
              <a:custGeom>
                <a:avLst/>
                <a:gdLst>
                  <a:gd name="T0" fmla="*/ 151 w 412"/>
                  <a:gd name="T1" fmla="*/ 454 h 543"/>
                  <a:gd name="T2" fmla="*/ 182 w 412"/>
                  <a:gd name="T3" fmla="*/ 522 h 543"/>
                  <a:gd name="T4" fmla="*/ 254 w 412"/>
                  <a:gd name="T5" fmla="*/ 543 h 543"/>
                  <a:gd name="T6" fmla="*/ 316 w 412"/>
                  <a:gd name="T7" fmla="*/ 536 h 543"/>
                  <a:gd name="T8" fmla="*/ 367 w 412"/>
                  <a:gd name="T9" fmla="*/ 492 h 543"/>
                  <a:gd name="T10" fmla="*/ 408 w 412"/>
                  <a:gd name="T11" fmla="*/ 402 h 543"/>
                  <a:gd name="T12" fmla="*/ 412 w 412"/>
                  <a:gd name="T13" fmla="*/ 296 h 543"/>
                  <a:gd name="T14" fmla="*/ 398 w 412"/>
                  <a:gd name="T15" fmla="*/ 203 h 543"/>
                  <a:gd name="T16" fmla="*/ 340 w 412"/>
                  <a:gd name="T17" fmla="*/ 99 h 543"/>
                  <a:gd name="T18" fmla="*/ 298 w 412"/>
                  <a:gd name="T19" fmla="*/ 51 h 543"/>
                  <a:gd name="T20" fmla="*/ 254 w 412"/>
                  <a:gd name="T21" fmla="*/ 21 h 543"/>
                  <a:gd name="T22" fmla="*/ 213 w 412"/>
                  <a:gd name="T23" fmla="*/ 0 h 543"/>
                  <a:gd name="T24" fmla="*/ 141 w 412"/>
                  <a:gd name="T25" fmla="*/ 7 h 543"/>
                  <a:gd name="T26" fmla="*/ 103 w 412"/>
                  <a:gd name="T27" fmla="*/ 69 h 543"/>
                  <a:gd name="T28" fmla="*/ 83 w 412"/>
                  <a:gd name="T29" fmla="*/ 134 h 543"/>
                  <a:gd name="T30" fmla="*/ 83 w 412"/>
                  <a:gd name="T31" fmla="*/ 238 h 543"/>
                  <a:gd name="T32" fmla="*/ 100 w 412"/>
                  <a:gd name="T33" fmla="*/ 337 h 543"/>
                  <a:gd name="T34" fmla="*/ 120 w 412"/>
                  <a:gd name="T35" fmla="*/ 392 h 543"/>
                  <a:gd name="T36" fmla="*/ 6 w 412"/>
                  <a:gd name="T37" fmla="*/ 474 h 543"/>
                  <a:gd name="T38" fmla="*/ 0 w 412"/>
                  <a:gd name="T39" fmla="*/ 505 h 543"/>
                  <a:gd name="T40" fmla="*/ 17 w 412"/>
                  <a:gd name="T41" fmla="*/ 522 h 543"/>
                  <a:gd name="T42" fmla="*/ 141 w 412"/>
                  <a:gd name="T43" fmla="*/ 430 h 543"/>
                  <a:gd name="T44" fmla="*/ 151 w 412"/>
                  <a:gd name="T45" fmla="*/ 454 h 5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2"/>
                  <a:gd name="T70" fmla="*/ 0 h 543"/>
                  <a:gd name="T71" fmla="*/ 412 w 412"/>
                  <a:gd name="T72" fmla="*/ 543 h 5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2" h="543">
                    <a:moveTo>
                      <a:pt x="151" y="454"/>
                    </a:moveTo>
                    <a:lnTo>
                      <a:pt x="182" y="522"/>
                    </a:lnTo>
                    <a:lnTo>
                      <a:pt x="254" y="543"/>
                    </a:lnTo>
                    <a:lnTo>
                      <a:pt x="316" y="536"/>
                    </a:lnTo>
                    <a:lnTo>
                      <a:pt x="367" y="492"/>
                    </a:lnTo>
                    <a:lnTo>
                      <a:pt x="408" y="402"/>
                    </a:lnTo>
                    <a:lnTo>
                      <a:pt x="412" y="296"/>
                    </a:lnTo>
                    <a:lnTo>
                      <a:pt x="398" y="203"/>
                    </a:lnTo>
                    <a:lnTo>
                      <a:pt x="340" y="99"/>
                    </a:lnTo>
                    <a:lnTo>
                      <a:pt x="298" y="51"/>
                    </a:lnTo>
                    <a:lnTo>
                      <a:pt x="254" y="21"/>
                    </a:lnTo>
                    <a:lnTo>
                      <a:pt x="213" y="0"/>
                    </a:lnTo>
                    <a:lnTo>
                      <a:pt x="141" y="7"/>
                    </a:lnTo>
                    <a:lnTo>
                      <a:pt x="103" y="69"/>
                    </a:lnTo>
                    <a:lnTo>
                      <a:pt x="83" y="134"/>
                    </a:lnTo>
                    <a:lnTo>
                      <a:pt x="83" y="238"/>
                    </a:lnTo>
                    <a:lnTo>
                      <a:pt x="100" y="337"/>
                    </a:lnTo>
                    <a:lnTo>
                      <a:pt x="120" y="392"/>
                    </a:lnTo>
                    <a:lnTo>
                      <a:pt x="6" y="474"/>
                    </a:lnTo>
                    <a:lnTo>
                      <a:pt x="0" y="505"/>
                    </a:lnTo>
                    <a:lnTo>
                      <a:pt x="17" y="522"/>
                    </a:lnTo>
                    <a:lnTo>
                      <a:pt x="141" y="430"/>
                    </a:lnTo>
                    <a:lnTo>
                      <a:pt x="151" y="454"/>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sp>
            <p:nvSpPr>
              <p:cNvPr id="52287" name="Freeform 14"/>
              <p:cNvSpPr/>
              <p:nvPr/>
            </p:nvSpPr>
            <p:spPr bwMode="auto">
              <a:xfrm>
                <a:off x="3327" y="918"/>
                <a:ext cx="819" cy="908"/>
              </a:xfrm>
              <a:custGeom>
                <a:avLst/>
                <a:gdLst>
                  <a:gd name="T0" fmla="*/ 545 w 819"/>
                  <a:gd name="T1" fmla="*/ 628 h 908"/>
                  <a:gd name="T2" fmla="*/ 504 w 819"/>
                  <a:gd name="T3" fmla="*/ 669 h 908"/>
                  <a:gd name="T4" fmla="*/ 417 w 819"/>
                  <a:gd name="T5" fmla="*/ 720 h 908"/>
                  <a:gd name="T6" fmla="*/ 339 w 819"/>
                  <a:gd name="T7" fmla="*/ 751 h 908"/>
                  <a:gd name="T8" fmla="*/ 284 w 819"/>
                  <a:gd name="T9" fmla="*/ 782 h 908"/>
                  <a:gd name="T10" fmla="*/ 232 w 819"/>
                  <a:gd name="T11" fmla="*/ 823 h 908"/>
                  <a:gd name="T12" fmla="*/ 226 w 819"/>
                  <a:gd name="T13" fmla="*/ 895 h 908"/>
                  <a:gd name="T14" fmla="*/ 277 w 819"/>
                  <a:gd name="T15" fmla="*/ 908 h 908"/>
                  <a:gd name="T16" fmla="*/ 407 w 819"/>
                  <a:gd name="T17" fmla="*/ 833 h 908"/>
                  <a:gd name="T18" fmla="*/ 504 w 819"/>
                  <a:gd name="T19" fmla="*/ 744 h 908"/>
                  <a:gd name="T20" fmla="*/ 617 w 819"/>
                  <a:gd name="T21" fmla="*/ 631 h 908"/>
                  <a:gd name="T22" fmla="*/ 709 w 819"/>
                  <a:gd name="T23" fmla="*/ 559 h 908"/>
                  <a:gd name="T24" fmla="*/ 788 w 819"/>
                  <a:gd name="T25" fmla="*/ 504 h 908"/>
                  <a:gd name="T26" fmla="*/ 819 w 819"/>
                  <a:gd name="T27" fmla="*/ 477 h 908"/>
                  <a:gd name="T28" fmla="*/ 808 w 819"/>
                  <a:gd name="T29" fmla="*/ 443 h 908"/>
                  <a:gd name="T30" fmla="*/ 771 w 819"/>
                  <a:gd name="T31" fmla="*/ 395 h 908"/>
                  <a:gd name="T32" fmla="*/ 634 w 819"/>
                  <a:gd name="T33" fmla="*/ 320 h 908"/>
                  <a:gd name="T34" fmla="*/ 504 w 819"/>
                  <a:gd name="T35" fmla="*/ 250 h 908"/>
                  <a:gd name="T36" fmla="*/ 345 w 819"/>
                  <a:gd name="T37" fmla="*/ 178 h 908"/>
                  <a:gd name="T38" fmla="*/ 287 w 819"/>
                  <a:gd name="T39" fmla="*/ 137 h 908"/>
                  <a:gd name="T40" fmla="*/ 226 w 819"/>
                  <a:gd name="T41" fmla="*/ 82 h 908"/>
                  <a:gd name="T42" fmla="*/ 164 w 819"/>
                  <a:gd name="T43" fmla="*/ 21 h 908"/>
                  <a:gd name="T44" fmla="*/ 109 w 819"/>
                  <a:gd name="T45" fmla="*/ 0 h 908"/>
                  <a:gd name="T46" fmla="*/ 0 w 819"/>
                  <a:gd name="T47" fmla="*/ 76 h 908"/>
                  <a:gd name="T48" fmla="*/ 7 w 819"/>
                  <a:gd name="T49" fmla="*/ 147 h 908"/>
                  <a:gd name="T50" fmla="*/ 27 w 819"/>
                  <a:gd name="T51" fmla="*/ 175 h 908"/>
                  <a:gd name="T52" fmla="*/ 82 w 819"/>
                  <a:gd name="T53" fmla="*/ 164 h 908"/>
                  <a:gd name="T54" fmla="*/ 72 w 819"/>
                  <a:gd name="T55" fmla="*/ 134 h 908"/>
                  <a:gd name="T56" fmla="*/ 51 w 819"/>
                  <a:gd name="T57" fmla="*/ 123 h 908"/>
                  <a:gd name="T58" fmla="*/ 41 w 819"/>
                  <a:gd name="T59" fmla="*/ 86 h 908"/>
                  <a:gd name="T60" fmla="*/ 102 w 819"/>
                  <a:gd name="T61" fmla="*/ 45 h 908"/>
                  <a:gd name="T62" fmla="*/ 154 w 819"/>
                  <a:gd name="T63" fmla="*/ 86 h 908"/>
                  <a:gd name="T64" fmla="*/ 154 w 819"/>
                  <a:gd name="T65" fmla="*/ 123 h 908"/>
                  <a:gd name="T66" fmla="*/ 133 w 819"/>
                  <a:gd name="T67" fmla="*/ 168 h 908"/>
                  <a:gd name="T68" fmla="*/ 150 w 819"/>
                  <a:gd name="T69" fmla="*/ 199 h 908"/>
                  <a:gd name="T70" fmla="*/ 253 w 819"/>
                  <a:gd name="T71" fmla="*/ 226 h 908"/>
                  <a:gd name="T72" fmla="*/ 294 w 819"/>
                  <a:gd name="T73" fmla="*/ 188 h 908"/>
                  <a:gd name="T74" fmla="*/ 431 w 819"/>
                  <a:gd name="T75" fmla="*/ 271 h 908"/>
                  <a:gd name="T76" fmla="*/ 545 w 819"/>
                  <a:gd name="T77" fmla="*/ 323 h 908"/>
                  <a:gd name="T78" fmla="*/ 607 w 819"/>
                  <a:gd name="T79" fmla="*/ 354 h 908"/>
                  <a:gd name="T80" fmla="*/ 668 w 819"/>
                  <a:gd name="T81" fmla="*/ 385 h 908"/>
                  <a:gd name="T82" fmla="*/ 716 w 819"/>
                  <a:gd name="T83" fmla="*/ 426 h 908"/>
                  <a:gd name="T84" fmla="*/ 747 w 819"/>
                  <a:gd name="T85" fmla="*/ 467 h 908"/>
                  <a:gd name="T86" fmla="*/ 719 w 819"/>
                  <a:gd name="T87" fmla="*/ 497 h 908"/>
                  <a:gd name="T88" fmla="*/ 654 w 819"/>
                  <a:gd name="T89" fmla="*/ 539 h 908"/>
                  <a:gd name="T90" fmla="*/ 586 w 819"/>
                  <a:gd name="T91" fmla="*/ 586 h 908"/>
                  <a:gd name="T92" fmla="*/ 545 w 819"/>
                  <a:gd name="T93" fmla="*/ 628 h 9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9"/>
                  <a:gd name="T142" fmla="*/ 0 h 908"/>
                  <a:gd name="T143" fmla="*/ 819 w 819"/>
                  <a:gd name="T144" fmla="*/ 908 h 9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9" h="908">
                    <a:moveTo>
                      <a:pt x="545" y="628"/>
                    </a:moveTo>
                    <a:lnTo>
                      <a:pt x="504" y="669"/>
                    </a:lnTo>
                    <a:lnTo>
                      <a:pt x="417" y="720"/>
                    </a:lnTo>
                    <a:lnTo>
                      <a:pt x="339" y="751"/>
                    </a:lnTo>
                    <a:lnTo>
                      <a:pt x="284" y="782"/>
                    </a:lnTo>
                    <a:lnTo>
                      <a:pt x="232" y="823"/>
                    </a:lnTo>
                    <a:lnTo>
                      <a:pt x="226" y="895"/>
                    </a:lnTo>
                    <a:lnTo>
                      <a:pt x="277" y="908"/>
                    </a:lnTo>
                    <a:lnTo>
                      <a:pt x="407" y="833"/>
                    </a:lnTo>
                    <a:lnTo>
                      <a:pt x="504" y="744"/>
                    </a:lnTo>
                    <a:lnTo>
                      <a:pt x="617" y="631"/>
                    </a:lnTo>
                    <a:lnTo>
                      <a:pt x="709" y="559"/>
                    </a:lnTo>
                    <a:lnTo>
                      <a:pt x="788" y="504"/>
                    </a:lnTo>
                    <a:lnTo>
                      <a:pt x="819" y="477"/>
                    </a:lnTo>
                    <a:lnTo>
                      <a:pt x="808" y="443"/>
                    </a:lnTo>
                    <a:lnTo>
                      <a:pt x="771" y="395"/>
                    </a:lnTo>
                    <a:lnTo>
                      <a:pt x="634" y="320"/>
                    </a:lnTo>
                    <a:lnTo>
                      <a:pt x="504" y="250"/>
                    </a:lnTo>
                    <a:lnTo>
                      <a:pt x="345" y="178"/>
                    </a:lnTo>
                    <a:lnTo>
                      <a:pt x="287" y="137"/>
                    </a:lnTo>
                    <a:lnTo>
                      <a:pt x="226" y="82"/>
                    </a:lnTo>
                    <a:lnTo>
                      <a:pt x="164" y="21"/>
                    </a:lnTo>
                    <a:lnTo>
                      <a:pt x="109" y="0"/>
                    </a:lnTo>
                    <a:lnTo>
                      <a:pt x="0" y="76"/>
                    </a:lnTo>
                    <a:lnTo>
                      <a:pt x="7" y="147"/>
                    </a:lnTo>
                    <a:lnTo>
                      <a:pt x="27" y="175"/>
                    </a:lnTo>
                    <a:lnTo>
                      <a:pt x="82" y="164"/>
                    </a:lnTo>
                    <a:lnTo>
                      <a:pt x="72" y="134"/>
                    </a:lnTo>
                    <a:lnTo>
                      <a:pt x="51" y="123"/>
                    </a:lnTo>
                    <a:lnTo>
                      <a:pt x="41" y="86"/>
                    </a:lnTo>
                    <a:lnTo>
                      <a:pt x="102" y="45"/>
                    </a:lnTo>
                    <a:lnTo>
                      <a:pt x="154" y="86"/>
                    </a:lnTo>
                    <a:lnTo>
                      <a:pt x="154" y="123"/>
                    </a:lnTo>
                    <a:lnTo>
                      <a:pt x="133" y="168"/>
                    </a:lnTo>
                    <a:lnTo>
                      <a:pt x="150" y="199"/>
                    </a:lnTo>
                    <a:lnTo>
                      <a:pt x="253" y="226"/>
                    </a:lnTo>
                    <a:lnTo>
                      <a:pt x="294" y="188"/>
                    </a:lnTo>
                    <a:lnTo>
                      <a:pt x="431" y="271"/>
                    </a:lnTo>
                    <a:lnTo>
                      <a:pt x="545" y="323"/>
                    </a:lnTo>
                    <a:lnTo>
                      <a:pt x="607" y="354"/>
                    </a:lnTo>
                    <a:lnTo>
                      <a:pt x="668" y="385"/>
                    </a:lnTo>
                    <a:lnTo>
                      <a:pt x="716" y="426"/>
                    </a:lnTo>
                    <a:lnTo>
                      <a:pt x="747" y="467"/>
                    </a:lnTo>
                    <a:lnTo>
                      <a:pt x="719" y="497"/>
                    </a:lnTo>
                    <a:lnTo>
                      <a:pt x="654" y="539"/>
                    </a:lnTo>
                    <a:lnTo>
                      <a:pt x="586" y="586"/>
                    </a:lnTo>
                    <a:lnTo>
                      <a:pt x="545" y="628"/>
                    </a:lnTo>
                    <a:close/>
                  </a:path>
                </a:pathLst>
              </a:custGeom>
              <a:solidFill>
                <a:schemeClr val="tx1"/>
              </a:solidFill>
              <a:ln w="9525">
                <a:solidFill>
                  <a:schemeClr val="tx1"/>
                </a:solidFill>
                <a:round/>
              </a:ln>
            </p:spPr>
            <p:txBody>
              <a:bodyPr/>
              <a:lstStyle/>
              <a:p>
                <a:endParaRPr lang="zh-CN" altLang="en-US">
                  <a:latin typeface="Times New Roman" panose="02020603050405020304" charset="0"/>
                </a:endParaRPr>
              </a:p>
            </p:txBody>
          </p:sp>
        </p:grpSp>
        <p:graphicFrame>
          <p:nvGraphicFramePr>
            <p:cNvPr id="52281" name="Object 15"/>
            <p:cNvGraphicFramePr>
              <a:graphicFrameLocks noChangeAspect="1"/>
            </p:cNvGraphicFramePr>
            <p:nvPr/>
          </p:nvGraphicFramePr>
          <p:xfrm>
            <a:off x="4197" y="960"/>
            <a:ext cx="651" cy="325"/>
          </p:xfrm>
          <a:graphic>
            <a:graphicData uri="http://schemas.openxmlformats.org/presentationml/2006/ole">
              <mc:AlternateContent xmlns:mc="http://schemas.openxmlformats.org/markup-compatibility/2006">
                <mc:Choice xmlns:v="urn:schemas-microsoft-com:vml" Requires="v">
                  <p:oleObj spid="_x0000_s22538" name="Equation" r:id="rId8" imgW="393700" imgH="114300" progId="Equation.3">
                    <p:embed/>
                  </p:oleObj>
                </mc:Choice>
                <mc:Fallback>
                  <p:oleObj name="Equation" r:id="rId8" imgW="393700" imgH="114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 y="960"/>
                          <a:ext cx="651" cy="325"/>
                        </a:xfrm>
                        <a:prstGeom prst="rect">
                          <a:avLst/>
                        </a:prstGeom>
                        <a:solidFill>
                          <a:srgbClr val="F3F4C4"/>
                        </a:solidFill>
                        <a:ln w="9525">
                          <a:solidFill>
                            <a:schemeClr val="tx1"/>
                          </a:solidFill>
                          <a:miter lim="800000"/>
                          <a:headEnd/>
                          <a:tailEnd/>
                        </a:ln>
                        <a:effectLst/>
                      </p:spPr>
                    </p:pic>
                  </p:oleObj>
                </mc:Fallback>
              </mc:AlternateContent>
            </a:graphicData>
          </a:graphic>
        </p:graphicFrame>
      </p:grpSp>
      <p:graphicFrame>
        <p:nvGraphicFramePr>
          <p:cNvPr id="71696" name="Object 16"/>
          <p:cNvGraphicFramePr>
            <a:graphicFrameLocks noChangeAspect="1"/>
          </p:cNvGraphicFramePr>
          <p:nvPr/>
        </p:nvGraphicFramePr>
        <p:xfrm>
          <a:off x="682625" y="3946525"/>
          <a:ext cx="4286250" cy="1119188"/>
        </p:xfrm>
        <a:graphic>
          <a:graphicData uri="http://schemas.openxmlformats.org/presentationml/2006/ole">
            <mc:AlternateContent xmlns:mc="http://schemas.openxmlformats.org/markup-compatibility/2006">
              <mc:Choice xmlns:v="urn:schemas-microsoft-com:vml" Requires="v">
                <p:oleObj spid="_x0000_s22539" name="Equation" r:id="rId10" imgW="2095500" imgH="419100" progId="Equation.3">
                  <p:embed/>
                </p:oleObj>
              </mc:Choice>
              <mc:Fallback>
                <p:oleObj name="Equation" r:id="rId10" imgW="20955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625" y="3946525"/>
                        <a:ext cx="4286250" cy="1119188"/>
                      </a:xfrm>
                      <a:prstGeom prst="rect">
                        <a:avLst/>
                      </a:prstGeom>
                      <a:noFill/>
                      <a:ln>
                        <a:noFill/>
                      </a:ln>
                      <a:effectLst/>
                    </p:spPr>
                  </p:pic>
                </p:oleObj>
              </mc:Fallback>
            </mc:AlternateContent>
          </a:graphicData>
        </a:graphic>
      </p:graphicFrame>
      <p:graphicFrame>
        <p:nvGraphicFramePr>
          <p:cNvPr id="71697" name="Object 17"/>
          <p:cNvGraphicFramePr>
            <a:graphicFrameLocks noChangeAspect="1"/>
          </p:cNvGraphicFramePr>
          <p:nvPr/>
        </p:nvGraphicFramePr>
        <p:xfrm>
          <a:off x="5181600" y="3762375"/>
          <a:ext cx="3505200" cy="1114425"/>
        </p:xfrm>
        <a:graphic>
          <a:graphicData uri="http://schemas.openxmlformats.org/presentationml/2006/ole">
            <mc:AlternateContent xmlns:mc="http://schemas.openxmlformats.org/markup-compatibility/2006">
              <mc:Choice xmlns:v="urn:schemas-microsoft-com:vml" Requires="v">
                <p:oleObj spid="_x0000_s22540" name="Equation" r:id="rId12" imgW="1739900" imgH="393700" progId="Equation.3">
                  <p:embed/>
                </p:oleObj>
              </mc:Choice>
              <mc:Fallback>
                <p:oleObj name="Equation" r:id="rId12" imgW="17399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3762375"/>
                        <a:ext cx="3505200" cy="1114425"/>
                      </a:xfrm>
                      <a:prstGeom prst="rect">
                        <a:avLst/>
                      </a:prstGeom>
                      <a:noFill/>
                      <a:ln>
                        <a:noFill/>
                      </a:ln>
                      <a:effectLst/>
                    </p:spPr>
                  </p:pic>
                </p:oleObj>
              </mc:Fallback>
            </mc:AlternateContent>
          </a:graphicData>
        </a:graphic>
      </p:graphicFrame>
      <p:graphicFrame>
        <p:nvGraphicFramePr>
          <p:cNvPr id="71698" name="Object 18"/>
          <p:cNvGraphicFramePr>
            <a:graphicFrameLocks noChangeAspect="1"/>
          </p:cNvGraphicFramePr>
          <p:nvPr/>
        </p:nvGraphicFramePr>
        <p:xfrm>
          <a:off x="914400" y="5113338"/>
          <a:ext cx="6705600" cy="1125537"/>
        </p:xfrm>
        <a:graphic>
          <a:graphicData uri="http://schemas.openxmlformats.org/presentationml/2006/ole">
            <mc:AlternateContent xmlns:mc="http://schemas.openxmlformats.org/markup-compatibility/2006">
              <mc:Choice xmlns:v="urn:schemas-microsoft-com:vml" Requires="v">
                <p:oleObj spid="_x0000_s22541" name="公式" r:id="rId14" imgW="3314700" imgH="393700" progId="Equation.3">
                  <p:embed/>
                </p:oleObj>
              </mc:Choice>
              <mc:Fallback>
                <p:oleObj name="公式" r:id="rId14" imgW="33147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4400" y="5113338"/>
                        <a:ext cx="6705600" cy="1125537"/>
                      </a:xfrm>
                      <a:prstGeom prst="rect">
                        <a:avLst/>
                      </a:prstGeom>
                      <a:noFill/>
                      <a:ln w="38100">
                        <a:solidFill>
                          <a:srgbClr val="FF0000"/>
                        </a:solidFill>
                        <a:miter lim="800000"/>
                        <a:headEnd/>
                        <a:tailEnd/>
                      </a:ln>
                      <a:effectLst/>
                    </p:spPr>
                  </p:pic>
                </p:oleObj>
              </mc:Fallback>
            </mc:AlternateContent>
          </a:graphicData>
        </a:graphic>
      </p:graphicFrame>
      <p:grpSp>
        <p:nvGrpSpPr>
          <p:cNvPr id="4" name="Group 66"/>
          <p:cNvGrpSpPr/>
          <p:nvPr/>
        </p:nvGrpSpPr>
        <p:grpSpPr bwMode="auto">
          <a:xfrm>
            <a:off x="685800" y="547688"/>
            <a:ext cx="4114800" cy="3040062"/>
            <a:chOff x="432" y="345"/>
            <a:chExt cx="2592" cy="1915"/>
          </a:xfrm>
        </p:grpSpPr>
        <p:sp>
          <p:nvSpPr>
            <p:cNvPr id="52237" name="Text Box 23"/>
            <p:cNvSpPr txBox="1">
              <a:spLocks noChangeArrowheads="1"/>
            </p:cNvSpPr>
            <p:nvPr/>
          </p:nvSpPr>
          <p:spPr bwMode="auto">
            <a:xfrm>
              <a:off x="432" y="1670"/>
              <a:ext cx="422" cy="32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i2</a:t>
              </a:r>
              <a:endParaRPr lang="en-US" altLang="zh-CN" sz="2800" b="0" i="0">
                <a:solidFill>
                  <a:srgbClr val="000099"/>
                </a:solidFill>
              </a:endParaRPr>
            </a:p>
          </p:txBody>
        </p:sp>
        <p:sp>
          <p:nvSpPr>
            <p:cNvPr id="52238" name="Text Box 24"/>
            <p:cNvSpPr txBox="1">
              <a:spLocks noChangeArrowheads="1"/>
            </p:cNvSpPr>
            <p:nvPr/>
          </p:nvSpPr>
          <p:spPr bwMode="auto">
            <a:xfrm>
              <a:off x="2550" y="1353"/>
              <a:ext cx="47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2239" name="Rectangle 25"/>
            <p:cNvSpPr>
              <a:spLocks noChangeArrowheads="1"/>
            </p:cNvSpPr>
            <p:nvPr/>
          </p:nvSpPr>
          <p:spPr bwMode="auto">
            <a:xfrm>
              <a:off x="1764" y="345"/>
              <a:ext cx="623"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52240" name="Rectangle 26"/>
            <p:cNvSpPr>
              <a:spLocks noChangeArrowheads="1"/>
            </p:cNvSpPr>
            <p:nvPr/>
          </p:nvSpPr>
          <p:spPr bwMode="auto">
            <a:xfrm>
              <a:off x="1786" y="667"/>
              <a:ext cx="283"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2241" name="Line 27"/>
            <p:cNvSpPr>
              <a:spLocks noChangeShapeType="1"/>
            </p:cNvSpPr>
            <p:nvPr/>
          </p:nvSpPr>
          <p:spPr bwMode="auto">
            <a:xfrm>
              <a:off x="2377" y="712"/>
              <a:ext cx="0" cy="59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42" name="Text Box 28"/>
            <p:cNvSpPr txBox="1">
              <a:spLocks noChangeArrowheads="1"/>
            </p:cNvSpPr>
            <p:nvPr/>
          </p:nvSpPr>
          <p:spPr bwMode="auto">
            <a:xfrm>
              <a:off x="438" y="1234"/>
              <a:ext cx="47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52243" name="Rectangle 29"/>
            <p:cNvSpPr>
              <a:spLocks noChangeArrowheads="1"/>
            </p:cNvSpPr>
            <p:nvPr/>
          </p:nvSpPr>
          <p:spPr bwMode="auto">
            <a:xfrm>
              <a:off x="1102" y="1442"/>
              <a:ext cx="283" cy="9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2244" name="Text Box 30"/>
            <p:cNvSpPr txBox="1">
              <a:spLocks noChangeArrowheads="1"/>
            </p:cNvSpPr>
            <p:nvPr/>
          </p:nvSpPr>
          <p:spPr bwMode="auto">
            <a:xfrm>
              <a:off x="1051" y="1933"/>
              <a:ext cx="59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i2</a:t>
              </a:r>
            </a:p>
          </p:txBody>
        </p:sp>
        <p:sp>
          <p:nvSpPr>
            <p:cNvPr id="52245" name="Rectangle 31"/>
            <p:cNvSpPr>
              <a:spLocks noChangeArrowheads="1"/>
            </p:cNvSpPr>
            <p:nvPr/>
          </p:nvSpPr>
          <p:spPr bwMode="auto">
            <a:xfrm>
              <a:off x="1102" y="1148"/>
              <a:ext cx="283" cy="9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2246" name="Line 32"/>
            <p:cNvSpPr>
              <a:spLocks noChangeShapeType="1"/>
            </p:cNvSpPr>
            <p:nvPr/>
          </p:nvSpPr>
          <p:spPr bwMode="auto">
            <a:xfrm>
              <a:off x="1491" y="712"/>
              <a:ext cx="0" cy="50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47" name="Rectangle 33"/>
            <p:cNvSpPr>
              <a:spLocks noChangeArrowheads="1"/>
            </p:cNvSpPr>
            <p:nvPr/>
          </p:nvSpPr>
          <p:spPr bwMode="auto">
            <a:xfrm>
              <a:off x="1069" y="1507"/>
              <a:ext cx="442"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i1</a:t>
              </a:r>
            </a:p>
          </p:txBody>
        </p:sp>
        <p:sp>
          <p:nvSpPr>
            <p:cNvPr id="52248" name="Line 34"/>
            <p:cNvSpPr>
              <a:spLocks noChangeShapeType="1"/>
            </p:cNvSpPr>
            <p:nvPr/>
          </p:nvSpPr>
          <p:spPr bwMode="auto">
            <a:xfrm>
              <a:off x="2082" y="712"/>
              <a:ext cx="29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49" name="Line 35"/>
            <p:cNvSpPr>
              <a:spLocks noChangeShapeType="1"/>
            </p:cNvSpPr>
            <p:nvPr/>
          </p:nvSpPr>
          <p:spPr bwMode="auto">
            <a:xfrm flipH="1">
              <a:off x="858" y="1191"/>
              <a:ext cx="2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50" name="Line 36"/>
            <p:cNvSpPr>
              <a:spLocks noChangeShapeType="1"/>
            </p:cNvSpPr>
            <p:nvPr/>
          </p:nvSpPr>
          <p:spPr bwMode="auto">
            <a:xfrm flipH="1">
              <a:off x="811" y="1486"/>
              <a:ext cx="30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2251" name="Group 37"/>
            <p:cNvGrpSpPr/>
            <p:nvPr/>
          </p:nvGrpSpPr>
          <p:grpSpPr bwMode="auto">
            <a:xfrm>
              <a:off x="775" y="1185"/>
              <a:ext cx="162" cy="174"/>
              <a:chOff x="720" y="2736"/>
              <a:chExt cx="185" cy="192"/>
            </a:xfrm>
          </p:grpSpPr>
          <p:sp>
            <p:nvSpPr>
              <p:cNvPr id="52278" name="Line 3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79" name="Line 3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2252" name="Line 40"/>
            <p:cNvSpPr>
              <a:spLocks noChangeShapeType="1"/>
            </p:cNvSpPr>
            <p:nvPr/>
          </p:nvSpPr>
          <p:spPr bwMode="auto">
            <a:xfrm>
              <a:off x="1491" y="712"/>
              <a:ext cx="29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2253" name="Group 41"/>
            <p:cNvGrpSpPr/>
            <p:nvPr/>
          </p:nvGrpSpPr>
          <p:grpSpPr bwMode="auto">
            <a:xfrm>
              <a:off x="1385" y="733"/>
              <a:ext cx="1165" cy="900"/>
              <a:chOff x="1686" y="1600"/>
              <a:chExt cx="1061" cy="792"/>
            </a:xfrm>
          </p:grpSpPr>
          <p:sp>
            <p:nvSpPr>
              <p:cNvPr id="52268" name="Rectangle 42"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2269" name="Text Box 43"/>
              <p:cNvSpPr txBox="1">
                <a:spLocks noChangeArrowheads="1"/>
              </p:cNvSpPr>
              <p:nvPr/>
            </p:nvSpPr>
            <p:spPr bwMode="auto">
              <a:xfrm>
                <a:off x="1968" y="2096"/>
                <a:ext cx="223" cy="28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2270" name="Text Box 44"/>
              <p:cNvSpPr txBox="1">
                <a:spLocks noChangeArrowheads="1"/>
              </p:cNvSpPr>
              <p:nvPr/>
            </p:nvSpPr>
            <p:spPr bwMode="auto">
              <a:xfrm>
                <a:off x="2286" y="1955"/>
                <a:ext cx="40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2271" name="Text Box 45"/>
              <p:cNvSpPr txBox="1">
                <a:spLocks noChangeArrowheads="1"/>
              </p:cNvSpPr>
              <p:nvPr/>
            </p:nvSpPr>
            <p:spPr bwMode="auto">
              <a:xfrm>
                <a:off x="2185" y="1737"/>
                <a:ext cx="527" cy="25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52272" name="Line 46"/>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73" name="Line 47"/>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74" name="Line 48"/>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52275" name="Line 49"/>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76" name="Text Box 50"/>
              <p:cNvSpPr txBox="1">
                <a:spLocks noChangeArrowheads="1"/>
              </p:cNvSpPr>
              <p:nvPr/>
            </p:nvSpPr>
            <p:spPr bwMode="auto">
              <a:xfrm>
                <a:off x="1974" y="1823"/>
                <a:ext cx="330"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2277" name="Text Box 51"/>
              <p:cNvSpPr txBox="1">
                <a:spLocks noChangeArrowheads="1"/>
              </p:cNvSpPr>
              <p:nvPr/>
            </p:nvSpPr>
            <p:spPr bwMode="auto">
              <a:xfrm rot="5400000">
                <a:off x="2069" y="1761"/>
                <a:ext cx="206" cy="262"/>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52254" name="Oval 52"/>
            <p:cNvSpPr>
              <a:spLocks noChangeArrowheads="1"/>
            </p:cNvSpPr>
            <p:nvPr/>
          </p:nvSpPr>
          <p:spPr bwMode="auto">
            <a:xfrm>
              <a:off x="753" y="1442"/>
              <a:ext cx="69" cy="72"/>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2255" name="Oval 53"/>
            <p:cNvSpPr>
              <a:spLocks noChangeArrowheads="1"/>
            </p:cNvSpPr>
            <p:nvPr/>
          </p:nvSpPr>
          <p:spPr bwMode="auto">
            <a:xfrm>
              <a:off x="2545" y="1261"/>
              <a:ext cx="69" cy="72"/>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2256" name="Rectangle 54"/>
            <p:cNvSpPr>
              <a:spLocks noChangeArrowheads="1"/>
            </p:cNvSpPr>
            <p:nvPr/>
          </p:nvSpPr>
          <p:spPr bwMode="auto">
            <a:xfrm>
              <a:off x="1077" y="1878"/>
              <a:ext cx="283" cy="9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2257" name="Line 55"/>
            <p:cNvSpPr>
              <a:spLocks noChangeShapeType="1"/>
            </p:cNvSpPr>
            <p:nvPr/>
          </p:nvSpPr>
          <p:spPr bwMode="auto">
            <a:xfrm flipH="1">
              <a:off x="783" y="1911"/>
              <a:ext cx="28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58" name="Oval 56"/>
            <p:cNvSpPr>
              <a:spLocks noChangeArrowheads="1"/>
            </p:cNvSpPr>
            <p:nvPr/>
          </p:nvSpPr>
          <p:spPr bwMode="auto">
            <a:xfrm>
              <a:off x="736" y="1878"/>
              <a:ext cx="70" cy="72"/>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2259" name="Text Box 57"/>
            <p:cNvSpPr txBox="1">
              <a:spLocks noChangeArrowheads="1"/>
            </p:cNvSpPr>
            <p:nvPr/>
          </p:nvSpPr>
          <p:spPr bwMode="auto">
            <a:xfrm>
              <a:off x="1053" y="825"/>
              <a:ext cx="38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52260" name="Group 58"/>
            <p:cNvGrpSpPr/>
            <p:nvPr/>
          </p:nvGrpSpPr>
          <p:grpSpPr bwMode="auto">
            <a:xfrm>
              <a:off x="2492" y="1814"/>
              <a:ext cx="163" cy="173"/>
              <a:chOff x="720" y="2736"/>
              <a:chExt cx="185" cy="192"/>
            </a:xfrm>
          </p:grpSpPr>
          <p:sp>
            <p:nvSpPr>
              <p:cNvPr id="52266" name="Line 5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2267" name="Line 6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2261" name="Oval 61"/>
            <p:cNvSpPr>
              <a:spLocks noChangeArrowheads="1"/>
            </p:cNvSpPr>
            <p:nvPr/>
          </p:nvSpPr>
          <p:spPr bwMode="auto">
            <a:xfrm>
              <a:off x="2545" y="1752"/>
              <a:ext cx="69" cy="72"/>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2262" name="Text Box 62"/>
            <p:cNvSpPr txBox="1">
              <a:spLocks noChangeArrowheads="1"/>
            </p:cNvSpPr>
            <p:nvPr/>
          </p:nvSpPr>
          <p:spPr bwMode="auto">
            <a:xfrm>
              <a:off x="2598" y="1125"/>
              <a:ext cx="3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2263" name="Text Box 63"/>
            <p:cNvSpPr txBox="1">
              <a:spLocks noChangeArrowheads="1"/>
            </p:cNvSpPr>
            <p:nvPr/>
          </p:nvSpPr>
          <p:spPr bwMode="auto">
            <a:xfrm>
              <a:off x="2598" y="1616"/>
              <a:ext cx="3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2264" name="Line 64"/>
            <p:cNvSpPr>
              <a:spLocks noChangeShapeType="1"/>
            </p:cNvSpPr>
            <p:nvPr/>
          </p:nvSpPr>
          <p:spPr bwMode="auto">
            <a:xfrm>
              <a:off x="1357" y="1933"/>
              <a:ext cx="184"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2265" name="Line 65"/>
            <p:cNvSpPr>
              <a:spLocks noChangeShapeType="1"/>
            </p:cNvSpPr>
            <p:nvPr/>
          </p:nvSpPr>
          <p:spPr bwMode="auto">
            <a:xfrm>
              <a:off x="1544" y="1482"/>
              <a:ext cx="0" cy="461"/>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1748" name="AutoShape 68">
            <a:hlinkClick r:id="rId16" action="ppaction://program"/>
          </p:cNvPr>
          <p:cNvSpPr>
            <a:spLocks noChangeArrowheads="1"/>
          </p:cNvSpPr>
          <p:nvPr/>
        </p:nvSpPr>
        <p:spPr bwMode="auto">
          <a:xfrm>
            <a:off x="3886200" y="2286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spTree>
    <p:extLst>
      <p:ext uri="{BB962C8B-B14F-4D97-AF65-F5344CB8AC3E}">
        <p14:creationId xmlns:p14="http://schemas.microsoft.com/office/powerpoint/2010/main" val="1717648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xEl>
                                              <p:pRg st="0" end="0"/>
                                            </p:txEl>
                                          </p:spTgt>
                                        </p:tgtEl>
                                        <p:attrNameLst>
                                          <p:attrName>style.visibility</p:attrName>
                                        </p:attrNameLst>
                                      </p:cBhvr>
                                      <p:to>
                                        <p:strVal val="visible"/>
                                      </p:to>
                                    </p:set>
                                    <p:animEffect transition="in" filter="wipe(left)">
                                      <p:cBhvr>
                                        <p:cTn id="12" dur="500"/>
                                        <p:tgtEl>
                                          <p:spTgt spid="716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3">
                                            <p:txEl>
                                              <p:pRg st="1" end="1"/>
                                            </p:txEl>
                                          </p:spTgt>
                                        </p:tgtEl>
                                        <p:attrNameLst>
                                          <p:attrName>style.visibility</p:attrName>
                                        </p:attrNameLst>
                                      </p:cBhvr>
                                      <p:to>
                                        <p:strVal val="visible"/>
                                      </p:to>
                                    </p:set>
                                    <p:animEffect transition="in" filter="wipe(left)">
                                      <p:cBhvr>
                                        <p:cTn id="17" dur="500"/>
                                        <p:tgtEl>
                                          <p:spTgt spid="716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684"/>
                                        </p:tgtEl>
                                        <p:attrNameLst>
                                          <p:attrName>style.visibility</p:attrName>
                                        </p:attrNameLst>
                                      </p:cBhvr>
                                      <p:to>
                                        <p:strVal val="visible"/>
                                      </p:to>
                                    </p:set>
                                    <p:animEffect transition="in" filter="wipe(left)">
                                      <p:cBhvr>
                                        <p:cTn id="27" dur="500"/>
                                        <p:tgtEl>
                                          <p:spTgt spid="716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1686"/>
                                        </p:tgtEl>
                                        <p:attrNameLst>
                                          <p:attrName>style.visibility</p:attrName>
                                        </p:attrNameLst>
                                      </p:cBhvr>
                                      <p:to>
                                        <p:strVal val="visible"/>
                                      </p:to>
                                    </p:set>
                                    <p:animEffect transition="in" filter="wipe(left)">
                                      <p:cBhvr>
                                        <p:cTn id="32" dur="500"/>
                                        <p:tgtEl>
                                          <p:spTgt spid="71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1697"/>
                                        </p:tgtEl>
                                        <p:attrNameLst>
                                          <p:attrName>style.visibility</p:attrName>
                                        </p:attrNameLst>
                                      </p:cBhvr>
                                      <p:to>
                                        <p:strVal val="visible"/>
                                      </p:to>
                                    </p:set>
                                    <p:animEffect transition="in" filter="wipe(left)">
                                      <p:cBhvr>
                                        <p:cTn id="37" dur="500"/>
                                        <p:tgtEl>
                                          <p:spTgt spid="716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1685"/>
                                        </p:tgtEl>
                                        <p:attrNameLst>
                                          <p:attrName>style.visibility</p:attrName>
                                        </p:attrNameLst>
                                      </p:cBhvr>
                                      <p:to>
                                        <p:strVal val="visible"/>
                                      </p:to>
                                    </p:set>
                                    <p:animEffect transition="in" filter="wipe(left)">
                                      <p:cBhvr>
                                        <p:cTn id="42" dur="500"/>
                                        <p:tgtEl>
                                          <p:spTgt spid="716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1696"/>
                                        </p:tgtEl>
                                        <p:attrNameLst>
                                          <p:attrName>style.visibility</p:attrName>
                                        </p:attrNameLst>
                                      </p:cBhvr>
                                      <p:to>
                                        <p:strVal val="visible"/>
                                      </p:to>
                                    </p:set>
                                    <p:animEffect transition="in" filter="wipe(left)">
                                      <p:cBhvr>
                                        <p:cTn id="47" dur="500"/>
                                        <p:tgtEl>
                                          <p:spTgt spid="716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1698"/>
                                        </p:tgtEl>
                                        <p:attrNameLst>
                                          <p:attrName>style.visibility</p:attrName>
                                        </p:attrNameLst>
                                      </p:cBhvr>
                                      <p:to>
                                        <p:strVal val="visible"/>
                                      </p:to>
                                    </p:set>
                                    <p:animEffect transition="in" filter="wipe(left)">
                                      <p:cBhvr>
                                        <p:cTn id="52" dur="500"/>
                                        <p:tgtEl>
                                          <p:spTgt spid="71698"/>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71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autoUpdateAnimBg="0"/>
      <p:bldP spid="71685" grpId="0" autoUpdateAnimBg="0"/>
      <p:bldP spid="71748"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57200" y="471488"/>
            <a:ext cx="16002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30000"/>
              </a:spcBef>
            </a:pPr>
            <a:r>
              <a:rPr lang="zh-CN" altLang="en-US" sz="2800" i="0">
                <a:solidFill>
                  <a:srgbClr val="CC0000"/>
                </a:solidFill>
                <a:latin typeface="Times New Roman" panose="02020603050405020304"/>
                <a:cs typeface="Times New Roman" panose="02020603050405020304"/>
              </a:rPr>
              <a:t>方法</a:t>
            </a:r>
            <a:r>
              <a:rPr lang="en-US" altLang="zh-CN" sz="2800" i="0">
                <a:solidFill>
                  <a:srgbClr val="CC0000"/>
                </a:solidFill>
                <a:latin typeface="Times New Roman" panose="02020603050405020304"/>
                <a:cs typeface="Times New Roman" panose="02020603050405020304"/>
              </a:rPr>
              <a:t>2</a:t>
            </a:r>
            <a:r>
              <a:rPr lang="zh-CN" altLang="en-US" sz="2800" i="0">
                <a:solidFill>
                  <a:srgbClr val="CC0000"/>
                </a:solidFill>
                <a:latin typeface="Times New Roman" panose="02020603050405020304"/>
                <a:cs typeface="Times New Roman" panose="02020603050405020304"/>
              </a:rPr>
              <a:t>：</a:t>
            </a:r>
          </a:p>
        </p:txBody>
      </p:sp>
      <p:graphicFrame>
        <p:nvGraphicFramePr>
          <p:cNvPr id="73731" name="Object 3"/>
          <p:cNvGraphicFramePr>
            <a:graphicFrameLocks noChangeAspect="1"/>
          </p:cNvGraphicFramePr>
          <p:nvPr/>
        </p:nvGraphicFramePr>
        <p:xfrm>
          <a:off x="457200" y="3276600"/>
          <a:ext cx="4829175" cy="1139825"/>
        </p:xfrm>
        <a:graphic>
          <a:graphicData uri="http://schemas.openxmlformats.org/presentationml/2006/ole">
            <mc:AlternateContent xmlns:mc="http://schemas.openxmlformats.org/markup-compatibility/2006">
              <mc:Choice xmlns:v="urn:schemas-microsoft-com:vml" Requires="v">
                <p:oleObj spid="_x0000_s23557" name="Equation" r:id="rId3" imgW="2476500" imgH="393700" progId="Equation.3">
                  <p:embed/>
                </p:oleObj>
              </mc:Choice>
              <mc:Fallback>
                <p:oleObj name="Equation" r:id="rId3" imgW="2476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76600"/>
                        <a:ext cx="4829175" cy="1139825"/>
                      </a:xfrm>
                      <a:prstGeom prst="rect">
                        <a:avLst/>
                      </a:prstGeom>
                      <a:noFill/>
                      <a:ln>
                        <a:noFill/>
                      </a:ln>
                      <a:effectLst/>
                    </p:spPr>
                  </p:pic>
                </p:oleObj>
              </mc:Fallback>
            </mc:AlternateContent>
          </a:graphicData>
        </a:graphic>
      </p:graphicFrame>
      <p:sp>
        <p:nvSpPr>
          <p:cNvPr id="53252" name="Text Box 4"/>
          <p:cNvSpPr txBox="1">
            <a:spLocks noChangeArrowheads="1"/>
          </p:cNvSpPr>
          <p:nvPr/>
        </p:nvSpPr>
        <p:spPr bwMode="auto">
          <a:xfrm>
            <a:off x="1143000" y="5084763"/>
            <a:ext cx="39624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i="0">
              <a:latin typeface="Times New Roman" panose="02020603050405020304"/>
              <a:cs typeface="Times New Roman" panose="02020603050405020304"/>
            </a:endParaRPr>
          </a:p>
        </p:txBody>
      </p:sp>
      <p:graphicFrame>
        <p:nvGraphicFramePr>
          <p:cNvPr id="73733" name="Object 5"/>
          <p:cNvGraphicFramePr>
            <a:graphicFrameLocks noChangeAspect="1"/>
          </p:cNvGraphicFramePr>
          <p:nvPr/>
        </p:nvGraphicFramePr>
        <p:xfrm>
          <a:off x="714375" y="871538"/>
          <a:ext cx="2562225" cy="1109662"/>
        </p:xfrm>
        <a:graphic>
          <a:graphicData uri="http://schemas.openxmlformats.org/presentationml/2006/ole">
            <mc:AlternateContent xmlns:mc="http://schemas.openxmlformats.org/markup-compatibility/2006">
              <mc:Choice xmlns:v="urn:schemas-microsoft-com:vml" Requires="v">
                <p:oleObj spid="_x0000_s23558" name="Equation" r:id="rId5" imgW="1143000" imgH="393700" progId="Equation.3">
                  <p:embed/>
                </p:oleObj>
              </mc:Choice>
              <mc:Fallback>
                <p:oleObj name="Equation" r:id="rId5" imgW="11430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 y="871538"/>
                        <a:ext cx="2562225" cy="1109662"/>
                      </a:xfrm>
                      <a:prstGeom prst="rect">
                        <a:avLst/>
                      </a:prstGeom>
                      <a:noFill/>
                      <a:ln>
                        <a:noFill/>
                      </a:ln>
                      <a:effectLst/>
                    </p:spPr>
                  </p:pic>
                </p:oleObj>
              </mc:Fallback>
            </mc:AlternateContent>
          </a:graphicData>
        </a:graphic>
      </p:graphicFrame>
      <p:sp>
        <p:nvSpPr>
          <p:cNvPr id="73734" name="Text Box 6"/>
          <p:cNvSpPr txBox="1">
            <a:spLocks noChangeArrowheads="1"/>
          </p:cNvSpPr>
          <p:nvPr/>
        </p:nvSpPr>
        <p:spPr bwMode="auto">
          <a:xfrm>
            <a:off x="5638800" y="3201988"/>
            <a:ext cx="3124200" cy="989012"/>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i="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zh-CN" altLang="en-US" sz="2800" i="0">
                <a:solidFill>
                  <a:srgbClr val="CC0000"/>
                </a:solidFill>
                <a:effectLst>
                  <a:outerShdw blurRad="38100" dist="38100" dir="2700000" algn="tl">
                    <a:srgbClr val="DDDDDD"/>
                  </a:outerShdw>
                </a:effectLst>
                <a:latin typeface="Times New Roman" panose="02020603050405020304"/>
                <a:cs typeface="Times New Roman" panose="02020603050405020304"/>
              </a:rPr>
              <a:t>平衡电阻：</a:t>
            </a:r>
          </a:p>
          <a:p>
            <a:pPr eaLnBrk="1" hangingPunct="1">
              <a:spcBef>
                <a:spcPct val="10000"/>
              </a:spcBef>
            </a:pPr>
            <a:r>
              <a:rPr lang="zh-CN" altLang="en-US" sz="2800" i="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a:solidFill>
                  <a:srgbClr val="CC0000"/>
                </a:solidFill>
                <a:effectLst>
                  <a:outerShdw blurRad="38100" dist="38100" dir="2700000" algn="tl">
                    <a:srgbClr val="DDDDDD"/>
                  </a:outerShdw>
                </a:effectLst>
                <a:latin typeface="Times New Roman" panose="02020603050405020304"/>
                <a:cs typeface="Times New Roman" panose="02020603050405020304"/>
              </a:rPr>
              <a:t>R</a:t>
            </a:r>
            <a:r>
              <a:rPr lang="en-US" altLang="zh-CN" sz="2800"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i1 </a:t>
            </a:r>
            <a:r>
              <a:rPr lang="en-US" altLang="zh-CN" sz="2800">
                <a:solidFill>
                  <a:srgbClr val="CC0000"/>
                </a:solidFill>
                <a:effectLst>
                  <a:outerShdw blurRad="38100" dist="38100" dir="2700000" algn="tl">
                    <a:srgbClr val="DDDDDD"/>
                  </a:outerShdw>
                </a:effectLst>
                <a:latin typeface="Times New Roman" panose="02020603050405020304"/>
                <a:cs typeface="Times New Roman" panose="02020603050405020304"/>
              </a:rPr>
              <a:t>// R</a:t>
            </a:r>
            <a:r>
              <a:rPr lang="en-US" altLang="zh-CN" sz="2800"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i2</a:t>
            </a:r>
            <a:r>
              <a:rPr lang="en-US" altLang="zh-CN" sz="280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a:solidFill>
                  <a:srgbClr val="CC0000"/>
                </a:solidFill>
                <a:effectLst>
                  <a:outerShdw blurRad="38100" dist="38100" dir="2700000" algn="tl">
                    <a:srgbClr val="DDDDDD"/>
                  </a:outerShdw>
                </a:effectLst>
                <a:latin typeface="Times New Roman" panose="02020603050405020304"/>
                <a:cs typeface="Times New Roman" panose="02020603050405020304"/>
              </a:rPr>
              <a:t>= R</a:t>
            </a:r>
            <a:r>
              <a:rPr lang="en-US" altLang="zh-CN" sz="2800"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1</a:t>
            </a:r>
            <a:r>
              <a:rPr lang="en-US" altLang="zh-CN" sz="280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a:solidFill>
                  <a:srgbClr val="CC0000"/>
                </a:solidFill>
                <a:effectLst>
                  <a:outerShdw blurRad="38100" dist="38100" dir="2700000" algn="tl">
                    <a:srgbClr val="DDDDDD"/>
                  </a:outerShdw>
                </a:effectLst>
                <a:latin typeface="Times New Roman" panose="02020603050405020304"/>
                <a:cs typeface="Times New Roman" panose="02020603050405020304"/>
              </a:rPr>
              <a:t>// R</a:t>
            </a:r>
            <a:r>
              <a:rPr lang="en-US" altLang="zh-CN" sz="2800"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F</a:t>
            </a:r>
            <a:endParaRPr lang="en-US" altLang="zh-CN" sz="2800" baseline="-25000">
              <a:solidFill>
                <a:srgbClr val="CC0000"/>
              </a:solidFill>
              <a:effectLst>
                <a:outerShdw blurRad="38100" dist="38100" dir="2700000" algn="tl">
                  <a:srgbClr val="DDDDDD"/>
                </a:outerShdw>
              </a:effectLst>
              <a:latin typeface="Times New Roman" panose="02020603050405020304"/>
              <a:cs typeface="Times New Roman" panose="02020603050405020304"/>
            </a:endParaRPr>
          </a:p>
        </p:txBody>
      </p:sp>
      <p:sp>
        <p:nvSpPr>
          <p:cNvPr id="53255" name="Text Box 7"/>
          <p:cNvSpPr txBox="1">
            <a:spLocks noChangeArrowheads="1"/>
          </p:cNvSpPr>
          <p:nvPr/>
        </p:nvSpPr>
        <p:spPr bwMode="auto">
          <a:xfrm>
            <a:off x="6172200" y="1524000"/>
            <a:ext cx="5334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latin typeface="Times New Roman" panose="02020603050405020304"/>
                <a:cs typeface="Times New Roman" panose="02020603050405020304"/>
              </a:rPr>
              <a:t>u</a:t>
            </a:r>
            <a:r>
              <a:rPr lang="en-US" altLang="zh-CN" sz="2800" baseline="-25000">
                <a:solidFill>
                  <a:srgbClr val="FF3300"/>
                </a:solidFill>
                <a:latin typeface="Times New Roman" panose="02020603050405020304"/>
                <a:cs typeface="Times New Roman" panose="02020603050405020304"/>
              </a:rPr>
              <a:t>+</a:t>
            </a:r>
            <a:endParaRPr lang="en-US" altLang="zh-CN" sz="2800" i="0" baseline="-25000">
              <a:solidFill>
                <a:srgbClr val="FF3300"/>
              </a:solidFill>
              <a:latin typeface="Times New Roman" panose="02020603050405020304"/>
              <a:cs typeface="Times New Roman" panose="02020603050405020304"/>
            </a:endParaRPr>
          </a:p>
        </p:txBody>
      </p:sp>
      <p:graphicFrame>
        <p:nvGraphicFramePr>
          <p:cNvPr id="73737" name="Object 9"/>
          <p:cNvGraphicFramePr>
            <a:graphicFrameLocks noChangeAspect="1"/>
          </p:cNvGraphicFramePr>
          <p:nvPr/>
        </p:nvGraphicFramePr>
        <p:xfrm>
          <a:off x="481013" y="4516438"/>
          <a:ext cx="6453187" cy="1065212"/>
        </p:xfrm>
        <a:graphic>
          <a:graphicData uri="http://schemas.openxmlformats.org/presentationml/2006/ole">
            <mc:AlternateContent xmlns:mc="http://schemas.openxmlformats.org/markup-compatibility/2006">
              <mc:Choice xmlns:v="urn:schemas-microsoft-com:vml" Requires="v">
                <p:oleObj spid="_x0000_s23559" name="公式" r:id="rId7" imgW="3314700" imgH="393700" progId="Equation.3">
                  <p:embed/>
                </p:oleObj>
              </mc:Choice>
              <mc:Fallback>
                <p:oleObj name="公式" r:id="rId7" imgW="33147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013" y="4516438"/>
                        <a:ext cx="6453187" cy="1065212"/>
                      </a:xfrm>
                      <a:prstGeom prst="rect">
                        <a:avLst/>
                      </a:prstGeom>
                      <a:noFill/>
                      <a:ln>
                        <a:noFill/>
                      </a:ln>
                      <a:effectLst/>
                    </p:spPr>
                  </p:pic>
                </p:oleObj>
              </mc:Fallback>
            </mc:AlternateContent>
          </a:graphicData>
        </a:graphic>
      </p:graphicFrame>
      <p:grpSp>
        <p:nvGrpSpPr>
          <p:cNvPr id="2" name="Group 58"/>
          <p:cNvGrpSpPr/>
          <p:nvPr/>
        </p:nvGrpSpPr>
        <p:grpSpPr bwMode="auto">
          <a:xfrm>
            <a:off x="398463" y="1905000"/>
            <a:ext cx="2133600" cy="990600"/>
            <a:chOff x="251" y="1200"/>
            <a:chExt cx="1344" cy="624"/>
          </a:xfrm>
        </p:grpSpPr>
        <p:sp>
          <p:nvSpPr>
            <p:cNvPr id="53312" name="AutoShape 59" descr="90%"/>
            <p:cNvSpPr>
              <a:spLocks noChangeArrowheads="1"/>
            </p:cNvSpPr>
            <p:nvPr/>
          </p:nvSpPr>
          <p:spPr bwMode="auto">
            <a:xfrm rot="-611553">
              <a:off x="251" y="1200"/>
              <a:ext cx="1344" cy="624"/>
            </a:xfrm>
            <a:prstGeom prst="irregularSeal1">
              <a:avLst/>
            </a:prstGeom>
            <a:pattFill prst="pct90">
              <a:fgClr>
                <a:srgbClr val="CCFF33"/>
              </a:fgClr>
              <a:bgClr>
                <a:schemeClr val="bg1"/>
              </a:bgClr>
            </a:pattFill>
            <a:ln w="38100">
              <a:solidFill>
                <a:srgbClr val="006600"/>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313" name="Text Box 60" descr="90%"/>
            <p:cNvSpPr txBox="1">
              <a:spLocks noChangeArrowheads="1"/>
            </p:cNvSpPr>
            <p:nvPr/>
          </p:nvSpPr>
          <p:spPr bwMode="auto">
            <a:xfrm rot="-611553">
              <a:off x="589" y="1341"/>
              <a:ext cx="566" cy="327"/>
            </a:xfrm>
            <a:prstGeom prst="rect">
              <a:avLst/>
            </a:prstGeom>
            <a:noFill/>
            <a:ln>
              <a:noFill/>
            </a:ln>
          </p:spPr>
          <p:txBody>
            <a:bodyPr wrap="none"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zh-CN" altLang="en-US" sz="2800">
                  <a:solidFill>
                    <a:srgbClr val="CC0000"/>
                  </a:solidFill>
                  <a:latin typeface="Times New Roman" panose="02020603050405020304"/>
                  <a:ea typeface="楷体_GB2312" charset="0"/>
                  <a:cs typeface="Times New Roman" panose="02020603050405020304"/>
                </a:rPr>
                <a:t>思考</a:t>
              </a:r>
              <a:endParaRPr lang="zh-CN" altLang="en-US" sz="2800" i="0">
                <a:solidFill>
                  <a:srgbClr val="CC0000"/>
                </a:solidFill>
                <a:latin typeface="Times New Roman" panose="02020603050405020304"/>
                <a:ea typeface="楷体_GB2312" charset="0"/>
                <a:cs typeface="Times New Roman" panose="02020603050405020304"/>
              </a:endParaRPr>
            </a:p>
          </p:txBody>
        </p:sp>
      </p:grpSp>
      <p:grpSp>
        <p:nvGrpSpPr>
          <p:cNvPr id="3" name="Group 61"/>
          <p:cNvGrpSpPr/>
          <p:nvPr/>
        </p:nvGrpSpPr>
        <p:grpSpPr bwMode="auto">
          <a:xfrm>
            <a:off x="3370263" y="1828800"/>
            <a:ext cx="1219200" cy="1447800"/>
            <a:chOff x="2856" y="918"/>
            <a:chExt cx="1290" cy="2452"/>
          </a:xfrm>
        </p:grpSpPr>
        <p:sp>
          <p:nvSpPr>
            <p:cNvPr id="53306" name="Freeform 62"/>
            <p:cNvSpPr/>
            <p:nvPr/>
          </p:nvSpPr>
          <p:spPr bwMode="auto">
            <a:xfrm>
              <a:off x="2856" y="1669"/>
              <a:ext cx="505" cy="835"/>
            </a:xfrm>
            <a:custGeom>
              <a:avLst/>
              <a:gdLst>
                <a:gd name="T0" fmla="*/ 267 w 505"/>
                <a:gd name="T1" fmla="*/ 124 h 835"/>
                <a:gd name="T2" fmla="*/ 319 w 505"/>
                <a:gd name="T3" fmla="*/ 72 h 835"/>
                <a:gd name="T4" fmla="*/ 392 w 505"/>
                <a:gd name="T5" fmla="*/ 21 h 835"/>
                <a:gd name="T6" fmla="*/ 443 w 505"/>
                <a:gd name="T7" fmla="*/ 0 h 835"/>
                <a:gd name="T8" fmla="*/ 505 w 505"/>
                <a:gd name="T9" fmla="*/ 4 h 835"/>
                <a:gd name="T10" fmla="*/ 505 w 505"/>
                <a:gd name="T11" fmla="*/ 52 h 835"/>
                <a:gd name="T12" fmla="*/ 474 w 505"/>
                <a:gd name="T13" fmla="*/ 93 h 835"/>
                <a:gd name="T14" fmla="*/ 416 w 505"/>
                <a:gd name="T15" fmla="*/ 124 h 835"/>
                <a:gd name="T16" fmla="*/ 271 w 505"/>
                <a:gd name="T17" fmla="*/ 190 h 835"/>
                <a:gd name="T18" fmla="*/ 133 w 505"/>
                <a:gd name="T19" fmla="*/ 269 h 835"/>
                <a:gd name="T20" fmla="*/ 75 w 505"/>
                <a:gd name="T21" fmla="*/ 289 h 835"/>
                <a:gd name="T22" fmla="*/ 55 w 505"/>
                <a:gd name="T23" fmla="*/ 320 h 835"/>
                <a:gd name="T24" fmla="*/ 75 w 505"/>
                <a:gd name="T25" fmla="*/ 351 h 835"/>
                <a:gd name="T26" fmla="*/ 195 w 505"/>
                <a:gd name="T27" fmla="*/ 467 h 835"/>
                <a:gd name="T28" fmla="*/ 250 w 505"/>
                <a:gd name="T29" fmla="*/ 505 h 835"/>
                <a:gd name="T30" fmla="*/ 332 w 505"/>
                <a:gd name="T31" fmla="*/ 570 h 835"/>
                <a:gd name="T32" fmla="*/ 416 w 505"/>
                <a:gd name="T33" fmla="*/ 632 h 835"/>
                <a:gd name="T34" fmla="*/ 412 w 505"/>
                <a:gd name="T35" fmla="*/ 663 h 835"/>
                <a:gd name="T36" fmla="*/ 350 w 505"/>
                <a:gd name="T37" fmla="*/ 673 h 835"/>
                <a:gd name="T38" fmla="*/ 257 w 505"/>
                <a:gd name="T39" fmla="*/ 673 h 835"/>
                <a:gd name="T40" fmla="*/ 199 w 505"/>
                <a:gd name="T41" fmla="*/ 704 h 835"/>
                <a:gd name="T42" fmla="*/ 178 w 505"/>
                <a:gd name="T43" fmla="*/ 783 h 835"/>
                <a:gd name="T44" fmla="*/ 178 w 505"/>
                <a:gd name="T45" fmla="*/ 825 h 835"/>
                <a:gd name="T46" fmla="*/ 154 w 505"/>
                <a:gd name="T47" fmla="*/ 835 h 835"/>
                <a:gd name="T48" fmla="*/ 116 w 505"/>
                <a:gd name="T49" fmla="*/ 797 h 835"/>
                <a:gd name="T50" fmla="*/ 123 w 505"/>
                <a:gd name="T51" fmla="*/ 731 h 835"/>
                <a:gd name="T52" fmla="*/ 157 w 505"/>
                <a:gd name="T53" fmla="*/ 683 h 835"/>
                <a:gd name="T54" fmla="*/ 226 w 505"/>
                <a:gd name="T55" fmla="*/ 642 h 835"/>
                <a:gd name="T56" fmla="*/ 301 w 505"/>
                <a:gd name="T57" fmla="*/ 622 h 835"/>
                <a:gd name="T58" fmla="*/ 308 w 505"/>
                <a:gd name="T59" fmla="*/ 601 h 835"/>
                <a:gd name="T60" fmla="*/ 271 w 505"/>
                <a:gd name="T61" fmla="*/ 560 h 835"/>
                <a:gd name="T62" fmla="*/ 113 w 505"/>
                <a:gd name="T63" fmla="*/ 457 h 835"/>
                <a:gd name="T64" fmla="*/ 65 w 505"/>
                <a:gd name="T65" fmla="*/ 416 h 835"/>
                <a:gd name="T66" fmla="*/ 20 w 505"/>
                <a:gd name="T67" fmla="*/ 361 h 835"/>
                <a:gd name="T68" fmla="*/ 0 w 505"/>
                <a:gd name="T69" fmla="*/ 299 h 835"/>
                <a:gd name="T70" fmla="*/ 13 w 505"/>
                <a:gd name="T71" fmla="*/ 262 h 835"/>
                <a:gd name="T72" fmla="*/ 92 w 505"/>
                <a:gd name="T73" fmla="*/ 238 h 835"/>
                <a:gd name="T74" fmla="*/ 188 w 505"/>
                <a:gd name="T75" fmla="*/ 197 h 835"/>
                <a:gd name="T76" fmla="*/ 250 w 505"/>
                <a:gd name="T77" fmla="*/ 154 h 835"/>
                <a:gd name="T78" fmla="*/ 267 w 505"/>
                <a:gd name="T79" fmla="*/ 124 h 8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5"/>
                <a:gd name="T121" fmla="*/ 0 h 835"/>
                <a:gd name="T122" fmla="*/ 505 w 505"/>
                <a:gd name="T123" fmla="*/ 835 h 83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5" h="835">
                  <a:moveTo>
                    <a:pt x="267" y="124"/>
                  </a:moveTo>
                  <a:lnTo>
                    <a:pt x="319" y="72"/>
                  </a:lnTo>
                  <a:lnTo>
                    <a:pt x="392" y="21"/>
                  </a:lnTo>
                  <a:lnTo>
                    <a:pt x="443" y="0"/>
                  </a:lnTo>
                  <a:lnTo>
                    <a:pt x="505" y="4"/>
                  </a:lnTo>
                  <a:lnTo>
                    <a:pt x="505" y="52"/>
                  </a:lnTo>
                  <a:lnTo>
                    <a:pt x="474" y="93"/>
                  </a:lnTo>
                  <a:lnTo>
                    <a:pt x="416" y="124"/>
                  </a:lnTo>
                  <a:lnTo>
                    <a:pt x="271" y="190"/>
                  </a:lnTo>
                  <a:lnTo>
                    <a:pt x="133" y="269"/>
                  </a:lnTo>
                  <a:lnTo>
                    <a:pt x="75" y="289"/>
                  </a:lnTo>
                  <a:lnTo>
                    <a:pt x="55" y="320"/>
                  </a:lnTo>
                  <a:lnTo>
                    <a:pt x="75" y="351"/>
                  </a:lnTo>
                  <a:lnTo>
                    <a:pt x="195" y="467"/>
                  </a:lnTo>
                  <a:lnTo>
                    <a:pt x="250" y="505"/>
                  </a:lnTo>
                  <a:lnTo>
                    <a:pt x="332" y="570"/>
                  </a:lnTo>
                  <a:lnTo>
                    <a:pt x="416" y="632"/>
                  </a:lnTo>
                  <a:lnTo>
                    <a:pt x="412" y="663"/>
                  </a:lnTo>
                  <a:lnTo>
                    <a:pt x="350" y="673"/>
                  </a:lnTo>
                  <a:lnTo>
                    <a:pt x="257" y="673"/>
                  </a:lnTo>
                  <a:lnTo>
                    <a:pt x="199" y="704"/>
                  </a:lnTo>
                  <a:lnTo>
                    <a:pt x="178" y="783"/>
                  </a:lnTo>
                  <a:lnTo>
                    <a:pt x="178" y="825"/>
                  </a:lnTo>
                  <a:lnTo>
                    <a:pt x="154" y="835"/>
                  </a:lnTo>
                  <a:lnTo>
                    <a:pt x="116" y="797"/>
                  </a:lnTo>
                  <a:lnTo>
                    <a:pt x="123" y="731"/>
                  </a:lnTo>
                  <a:lnTo>
                    <a:pt x="157" y="683"/>
                  </a:lnTo>
                  <a:lnTo>
                    <a:pt x="226" y="642"/>
                  </a:lnTo>
                  <a:lnTo>
                    <a:pt x="301" y="622"/>
                  </a:lnTo>
                  <a:lnTo>
                    <a:pt x="308" y="601"/>
                  </a:lnTo>
                  <a:lnTo>
                    <a:pt x="271" y="560"/>
                  </a:lnTo>
                  <a:lnTo>
                    <a:pt x="113" y="457"/>
                  </a:lnTo>
                  <a:lnTo>
                    <a:pt x="65" y="416"/>
                  </a:lnTo>
                  <a:lnTo>
                    <a:pt x="20" y="361"/>
                  </a:lnTo>
                  <a:lnTo>
                    <a:pt x="0" y="299"/>
                  </a:lnTo>
                  <a:lnTo>
                    <a:pt x="13" y="262"/>
                  </a:lnTo>
                  <a:lnTo>
                    <a:pt x="92" y="238"/>
                  </a:lnTo>
                  <a:lnTo>
                    <a:pt x="188" y="197"/>
                  </a:lnTo>
                  <a:lnTo>
                    <a:pt x="250" y="154"/>
                  </a:lnTo>
                  <a:lnTo>
                    <a:pt x="267" y="124"/>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sp>
          <p:nvSpPr>
            <p:cNvPr id="53307" name="Freeform 63"/>
            <p:cNvSpPr/>
            <p:nvPr/>
          </p:nvSpPr>
          <p:spPr bwMode="auto">
            <a:xfrm>
              <a:off x="3306" y="1632"/>
              <a:ext cx="351" cy="799"/>
            </a:xfrm>
            <a:custGeom>
              <a:avLst/>
              <a:gdLst>
                <a:gd name="T0" fmla="*/ 75 w 351"/>
                <a:gd name="T1" fmla="*/ 61 h 799"/>
                <a:gd name="T2" fmla="*/ 106 w 351"/>
                <a:gd name="T3" fmla="*/ 10 h 799"/>
                <a:gd name="T4" fmla="*/ 144 w 351"/>
                <a:gd name="T5" fmla="*/ 0 h 799"/>
                <a:gd name="T6" fmla="*/ 196 w 351"/>
                <a:gd name="T7" fmla="*/ 0 h 799"/>
                <a:gd name="T8" fmla="*/ 261 w 351"/>
                <a:gd name="T9" fmla="*/ 37 h 799"/>
                <a:gd name="T10" fmla="*/ 302 w 351"/>
                <a:gd name="T11" fmla="*/ 120 h 799"/>
                <a:gd name="T12" fmla="*/ 333 w 351"/>
                <a:gd name="T13" fmla="*/ 227 h 799"/>
                <a:gd name="T14" fmla="*/ 351 w 351"/>
                <a:gd name="T15" fmla="*/ 336 h 799"/>
                <a:gd name="T16" fmla="*/ 351 w 351"/>
                <a:gd name="T17" fmla="*/ 484 h 799"/>
                <a:gd name="T18" fmla="*/ 313 w 351"/>
                <a:gd name="T19" fmla="*/ 645 h 799"/>
                <a:gd name="T20" fmla="*/ 258 w 351"/>
                <a:gd name="T21" fmla="*/ 740 h 799"/>
                <a:gd name="T22" fmla="*/ 185 w 351"/>
                <a:gd name="T23" fmla="*/ 788 h 799"/>
                <a:gd name="T24" fmla="*/ 117 w 351"/>
                <a:gd name="T25" fmla="*/ 799 h 799"/>
                <a:gd name="T26" fmla="*/ 65 w 351"/>
                <a:gd name="T27" fmla="*/ 768 h 799"/>
                <a:gd name="T28" fmla="*/ 24 w 351"/>
                <a:gd name="T29" fmla="*/ 730 h 799"/>
                <a:gd name="T30" fmla="*/ 13 w 351"/>
                <a:gd name="T31" fmla="*/ 669 h 799"/>
                <a:gd name="T32" fmla="*/ 0 w 351"/>
                <a:gd name="T33" fmla="*/ 552 h 799"/>
                <a:gd name="T34" fmla="*/ 10 w 351"/>
                <a:gd name="T35" fmla="*/ 408 h 799"/>
                <a:gd name="T36" fmla="*/ 41 w 351"/>
                <a:gd name="T37" fmla="*/ 258 h 799"/>
                <a:gd name="T38" fmla="*/ 61 w 351"/>
                <a:gd name="T39" fmla="*/ 150 h 799"/>
                <a:gd name="T40" fmla="*/ 75 w 351"/>
                <a:gd name="T41" fmla="*/ 61 h 7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1"/>
                <a:gd name="T64" fmla="*/ 0 h 799"/>
                <a:gd name="T65" fmla="*/ 351 w 351"/>
                <a:gd name="T66" fmla="*/ 799 h 7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1" h="799">
                  <a:moveTo>
                    <a:pt x="75" y="61"/>
                  </a:moveTo>
                  <a:lnTo>
                    <a:pt x="106" y="10"/>
                  </a:lnTo>
                  <a:lnTo>
                    <a:pt x="144" y="0"/>
                  </a:lnTo>
                  <a:lnTo>
                    <a:pt x="196" y="0"/>
                  </a:lnTo>
                  <a:lnTo>
                    <a:pt x="261" y="37"/>
                  </a:lnTo>
                  <a:lnTo>
                    <a:pt x="302" y="120"/>
                  </a:lnTo>
                  <a:lnTo>
                    <a:pt x="333" y="227"/>
                  </a:lnTo>
                  <a:lnTo>
                    <a:pt x="351" y="336"/>
                  </a:lnTo>
                  <a:lnTo>
                    <a:pt x="351" y="484"/>
                  </a:lnTo>
                  <a:lnTo>
                    <a:pt x="313" y="645"/>
                  </a:lnTo>
                  <a:lnTo>
                    <a:pt x="258" y="740"/>
                  </a:lnTo>
                  <a:lnTo>
                    <a:pt x="185" y="788"/>
                  </a:lnTo>
                  <a:lnTo>
                    <a:pt x="117" y="799"/>
                  </a:lnTo>
                  <a:lnTo>
                    <a:pt x="65" y="768"/>
                  </a:lnTo>
                  <a:lnTo>
                    <a:pt x="24" y="730"/>
                  </a:lnTo>
                  <a:lnTo>
                    <a:pt x="13" y="669"/>
                  </a:lnTo>
                  <a:lnTo>
                    <a:pt x="0" y="552"/>
                  </a:lnTo>
                  <a:lnTo>
                    <a:pt x="10" y="408"/>
                  </a:lnTo>
                  <a:lnTo>
                    <a:pt x="41" y="258"/>
                  </a:lnTo>
                  <a:lnTo>
                    <a:pt x="61" y="150"/>
                  </a:lnTo>
                  <a:lnTo>
                    <a:pt x="75" y="61"/>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sp>
          <p:nvSpPr>
            <p:cNvPr id="53308" name="Freeform 64"/>
            <p:cNvSpPr/>
            <p:nvPr/>
          </p:nvSpPr>
          <p:spPr bwMode="auto">
            <a:xfrm>
              <a:off x="3403" y="2327"/>
              <a:ext cx="205" cy="1043"/>
            </a:xfrm>
            <a:custGeom>
              <a:avLst/>
              <a:gdLst>
                <a:gd name="T0" fmla="*/ 99 w 205"/>
                <a:gd name="T1" fmla="*/ 185 h 1043"/>
                <a:gd name="T2" fmla="*/ 71 w 205"/>
                <a:gd name="T3" fmla="*/ 116 h 1043"/>
                <a:gd name="T4" fmla="*/ 71 w 205"/>
                <a:gd name="T5" fmla="*/ 41 h 1043"/>
                <a:gd name="T6" fmla="*/ 109 w 205"/>
                <a:gd name="T7" fmla="*/ 0 h 1043"/>
                <a:gd name="T8" fmla="*/ 153 w 205"/>
                <a:gd name="T9" fmla="*/ 20 h 1043"/>
                <a:gd name="T10" fmla="*/ 184 w 205"/>
                <a:gd name="T11" fmla="*/ 92 h 1043"/>
                <a:gd name="T12" fmla="*/ 201 w 205"/>
                <a:gd name="T13" fmla="*/ 216 h 1043"/>
                <a:gd name="T14" fmla="*/ 205 w 205"/>
                <a:gd name="T15" fmla="*/ 370 h 1043"/>
                <a:gd name="T16" fmla="*/ 194 w 205"/>
                <a:gd name="T17" fmla="*/ 504 h 1043"/>
                <a:gd name="T18" fmla="*/ 174 w 205"/>
                <a:gd name="T19" fmla="*/ 648 h 1043"/>
                <a:gd name="T20" fmla="*/ 174 w 205"/>
                <a:gd name="T21" fmla="*/ 823 h 1043"/>
                <a:gd name="T22" fmla="*/ 201 w 205"/>
                <a:gd name="T23" fmla="*/ 895 h 1043"/>
                <a:gd name="T24" fmla="*/ 191 w 205"/>
                <a:gd name="T25" fmla="*/ 929 h 1043"/>
                <a:gd name="T26" fmla="*/ 143 w 205"/>
                <a:gd name="T27" fmla="*/ 940 h 1043"/>
                <a:gd name="T28" fmla="*/ 92 w 205"/>
                <a:gd name="T29" fmla="*/ 988 h 1043"/>
                <a:gd name="T30" fmla="*/ 68 w 205"/>
                <a:gd name="T31" fmla="*/ 1029 h 1043"/>
                <a:gd name="T32" fmla="*/ 10 w 205"/>
                <a:gd name="T33" fmla="*/ 1043 h 1043"/>
                <a:gd name="T34" fmla="*/ 0 w 205"/>
                <a:gd name="T35" fmla="*/ 998 h 1043"/>
                <a:gd name="T36" fmla="*/ 20 w 205"/>
                <a:gd name="T37" fmla="*/ 960 h 1043"/>
                <a:gd name="T38" fmla="*/ 92 w 205"/>
                <a:gd name="T39" fmla="*/ 929 h 1043"/>
                <a:gd name="T40" fmla="*/ 143 w 205"/>
                <a:gd name="T41" fmla="*/ 906 h 1043"/>
                <a:gd name="T42" fmla="*/ 160 w 205"/>
                <a:gd name="T43" fmla="*/ 885 h 1043"/>
                <a:gd name="T44" fmla="*/ 140 w 205"/>
                <a:gd name="T45" fmla="*/ 827 h 1043"/>
                <a:gd name="T46" fmla="*/ 123 w 205"/>
                <a:gd name="T47" fmla="*/ 709 h 1043"/>
                <a:gd name="T48" fmla="*/ 119 w 205"/>
                <a:gd name="T49" fmla="*/ 569 h 1043"/>
                <a:gd name="T50" fmla="*/ 123 w 205"/>
                <a:gd name="T51" fmla="*/ 476 h 1043"/>
                <a:gd name="T52" fmla="*/ 129 w 205"/>
                <a:gd name="T53" fmla="*/ 350 h 1043"/>
                <a:gd name="T54" fmla="*/ 119 w 205"/>
                <a:gd name="T55" fmla="*/ 237 h 1043"/>
                <a:gd name="T56" fmla="*/ 99 w 205"/>
                <a:gd name="T57" fmla="*/ 185 h 10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5"/>
                <a:gd name="T88" fmla="*/ 0 h 1043"/>
                <a:gd name="T89" fmla="*/ 205 w 205"/>
                <a:gd name="T90" fmla="*/ 1043 h 104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5" h="1043">
                  <a:moveTo>
                    <a:pt x="99" y="185"/>
                  </a:moveTo>
                  <a:lnTo>
                    <a:pt x="71" y="116"/>
                  </a:lnTo>
                  <a:lnTo>
                    <a:pt x="71" y="41"/>
                  </a:lnTo>
                  <a:lnTo>
                    <a:pt x="109" y="0"/>
                  </a:lnTo>
                  <a:lnTo>
                    <a:pt x="153" y="20"/>
                  </a:lnTo>
                  <a:lnTo>
                    <a:pt x="184" y="92"/>
                  </a:lnTo>
                  <a:lnTo>
                    <a:pt x="201" y="216"/>
                  </a:lnTo>
                  <a:lnTo>
                    <a:pt x="205" y="370"/>
                  </a:lnTo>
                  <a:lnTo>
                    <a:pt x="194" y="504"/>
                  </a:lnTo>
                  <a:lnTo>
                    <a:pt x="174" y="648"/>
                  </a:lnTo>
                  <a:lnTo>
                    <a:pt x="174" y="823"/>
                  </a:lnTo>
                  <a:lnTo>
                    <a:pt x="201" y="895"/>
                  </a:lnTo>
                  <a:lnTo>
                    <a:pt x="191" y="929"/>
                  </a:lnTo>
                  <a:lnTo>
                    <a:pt x="143" y="940"/>
                  </a:lnTo>
                  <a:lnTo>
                    <a:pt x="92" y="988"/>
                  </a:lnTo>
                  <a:lnTo>
                    <a:pt x="68" y="1029"/>
                  </a:lnTo>
                  <a:lnTo>
                    <a:pt x="10" y="1043"/>
                  </a:lnTo>
                  <a:lnTo>
                    <a:pt x="0" y="998"/>
                  </a:lnTo>
                  <a:lnTo>
                    <a:pt x="20" y="960"/>
                  </a:lnTo>
                  <a:lnTo>
                    <a:pt x="92" y="929"/>
                  </a:lnTo>
                  <a:lnTo>
                    <a:pt x="143" y="906"/>
                  </a:lnTo>
                  <a:lnTo>
                    <a:pt x="160" y="885"/>
                  </a:lnTo>
                  <a:lnTo>
                    <a:pt x="140" y="827"/>
                  </a:lnTo>
                  <a:lnTo>
                    <a:pt x="123" y="709"/>
                  </a:lnTo>
                  <a:lnTo>
                    <a:pt x="119" y="569"/>
                  </a:lnTo>
                  <a:lnTo>
                    <a:pt x="123" y="476"/>
                  </a:lnTo>
                  <a:lnTo>
                    <a:pt x="129" y="350"/>
                  </a:lnTo>
                  <a:lnTo>
                    <a:pt x="119" y="237"/>
                  </a:lnTo>
                  <a:lnTo>
                    <a:pt x="99" y="185"/>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sp>
          <p:nvSpPr>
            <p:cNvPr id="53309" name="Freeform 65"/>
            <p:cNvSpPr/>
            <p:nvPr/>
          </p:nvSpPr>
          <p:spPr bwMode="auto">
            <a:xfrm>
              <a:off x="3115" y="2329"/>
              <a:ext cx="320" cy="1040"/>
            </a:xfrm>
            <a:custGeom>
              <a:avLst/>
              <a:gdLst>
                <a:gd name="T0" fmla="*/ 197 w 320"/>
                <a:gd name="T1" fmla="*/ 96 h 1040"/>
                <a:gd name="T2" fmla="*/ 231 w 320"/>
                <a:gd name="T3" fmla="*/ 31 h 1040"/>
                <a:gd name="T4" fmla="*/ 272 w 320"/>
                <a:gd name="T5" fmla="*/ 0 h 1040"/>
                <a:gd name="T6" fmla="*/ 320 w 320"/>
                <a:gd name="T7" fmla="*/ 20 h 1040"/>
                <a:gd name="T8" fmla="*/ 313 w 320"/>
                <a:gd name="T9" fmla="*/ 82 h 1040"/>
                <a:gd name="T10" fmla="*/ 282 w 320"/>
                <a:gd name="T11" fmla="*/ 126 h 1040"/>
                <a:gd name="T12" fmla="*/ 221 w 320"/>
                <a:gd name="T13" fmla="*/ 237 h 1040"/>
                <a:gd name="T14" fmla="*/ 180 w 320"/>
                <a:gd name="T15" fmla="*/ 343 h 1040"/>
                <a:gd name="T16" fmla="*/ 156 w 320"/>
                <a:gd name="T17" fmla="*/ 456 h 1040"/>
                <a:gd name="T18" fmla="*/ 159 w 320"/>
                <a:gd name="T19" fmla="*/ 566 h 1040"/>
                <a:gd name="T20" fmla="*/ 197 w 320"/>
                <a:gd name="T21" fmla="*/ 713 h 1040"/>
                <a:gd name="T22" fmla="*/ 228 w 320"/>
                <a:gd name="T23" fmla="*/ 855 h 1040"/>
                <a:gd name="T24" fmla="*/ 272 w 320"/>
                <a:gd name="T25" fmla="*/ 916 h 1040"/>
                <a:gd name="T26" fmla="*/ 269 w 320"/>
                <a:gd name="T27" fmla="*/ 951 h 1040"/>
                <a:gd name="T28" fmla="*/ 231 w 320"/>
                <a:gd name="T29" fmla="*/ 968 h 1040"/>
                <a:gd name="T30" fmla="*/ 145 w 320"/>
                <a:gd name="T31" fmla="*/ 981 h 1040"/>
                <a:gd name="T32" fmla="*/ 84 w 320"/>
                <a:gd name="T33" fmla="*/ 1019 h 1040"/>
                <a:gd name="T34" fmla="*/ 52 w 320"/>
                <a:gd name="T35" fmla="*/ 1040 h 1040"/>
                <a:gd name="T36" fmla="*/ 0 w 320"/>
                <a:gd name="T37" fmla="*/ 992 h 1040"/>
                <a:gd name="T38" fmla="*/ 11 w 320"/>
                <a:gd name="T39" fmla="*/ 961 h 1040"/>
                <a:gd name="T40" fmla="*/ 62 w 320"/>
                <a:gd name="T41" fmla="*/ 940 h 1040"/>
                <a:gd name="T42" fmla="*/ 128 w 320"/>
                <a:gd name="T43" fmla="*/ 930 h 1040"/>
                <a:gd name="T44" fmla="*/ 190 w 320"/>
                <a:gd name="T45" fmla="*/ 930 h 1040"/>
                <a:gd name="T46" fmla="*/ 200 w 320"/>
                <a:gd name="T47" fmla="*/ 910 h 1040"/>
                <a:gd name="T48" fmla="*/ 190 w 320"/>
                <a:gd name="T49" fmla="*/ 875 h 1040"/>
                <a:gd name="T50" fmla="*/ 138 w 320"/>
                <a:gd name="T51" fmla="*/ 741 h 1040"/>
                <a:gd name="T52" fmla="*/ 104 w 320"/>
                <a:gd name="T53" fmla="*/ 610 h 1040"/>
                <a:gd name="T54" fmla="*/ 87 w 320"/>
                <a:gd name="T55" fmla="*/ 515 h 1040"/>
                <a:gd name="T56" fmla="*/ 84 w 320"/>
                <a:gd name="T57" fmla="*/ 426 h 1040"/>
                <a:gd name="T58" fmla="*/ 97 w 320"/>
                <a:gd name="T59" fmla="*/ 340 h 1040"/>
                <a:gd name="T60" fmla="*/ 128 w 320"/>
                <a:gd name="T61" fmla="*/ 251 h 1040"/>
                <a:gd name="T62" fmla="*/ 176 w 320"/>
                <a:gd name="T63" fmla="*/ 133 h 1040"/>
                <a:gd name="T64" fmla="*/ 197 w 320"/>
                <a:gd name="T65" fmla="*/ 96 h 10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0"/>
                <a:gd name="T100" fmla="*/ 0 h 1040"/>
                <a:gd name="T101" fmla="*/ 320 w 320"/>
                <a:gd name="T102" fmla="*/ 1040 h 10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0" h="1040">
                  <a:moveTo>
                    <a:pt x="197" y="96"/>
                  </a:moveTo>
                  <a:lnTo>
                    <a:pt x="231" y="31"/>
                  </a:lnTo>
                  <a:lnTo>
                    <a:pt x="272" y="0"/>
                  </a:lnTo>
                  <a:lnTo>
                    <a:pt x="320" y="20"/>
                  </a:lnTo>
                  <a:lnTo>
                    <a:pt x="313" y="82"/>
                  </a:lnTo>
                  <a:lnTo>
                    <a:pt x="282" y="126"/>
                  </a:lnTo>
                  <a:lnTo>
                    <a:pt x="221" y="237"/>
                  </a:lnTo>
                  <a:lnTo>
                    <a:pt x="180" y="343"/>
                  </a:lnTo>
                  <a:lnTo>
                    <a:pt x="156" y="456"/>
                  </a:lnTo>
                  <a:lnTo>
                    <a:pt x="159" y="566"/>
                  </a:lnTo>
                  <a:lnTo>
                    <a:pt x="197" y="713"/>
                  </a:lnTo>
                  <a:lnTo>
                    <a:pt x="228" y="855"/>
                  </a:lnTo>
                  <a:lnTo>
                    <a:pt x="272" y="916"/>
                  </a:lnTo>
                  <a:lnTo>
                    <a:pt x="269" y="951"/>
                  </a:lnTo>
                  <a:lnTo>
                    <a:pt x="231" y="968"/>
                  </a:lnTo>
                  <a:lnTo>
                    <a:pt x="145" y="981"/>
                  </a:lnTo>
                  <a:lnTo>
                    <a:pt x="84" y="1019"/>
                  </a:lnTo>
                  <a:lnTo>
                    <a:pt x="52" y="1040"/>
                  </a:lnTo>
                  <a:lnTo>
                    <a:pt x="0" y="992"/>
                  </a:lnTo>
                  <a:lnTo>
                    <a:pt x="11" y="961"/>
                  </a:lnTo>
                  <a:lnTo>
                    <a:pt x="62" y="940"/>
                  </a:lnTo>
                  <a:lnTo>
                    <a:pt x="128" y="930"/>
                  </a:lnTo>
                  <a:lnTo>
                    <a:pt x="190" y="930"/>
                  </a:lnTo>
                  <a:lnTo>
                    <a:pt x="200" y="910"/>
                  </a:lnTo>
                  <a:lnTo>
                    <a:pt x="190" y="875"/>
                  </a:lnTo>
                  <a:lnTo>
                    <a:pt x="138" y="741"/>
                  </a:lnTo>
                  <a:lnTo>
                    <a:pt x="104" y="610"/>
                  </a:lnTo>
                  <a:lnTo>
                    <a:pt x="87" y="515"/>
                  </a:lnTo>
                  <a:lnTo>
                    <a:pt x="84" y="426"/>
                  </a:lnTo>
                  <a:lnTo>
                    <a:pt x="97" y="340"/>
                  </a:lnTo>
                  <a:lnTo>
                    <a:pt x="128" y="251"/>
                  </a:lnTo>
                  <a:lnTo>
                    <a:pt x="176" y="133"/>
                  </a:lnTo>
                  <a:lnTo>
                    <a:pt x="197" y="96"/>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sp>
          <p:nvSpPr>
            <p:cNvPr id="53310" name="Freeform 66"/>
            <p:cNvSpPr/>
            <p:nvPr/>
          </p:nvSpPr>
          <p:spPr bwMode="auto">
            <a:xfrm>
              <a:off x="3176" y="1033"/>
              <a:ext cx="412" cy="543"/>
            </a:xfrm>
            <a:custGeom>
              <a:avLst/>
              <a:gdLst>
                <a:gd name="T0" fmla="*/ 151 w 412"/>
                <a:gd name="T1" fmla="*/ 454 h 543"/>
                <a:gd name="T2" fmla="*/ 182 w 412"/>
                <a:gd name="T3" fmla="*/ 522 h 543"/>
                <a:gd name="T4" fmla="*/ 254 w 412"/>
                <a:gd name="T5" fmla="*/ 543 h 543"/>
                <a:gd name="T6" fmla="*/ 316 w 412"/>
                <a:gd name="T7" fmla="*/ 536 h 543"/>
                <a:gd name="T8" fmla="*/ 367 w 412"/>
                <a:gd name="T9" fmla="*/ 492 h 543"/>
                <a:gd name="T10" fmla="*/ 408 w 412"/>
                <a:gd name="T11" fmla="*/ 402 h 543"/>
                <a:gd name="T12" fmla="*/ 412 w 412"/>
                <a:gd name="T13" fmla="*/ 296 h 543"/>
                <a:gd name="T14" fmla="*/ 398 w 412"/>
                <a:gd name="T15" fmla="*/ 203 h 543"/>
                <a:gd name="T16" fmla="*/ 340 w 412"/>
                <a:gd name="T17" fmla="*/ 99 h 543"/>
                <a:gd name="T18" fmla="*/ 298 w 412"/>
                <a:gd name="T19" fmla="*/ 51 h 543"/>
                <a:gd name="T20" fmla="*/ 254 w 412"/>
                <a:gd name="T21" fmla="*/ 21 h 543"/>
                <a:gd name="T22" fmla="*/ 213 w 412"/>
                <a:gd name="T23" fmla="*/ 0 h 543"/>
                <a:gd name="T24" fmla="*/ 141 w 412"/>
                <a:gd name="T25" fmla="*/ 7 h 543"/>
                <a:gd name="T26" fmla="*/ 103 w 412"/>
                <a:gd name="T27" fmla="*/ 69 h 543"/>
                <a:gd name="T28" fmla="*/ 83 w 412"/>
                <a:gd name="T29" fmla="*/ 134 h 543"/>
                <a:gd name="T30" fmla="*/ 83 w 412"/>
                <a:gd name="T31" fmla="*/ 238 h 543"/>
                <a:gd name="T32" fmla="*/ 100 w 412"/>
                <a:gd name="T33" fmla="*/ 337 h 543"/>
                <a:gd name="T34" fmla="*/ 120 w 412"/>
                <a:gd name="T35" fmla="*/ 392 h 543"/>
                <a:gd name="T36" fmla="*/ 6 w 412"/>
                <a:gd name="T37" fmla="*/ 474 h 543"/>
                <a:gd name="T38" fmla="*/ 0 w 412"/>
                <a:gd name="T39" fmla="*/ 505 h 543"/>
                <a:gd name="T40" fmla="*/ 17 w 412"/>
                <a:gd name="T41" fmla="*/ 522 h 543"/>
                <a:gd name="T42" fmla="*/ 141 w 412"/>
                <a:gd name="T43" fmla="*/ 430 h 543"/>
                <a:gd name="T44" fmla="*/ 151 w 412"/>
                <a:gd name="T45" fmla="*/ 454 h 5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2"/>
                <a:gd name="T70" fmla="*/ 0 h 543"/>
                <a:gd name="T71" fmla="*/ 412 w 412"/>
                <a:gd name="T72" fmla="*/ 543 h 54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2" h="543">
                  <a:moveTo>
                    <a:pt x="151" y="454"/>
                  </a:moveTo>
                  <a:lnTo>
                    <a:pt x="182" y="522"/>
                  </a:lnTo>
                  <a:lnTo>
                    <a:pt x="254" y="543"/>
                  </a:lnTo>
                  <a:lnTo>
                    <a:pt x="316" y="536"/>
                  </a:lnTo>
                  <a:lnTo>
                    <a:pt x="367" y="492"/>
                  </a:lnTo>
                  <a:lnTo>
                    <a:pt x="408" y="402"/>
                  </a:lnTo>
                  <a:lnTo>
                    <a:pt x="412" y="296"/>
                  </a:lnTo>
                  <a:lnTo>
                    <a:pt x="398" y="203"/>
                  </a:lnTo>
                  <a:lnTo>
                    <a:pt x="340" y="99"/>
                  </a:lnTo>
                  <a:lnTo>
                    <a:pt x="298" y="51"/>
                  </a:lnTo>
                  <a:lnTo>
                    <a:pt x="254" y="21"/>
                  </a:lnTo>
                  <a:lnTo>
                    <a:pt x="213" y="0"/>
                  </a:lnTo>
                  <a:lnTo>
                    <a:pt x="141" y="7"/>
                  </a:lnTo>
                  <a:lnTo>
                    <a:pt x="103" y="69"/>
                  </a:lnTo>
                  <a:lnTo>
                    <a:pt x="83" y="134"/>
                  </a:lnTo>
                  <a:lnTo>
                    <a:pt x="83" y="238"/>
                  </a:lnTo>
                  <a:lnTo>
                    <a:pt x="100" y="337"/>
                  </a:lnTo>
                  <a:lnTo>
                    <a:pt x="120" y="392"/>
                  </a:lnTo>
                  <a:lnTo>
                    <a:pt x="6" y="474"/>
                  </a:lnTo>
                  <a:lnTo>
                    <a:pt x="0" y="505"/>
                  </a:lnTo>
                  <a:lnTo>
                    <a:pt x="17" y="522"/>
                  </a:lnTo>
                  <a:lnTo>
                    <a:pt x="141" y="430"/>
                  </a:lnTo>
                  <a:lnTo>
                    <a:pt x="151" y="454"/>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sp>
          <p:nvSpPr>
            <p:cNvPr id="53311" name="Freeform 67"/>
            <p:cNvSpPr/>
            <p:nvPr/>
          </p:nvSpPr>
          <p:spPr bwMode="auto">
            <a:xfrm>
              <a:off x="3327" y="918"/>
              <a:ext cx="819" cy="908"/>
            </a:xfrm>
            <a:custGeom>
              <a:avLst/>
              <a:gdLst>
                <a:gd name="T0" fmla="*/ 545 w 819"/>
                <a:gd name="T1" fmla="*/ 628 h 908"/>
                <a:gd name="T2" fmla="*/ 504 w 819"/>
                <a:gd name="T3" fmla="*/ 669 h 908"/>
                <a:gd name="T4" fmla="*/ 417 w 819"/>
                <a:gd name="T5" fmla="*/ 720 h 908"/>
                <a:gd name="T6" fmla="*/ 339 w 819"/>
                <a:gd name="T7" fmla="*/ 751 h 908"/>
                <a:gd name="T8" fmla="*/ 284 w 819"/>
                <a:gd name="T9" fmla="*/ 782 h 908"/>
                <a:gd name="T10" fmla="*/ 232 w 819"/>
                <a:gd name="T11" fmla="*/ 823 h 908"/>
                <a:gd name="T12" fmla="*/ 226 w 819"/>
                <a:gd name="T13" fmla="*/ 895 h 908"/>
                <a:gd name="T14" fmla="*/ 277 w 819"/>
                <a:gd name="T15" fmla="*/ 908 h 908"/>
                <a:gd name="T16" fmla="*/ 407 w 819"/>
                <a:gd name="T17" fmla="*/ 833 h 908"/>
                <a:gd name="T18" fmla="*/ 504 w 819"/>
                <a:gd name="T19" fmla="*/ 744 h 908"/>
                <a:gd name="T20" fmla="*/ 617 w 819"/>
                <a:gd name="T21" fmla="*/ 631 h 908"/>
                <a:gd name="T22" fmla="*/ 709 w 819"/>
                <a:gd name="T23" fmla="*/ 559 h 908"/>
                <a:gd name="T24" fmla="*/ 788 w 819"/>
                <a:gd name="T25" fmla="*/ 504 h 908"/>
                <a:gd name="T26" fmla="*/ 819 w 819"/>
                <a:gd name="T27" fmla="*/ 477 h 908"/>
                <a:gd name="T28" fmla="*/ 808 w 819"/>
                <a:gd name="T29" fmla="*/ 443 h 908"/>
                <a:gd name="T30" fmla="*/ 771 w 819"/>
                <a:gd name="T31" fmla="*/ 395 h 908"/>
                <a:gd name="T32" fmla="*/ 634 w 819"/>
                <a:gd name="T33" fmla="*/ 320 h 908"/>
                <a:gd name="T34" fmla="*/ 504 w 819"/>
                <a:gd name="T35" fmla="*/ 250 h 908"/>
                <a:gd name="T36" fmla="*/ 345 w 819"/>
                <a:gd name="T37" fmla="*/ 178 h 908"/>
                <a:gd name="T38" fmla="*/ 287 w 819"/>
                <a:gd name="T39" fmla="*/ 137 h 908"/>
                <a:gd name="T40" fmla="*/ 226 w 819"/>
                <a:gd name="T41" fmla="*/ 82 h 908"/>
                <a:gd name="T42" fmla="*/ 164 w 819"/>
                <a:gd name="T43" fmla="*/ 21 h 908"/>
                <a:gd name="T44" fmla="*/ 109 w 819"/>
                <a:gd name="T45" fmla="*/ 0 h 908"/>
                <a:gd name="T46" fmla="*/ 0 w 819"/>
                <a:gd name="T47" fmla="*/ 76 h 908"/>
                <a:gd name="T48" fmla="*/ 7 w 819"/>
                <a:gd name="T49" fmla="*/ 147 h 908"/>
                <a:gd name="T50" fmla="*/ 27 w 819"/>
                <a:gd name="T51" fmla="*/ 175 h 908"/>
                <a:gd name="T52" fmla="*/ 82 w 819"/>
                <a:gd name="T53" fmla="*/ 164 h 908"/>
                <a:gd name="T54" fmla="*/ 72 w 819"/>
                <a:gd name="T55" fmla="*/ 134 h 908"/>
                <a:gd name="T56" fmla="*/ 51 w 819"/>
                <a:gd name="T57" fmla="*/ 123 h 908"/>
                <a:gd name="T58" fmla="*/ 41 w 819"/>
                <a:gd name="T59" fmla="*/ 86 h 908"/>
                <a:gd name="T60" fmla="*/ 102 w 819"/>
                <a:gd name="T61" fmla="*/ 45 h 908"/>
                <a:gd name="T62" fmla="*/ 154 w 819"/>
                <a:gd name="T63" fmla="*/ 86 h 908"/>
                <a:gd name="T64" fmla="*/ 154 w 819"/>
                <a:gd name="T65" fmla="*/ 123 h 908"/>
                <a:gd name="T66" fmla="*/ 133 w 819"/>
                <a:gd name="T67" fmla="*/ 168 h 908"/>
                <a:gd name="T68" fmla="*/ 150 w 819"/>
                <a:gd name="T69" fmla="*/ 199 h 908"/>
                <a:gd name="T70" fmla="*/ 253 w 819"/>
                <a:gd name="T71" fmla="*/ 226 h 908"/>
                <a:gd name="T72" fmla="*/ 294 w 819"/>
                <a:gd name="T73" fmla="*/ 188 h 908"/>
                <a:gd name="T74" fmla="*/ 431 w 819"/>
                <a:gd name="T75" fmla="*/ 271 h 908"/>
                <a:gd name="T76" fmla="*/ 545 w 819"/>
                <a:gd name="T77" fmla="*/ 323 h 908"/>
                <a:gd name="T78" fmla="*/ 607 w 819"/>
                <a:gd name="T79" fmla="*/ 354 h 908"/>
                <a:gd name="T80" fmla="*/ 668 w 819"/>
                <a:gd name="T81" fmla="*/ 385 h 908"/>
                <a:gd name="T82" fmla="*/ 716 w 819"/>
                <a:gd name="T83" fmla="*/ 426 h 908"/>
                <a:gd name="T84" fmla="*/ 747 w 819"/>
                <a:gd name="T85" fmla="*/ 467 h 908"/>
                <a:gd name="T86" fmla="*/ 719 w 819"/>
                <a:gd name="T87" fmla="*/ 497 h 908"/>
                <a:gd name="T88" fmla="*/ 654 w 819"/>
                <a:gd name="T89" fmla="*/ 539 h 908"/>
                <a:gd name="T90" fmla="*/ 586 w 819"/>
                <a:gd name="T91" fmla="*/ 586 h 908"/>
                <a:gd name="T92" fmla="*/ 545 w 819"/>
                <a:gd name="T93" fmla="*/ 628 h 9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9"/>
                <a:gd name="T142" fmla="*/ 0 h 908"/>
                <a:gd name="T143" fmla="*/ 819 w 819"/>
                <a:gd name="T144" fmla="*/ 908 h 9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9" h="908">
                  <a:moveTo>
                    <a:pt x="545" y="628"/>
                  </a:moveTo>
                  <a:lnTo>
                    <a:pt x="504" y="669"/>
                  </a:lnTo>
                  <a:lnTo>
                    <a:pt x="417" y="720"/>
                  </a:lnTo>
                  <a:lnTo>
                    <a:pt x="339" y="751"/>
                  </a:lnTo>
                  <a:lnTo>
                    <a:pt x="284" y="782"/>
                  </a:lnTo>
                  <a:lnTo>
                    <a:pt x="232" y="823"/>
                  </a:lnTo>
                  <a:lnTo>
                    <a:pt x="226" y="895"/>
                  </a:lnTo>
                  <a:lnTo>
                    <a:pt x="277" y="908"/>
                  </a:lnTo>
                  <a:lnTo>
                    <a:pt x="407" y="833"/>
                  </a:lnTo>
                  <a:lnTo>
                    <a:pt x="504" y="744"/>
                  </a:lnTo>
                  <a:lnTo>
                    <a:pt x="617" y="631"/>
                  </a:lnTo>
                  <a:lnTo>
                    <a:pt x="709" y="559"/>
                  </a:lnTo>
                  <a:lnTo>
                    <a:pt x="788" y="504"/>
                  </a:lnTo>
                  <a:lnTo>
                    <a:pt x="819" y="477"/>
                  </a:lnTo>
                  <a:lnTo>
                    <a:pt x="808" y="443"/>
                  </a:lnTo>
                  <a:lnTo>
                    <a:pt x="771" y="395"/>
                  </a:lnTo>
                  <a:lnTo>
                    <a:pt x="634" y="320"/>
                  </a:lnTo>
                  <a:lnTo>
                    <a:pt x="504" y="250"/>
                  </a:lnTo>
                  <a:lnTo>
                    <a:pt x="345" y="178"/>
                  </a:lnTo>
                  <a:lnTo>
                    <a:pt x="287" y="137"/>
                  </a:lnTo>
                  <a:lnTo>
                    <a:pt x="226" y="82"/>
                  </a:lnTo>
                  <a:lnTo>
                    <a:pt x="164" y="21"/>
                  </a:lnTo>
                  <a:lnTo>
                    <a:pt x="109" y="0"/>
                  </a:lnTo>
                  <a:lnTo>
                    <a:pt x="0" y="76"/>
                  </a:lnTo>
                  <a:lnTo>
                    <a:pt x="7" y="147"/>
                  </a:lnTo>
                  <a:lnTo>
                    <a:pt x="27" y="175"/>
                  </a:lnTo>
                  <a:lnTo>
                    <a:pt x="82" y="164"/>
                  </a:lnTo>
                  <a:lnTo>
                    <a:pt x="72" y="134"/>
                  </a:lnTo>
                  <a:lnTo>
                    <a:pt x="51" y="123"/>
                  </a:lnTo>
                  <a:lnTo>
                    <a:pt x="41" y="86"/>
                  </a:lnTo>
                  <a:lnTo>
                    <a:pt x="102" y="45"/>
                  </a:lnTo>
                  <a:lnTo>
                    <a:pt x="154" y="86"/>
                  </a:lnTo>
                  <a:lnTo>
                    <a:pt x="154" y="123"/>
                  </a:lnTo>
                  <a:lnTo>
                    <a:pt x="133" y="168"/>
                  </a:lnTo>
                  <a:lnTo>
                    <a:pt x="150" y="199"/>
                  </a:lnTo>
                  <a:lnTo>
                    <a:pt x="253" y="226"/>
                  </a:lnTo>
                  <a:lnTo>
                    <a:pt x="294" y="188"/>
                  </a:lnTo>
                  <a:lnTo>
                    <a:pt x="431" y="271"/>
                  </a:lnTo>
                  <a:lnTo>
                    <a:pt x="545" y="323"/>
                  </a:lnTo>
                  <a:lnTo>
                    <a:pt x="607" y="354"/>
                  </a:lnTo>
                  <a:lnTo>
                    <a:pt x="668" y="385"/>
                  </a:lnTo>
                  <a:lnTo>
                    <a:pt x="716" y="426"/>
                  </a:lnTo>
                  <a:lnTo>
                    <a:pt x="747" y="467"/>
                  </a:lnTo>
                  <a:lnTo>
                    <a:pt x="719" y="497"/>
                  </a:lnTo>
                  <a:lnTo>
                    <a:pt x="654" y="539"/>
                  </a:lnTo>
                  <a:lnTo>
                    <a:pt x="586" y="586"/>
                  </a:lnTo>
                  <a:lnTo>
                    <a:pt x="545" y="628"/>
                  </a:lnTo>
                  <a:close/>
                </a:path>
              </a:pathLst>
            </a:custGeom>
            <a:solidFill>
              <a:schemeClr val="tx1"/>
            </a:solidFill>
            <a:ln w="9525">
              <a:solidFill>
                <a:srgbClr val="006600"/>
              </a:solidFill>
              <a:round/>
            </a:ln>
          </p:spPr>
          <p:txBody>
            <a:bodyPr/>
            <a:lstStyle/>
            <a:p>
              <a:endParaRPr lang="zh-CN" altLang="en-US" b="1">
                <a:latin typeface="Times New Roman" panose="02020603050405020304"/>
                <a:cs typeface="Times New Roman" panose="02020603050405020304"/>
              </a:endParaRPr>
            </a:p>
          </p:txBody>
        </p:sp>
      </p:grpSp>
      <p:sp>
        <p:nvSpPr>
          <p:cNvPr id="73796" name="Rectangle 68"/>
          <p:cNvSpPr>
            <a:spLocks noChangeArrowheads="1"/>
          </p:cNvSpPr>
          <p:nvPr/>
        </p:nvSpPr>
        <p:spPr bwMode="auto">
          <a:xfrm>
            <a:off x="2432050" y="2057400"/>
            <a:ext cx="1007808" cy="584776"/>
          </a:xfrm>
          <a:prstGeom prst="rect">
            <a:avLst/>
          </a:prstGeom>
          <a:noFill/>
          <a:ln>
            <a:noFill/>
          </a:ln>
        </p:spPr>
        <p:txBody>
          <a:bodyPr wrap="none">
            <a:spAutoFit/>
          </a:bodyPr>
          <a:lstStyle/>
          <a:p>
            <a:pPr>
              <a:spcBef>
                <a:spcPct val="50000"/>
              </a:spcBef>
            </a:pPr>
            <a:r>
              <a:rPr lang="en-US" altLang="zh-CN" sz="3200" b="1" dirty="0">
                <a:solidFill>
                  <a:srgbClr val="CC0000"/>
                </a:solidFill>
                <a:latin typeface="Times New Roman" panose="02020603050405020304"/>
                <a:cs typeface="Times New Roman" panose="02020603050405020304"/>
              </a:rPr>
              <a:t>u</a:t>
            </a:r>
            <a:r>
              <a:rPr lang="en-US" altLang="zh-CN" sz="3200" b="1" baseline="-25000" dirty="0">
                <a:solidFill>
                  <a:srgbClr val="CC0000"/>
                </a:solidFill>
                <a:latin typeface="Times New Roman" panose="02020603050405020304"/>
                <a:cs typeface="Times New Roman" panose="02020603050405020304"/>
              </a:rPr>
              <a:t>+</a:t>
            </a:r>
            <a:r>
              <a:rPr lang="en-US" altLang="zh-CN" sz="3200" b="1" i="0" dirty="0">
                <a:solidFill>
                  <a:srgbClr val="CC0000"/>
                </a:solidFill>
                <a:latin typeface="Times New Roman" panose="02020603050405020304"/>
                <a:cs typeface="Times New Roman" panose="02020603050405020304"/>
              </a:rPr>
              <a:t>=?</a:t>
            </a:r>
            <a:endParaRPr lang="en-US" altLang="zh-CN" sz="3200" b="1" baseline="-25000" dirty="0">
              <a:solidFill>
                <a:srgbClr val="CC0000"/>
              </a:solidFill>
              <a:latin typeface="Times New Roman" panose="02020603050405020304"/>
              <a:cs typeface="Times New Roman" panose="02020603050405020304"/>
            </a:endParaRPr>
          </a:p>
        </p:txBody>
      </p:sp>
      <p:sp>
        <p:nvSpPr>
          <p:cNvPr id="73797" name="Text Box 69"/>
          <p:cNvSpPr txBox="1">
            <a:spLocks noChangeArrowheads="1"/>
          </p:cNvSpPr>
          <p:nvPr/>
        </p:nvSpPr>
        <p:spPr bwMode="auto">
          <a:xfrm>
            <a:off x="228600" y="5638800"/>
            <a:ext cx="8610600" cy="95410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spcBef>
                <a:spcPct val="20000"/>
              </a:spcBef>
            </a:pPr>
            <a:r>
              <a:rPr lang="zh-CN" altLang="en-US" sz="2800" i="0" dirty="0">
                <a:solidFill>
                  <a:srgbClr val="000099"/>
                </a:solidFill>
                <a:effectLst>
                  <a:outerShdw blurRad="38100" dist="38100" dir="2700000" algn="tl">
                    <a:srgbClr val="DDDDDD"/>
                  </a:outerShdw>
                </a:effectLst>
                <a:latin typeface="Times New Roman" panose="02020603050405020304"/>
                <a:cs typeface="Times New Roman" panose="02020603050405020304"/>
              </a:rPr>
              <a:t>也可写出 </a:t>
            </a:r>
            <a:r>
              <a:rPr lang="en-US" altLang="zh-CN" sz="2800" dirty="0">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zh-CN" altLang="en-US" sz="2800" i="0" dirty="0">
                <a:solidFill>
                  <a:srgbClr val="000099"/>
                </a:solidFill>
                <a:effectLst>
                  <a:outerShdw blurRad="38100" dist="38100" dir="2700000" algn="tl">
                    <a:srgbClr val="DDDDDD"/>
                  </a:outerShdw>
                </a:effectLst>
                <a:latin typeface="Times New Roman" panose="02020603050405020304"/>
                <a:cs typeface="Times New Roman" panose="02020603050405020304"/>
              </a:rPr>
              <a:t>和 </a:t>
            </a:r>
            <a:r>
              <a:rPr lang="en-US" altLang="zh-CN" sz="2800" dirty="0">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zh-CN" altLang="en-US" sz="2800" i="0" dirty="0">
                <a:solidFill>
                  <a:srgbClr val="000099"/>
                </a:solidFill>
                <a:effectLst>
                  <a:outerShdw blurRad="38100" dist="38100" dir="2700000" algn="tl">
                    <a:srgbClr val="DDDDDD"/>
                  </a:outerShdw>
                </a:effectLst>
                <a:latin typeface="Times New Roman" panose="02020603050405020304"/>
                <a:cs typeface="Times New Roman" panose="02020603050405020304"/>
              </a:rPr>
              <a:t>的表达式，利用 </a:t>
            </a:r>
            <a:r>
              <a:rPr lang="en-US" altLang="zh-CN" sz="2800" dirty="0">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i="0" dirty="0">
                <a:solidFill>
                  <a:srgbClr val="000099"/>
                </a:solidFill>
                <a:effectLst>
                  <a:outerShdw blurRad="38100" dist="38100" dir="2700000" algn="tl">
                    <a:srgbClr val="DDDDDD"/>
                  </a:outerShdw>
                </a:effectLst>
                <a:latin typeface="Times New Roman" panose="02020603050405020304"/>
                <a:cs typeface="Times New Roman" panose="02020603050405020304"/>
              </a:rPr>
              <a:t>= </a:t>
            </a:r>
            <a:r>
              <a:rPr lang="en-US" altLang="zh-CN" sz="2800" dirty="0">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a:t>
            </a:r>
            <a:r>
              <a:rPr lang="zh-CN" altLang="en-US" sz="2800" i="0" dirty="0">
                <a:solidFill>
                  <a:srgbClr val="000099"/>
                </a:solidFill>
                <a:effectLst>
                  <a:outerShdw blurRad="38100" dist="38100" dir="2700000" algn="tl">
                    <a:srgbClr val="DDDDDD"/>
                  </a:outerShdw>
                </a:effectLst>
                <a:latin typeface="Times New Roman" panose="02020603050405020304"/>
                <a:cs typeface="Times New Roman" panose="02020603050405020304"/>
              </a:rPr>
              <a:t>的性质求解。</a:t>
            </a:r>
          </a:p>
        </p:txBody>
      </p:sp>
      <p:grpSp>
        <p:nvGrpSpPr>
          <p:cNvPr id="53261" name="Group 70"/>
          <p:cNvGrpSpPr/>
          <p:nvPr/>
        </p:nvGrpSpPr>
        <p:grpSpPr bwMode="auto">
          <a:xfrm>
            <a:off x="4648200" y="228600"/>
            <a:ext cx="4114800" cy="3040063"/>
            <a:chOff x="432" y="345"/>
            <a:chExt cx="2592" cy="1915"/>
          </a:xfrm>
        </p:grpSpPr>
        <p:sp>
          <p:nvSpPr>
            <p:cNvPr id="53263" name="Text Box 71"/>
            <p:cNvSpPr txBox="1">
              <a:spLocks noChangeArrowheads="1"/>
            </p:cNvSpPr>
            <p:nvPr/>
          </p:nvSpPr>
          <p:spPr bwMode="auto">
            <a:xfrm>
              <a:off x="432" y="1670"/>
              <a:ext cx="422" cy="33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latin typeface="Times New Roman" panose="02020603050405020304"/>
                  <a:cs typeface="Times New Roman" panose="02020603050405020304"/>
                </a:rPr>
                <a:t>u</a:t>
              </a:r>
              <a:r>
                <a:rPr lang="en-US" altLang="zh-CN" sz="2800" i="0" baseline="-25000">
                  <a:solidFill>
                    <a:srgbClr val="000099"/>
                  </a:solidFill>
                  <a:latin typeface="Times New Roman" panose="02020603050405020304"/>
                  <a:cs typeface="Times New Roman" panose="02020603050405020304"/>
                </a:rPr>
                <a:t>i2</a:t>
              </a:r>
              <a:endParaRPr lang="en-US" altLang="zh-CN" sz="2800" i="0">
                <a:solidFill>
                  <a:srgbClr val="000099"/>
                </a:solidFill>
                <a:latin typeface="Times New Roman" panose="02020603050405020304"/>
                <a:cs typeface="Times New Roman" panose="02020603050405020304"/>
              </a:endParaRPr>
            </a:p>
          </p:txBody>
        </p:sp>
        <p:sp>
          <p:nvSpPr>
            <p:cNvPr id="53264" name="Text Box 72"/>
            <p:cNvSpPr txBox="1">
              <a:spLocks noChangeArrowheads="1"/>
            </p:cNvSpPr>
            <p:nvPr/>
          </p:nvSpPr>
          <p:spPr bwMode="auto">
            <a:xfrm>
              <a:off x="2550" y="1353"/>
              <a:ext cx="47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latin typeface="Times New Roman" panose="02020603050405020304"/>
                  <a:cs typeface="Times New Roman" panose="02020603050405020304"/>
                </a:rPr>
                <a:t>u</a:t>
              </a:r>
              <a:r>
                <a:rPr lang="en-US" altLang="zh-CN" sz="2800" i="0" baseline="-25000">
                  <a:solidFill>
                    <a:srgbClr val="000099"/>
                  </a:solidFill>
                  <a:latin typeface="Times New Roman" panose="02020603050405020304"/>
                  <a:cs typeface="Times New Roman" panose="02020603050405020304"/>
                </a:rPr>
                <a:t>o</a:t>
              </a:r>
              <a:endParaRPr lang="en-US" altLang="zh-CN" sz="2800" i="0">
                <a:solidFill>
                  <a:srgbClr val="000099"/>
                </a:solidFill>
                <a:latin typeface="Times New Roman" panose="02020603050405020304"/>
                <a:cs typeface="Times New Roman" panose="02020603050405020304"/>
              </a:endParaRPr>
            </a:p>
          </p:txBody>
        </p:sp>
        <p:sp>
          <p:nvSpPr>
            <p:cNvPr id="53265" name="Rectangle 73"/>
            <p:cNvSpPr>
              <a:spLocks noChangeArrowheads="1"/>
            </p:cNvSpPr>
            <p:nvPr/>
          </p:nvSpPr>
          <p:spPr bwMode="auto">
            <a:xfrm>
              <a:off x="1764" y="345"/>
              <a:ext cx="623"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53266" name="Rectangle 74"/>
            <p:cNvSpPr>
              <a:spLocks noChangeArrowheads="1"/>
            </p:cNvSpPr>
            <p:nvPr/>
          </p:nvSpPr>
          <p:spPr bwMode="auto">
            <a:xfrm>
              <a:off x="1786" y="667"/>
              <a:ext cx="283" cy="91"/>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267" name="Line 75"/>
            <p:cNvSpPr>
              <a:spLocks noChangeShapeType="1"/>
            </p:cNvSpPr>
            <p:nvPr/>
          </p:nvSpPr>
          <p:spPr bwMode="auto">
            <a:xfrm>
              <a:off x="2377" y="712"/>
              <a:ext cx="0" cy="597"/>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68" name="Text Box 76"/>
            <p:cNvSpPr txBox="1">
              <a:spLocks noChangeArrowheads="1"/>
            </p:cNvSpPr>
            <p:nvPr/>
          </p:nvSpPr>
          <p:spPr bwMode="auto">
            <a:xfrm>
              <a:off x="438" y="1234"/>
              <a:ext cx="47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latin typeface="Times New Roman" panose="02020603050405020304"/>
                  <a:cs typeface="Times New Roman" panose="02020603050405020304"/>
                </a:rPr>
                <a:t>u</a:t>
              </a:r>
              <a:r>
                <a:rPr lang="en-US" altLang="zh-CN" sz="2800" i="0" baseline="-25000">
                  <a:solidFill>
                    <a:srgbClr val="000099"/>
                  </a:solidFill>
                  <a:latin typeface="Times New Roman" panose="02020603050405020304"/>
                  <a:cs typeface="Times New Roman" panose="02020603050405020304"/>
                </a:rPr>
                <a:t>i1</a:t>
              </a:r>
              <a:endParaRPr lang="en-US" altLang="zh-CN" sz="2800" i="0">
                <a:solidFill>
                  <a:srgbClr val="000099"/>
                </a:solidFill>
                <a:latin typeface="Times New Roman" panose="02020603050405020304"/>
                <a:cs typeface="Times New Roman" panose="02020603050405020304"/>
              </a:endParaRPr>
            </a:p>
          </p:txBody>
        </p:sp>
        <p:sp>
          <p:nvSpPr>
            <p:cNvPr id="53269" name="Rectangle 77"/>
            <p:cNvSpPr>
              <a:spLocks noChangeArrowheads="1"/>
            </p:cNvSpPr>
            <p:nvPr/>
          </p:nvSpPr>
          <p:spPr bwMode="auto">
            <a:xfrm>
              <a:off x="1102" y="1442"/>
              <a:ext cx="283" cy="90"/>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270" name="Text Box 78"/>
            <p:cNvSpPr txBox="1">
              <a:spLocks noChangeArrowheads="1"/>
            </p:cNvSpPr>
            <p:nvPr/>
          </p:nvSpPr>
          <p:spPr bwMode="auto">
            <a:xfrm>
              <a:off x="1051" y="1933"/>
              <a:ext cx="59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latin typeface="Times New Roman" panose="02020603050405020304"/>
                  <a:cs typeface="Times New Roman" panose="02020603050405020304"/>
                </a:rPr>
                <a:t>R</a:t>
              </a:r>
              <a:r>
                <a:rPr lang="en-US" altLang="zh-CN" sz="2800" i="0" baseline="-25000">
                  <a:latin typeface="Times New Roman" panose="02020603050405020304"/>
                  <a:cs typeface="Times New Roman" panose="02020603050405020304"/>
                </a:rPr>
                <a:t>i2</a:t>
              </a:r>
            </a:p>
          </p:txBody>
        </p:sp>
        <p:sp>
          <p:nvSpPr>
            <p:cNvPr id="53271" name="Rectangle 79"/>
            <p:cNvSpPr>
              <a:spLocks noChangeArrowheads="1"/>
            </p:cNvSpPr>
            <p:nvPr/>
          </p:nvSpPr>
          <p:spPr bwMode="auto">
            <a:xfrm>
              <a:off x="1102" y="1148"/>
              <a:ext cx="283" cy="90"/>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272" name="Line 80"/>
            <p:cNvSpPr>
              <a:spLocks noChangeShapeType="1"/>
            </p:cNvSpPr>
            <p:nvPr/>
          </p:nvSpPr>
          <p:spPr bwMode="auto">
            <a:xfrm>
              <a:off x="1491" y="712"/>
              <a:ext cx="0" cy="504"/>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73" name="Rectangle 81"/>
            <p:cNvSpPr>
              <a:spLocks noChangeArrowheads="1"/>
            </p:cNvSpPr>
            <p:nvPr/>
          </p:nvSpPr>
          <p:spPr bwMode="auto">
            <a:xfrm>
              <a:off x="1069" y="1507"/>
              <a:ext cx="442"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i1</a:t>
              </a:r>
            </a:p>
          </p:txBody>
        </p:sp>
        <p:sp>
          <p:nvSpPr>
            <p:cNvPr id="53274" name="Line 82"/>
            <p:cNvSpPr>
              <a:spLocks noChangeShapeType="1"/>
            </p:cNvSpPr>
            <p:nvPr/>
          </p:nvSpPr>
          <p:spPr bwMode="auto">
            <a:xfrm>
              <a:off x="2082" y="712"/>
              <a:ext cx="29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75" name="Line 83"/>
            <p:cNvSpPr>
              <a:spLocks noChangeShapeType="1"/>
            </p:cNvSpPr>
            <p:nvPr/>
          </p:nvSpPr>
          <p:spPr bwMode="auto">
            <a:xfrm flipH="1">
              <a:off x="858" y="1191"/>
              <a:ext cx="236"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76" name="Line 84"/>
            <p:cNvSpPr>
              <a:spLocks noChangeShapeType="1"/>
            </p:cNvSpPr>
            <p:nvPr/>
          </p:nvSpPr>
          <p:spPr bwMode="auto">
            <a:xfrm flipH="1">
              <a:off x="811" y="1486"/>
              <a:ext cx="309"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nvGrpSpPr>
            <p:cNvPr id="53277" name="Group 85"/>
            <p:cNvGrpSpPr/>
            <p:nvPr/>
          </p:nvGrpSpPr>
          <p:grpSpPr bwMode="auto">
            <a:xfrm>
              <a:off x="775" y="1185"/>
              <a:ext cx="162" cy="174"/>
              <a:chOff x="720" y="2736"/>
              <a:chExt cx="185" cy="192"/>
            </a:xfrm>
          </p:grpSpPr>
          <p:sp>
            <p:nvSpPr>
              <p:cNvPr id="53304" name="Line 8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305" name="Line 8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53278" name="Line 88"/>
            <p:cNvSpPr>
              <a:spLocks noChangeShapeType="1"/>
            </p:cNvSpPr>
            <p:nvPr/>
          </p:nvSpPr>
          <p:spPr bwMode="auto">
            <a:xfrm>
              <a:off x="1491" y="712"/>
              <a:ext cx="296"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nvGrpSpPr>
            <p:cNvPr id="53279" name="Group 89"/>
            <p:cNvGrpSpPr/>
            <p:nvPr/>
          </p:nvGrpSpPr>
          <p:grpSpPr bwMode="auto">
            <a:xfrm>
              <a:off x="1385" y="733"/>
              <a:ext cx="1165" cy="900"/>
              <a:chOff x="1686" y="1600"/>
              <a:chExt cx="1061" cy="792"/>
            </a:xfrm>
          </p:grpSpPr>
          <p:sp>
            <p:nvSpPr>
              <p:cNvPr id="53294" name="Rectangle 90"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295" name="Text Box 91"/>
              <p:cNvSpPr txBox="1">
                <a:spLocks noChangeArrowheads="1"/>
              </p:cNvSpPr>
              <p:nvPr/>
            </p:nvSpPr>
            <p:spPr bwMode="auto">
              <a:xfrm>
                <a:off x="1968" y="2096"/>
                <a:ext cx="223" cy="29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3296" name="Text Box 92"/>
              <p:cNvSpPr txBox="1">
                <a:spLocks noChangeArrowheads="1"/>
              </p:cNvSpPr>
              <p:nvPr/>
            </p:nvSpPr>
            <p:spPr bwMode="auto">
              <a:xfrm>
                <a:off x="2286" y="1955"/>
                <a:ext cx="40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3297" name="Text Box 93"/>
              <p:cNvSpPr txBox="1">
                <a:spLocks noChangeArrowheads="1"/>
              </p:cNvSpPr>
              <p:nvPr/>
            </p:nvSpPr>
            <p:spPr bwMode="auto">
              <a:xfrm>
                <a:off x="2185" y="1737"/>
                <a:ext cx="527" cy="25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latin typeface="Times New Roman" panose="02020603050405020304"/>
                    <a:ea typeface="创艺简宋体" charset="0"/>
                    <a:cs typeface="Times New Roman" panose="02020603050405020304"/>
                    <a:sym typeface="Symbol" panose="05050102010706020507" charset="0"/>
                  </a:rPr>
                  <a:t></a:t>
                </a:r>
                <a:endParaRPr lang="en-US" altLang="zh-CN" sz="2400" i="0">
                  <a:latin typeface="Times New Roman" panose="02020603050405020304"/>
                  <a:cs typeface="Times New Roman" panose="02020603050405020304"/>
                </a:endParaRPr>
              </a:p>
            </p:txBody>
          </p:sp>
          <p:sp>
            <p:nvSpPr>
              <p:cNvPr id="53298" name="Line 94"/>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99" name="Line 95"/>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300" name="Line 96"/>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301" name="Line 97"/>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302" name="Text Box 98"/>
              <p:cNvSpPr txBox="1">
                <a:spLocks noChangeArrowheads="1"/>
              </p:cNvSpPr>
              <p:nvPr/>
            </p:nvSpPr>
            <p:spPr bwMode="auto">
              <a:xfrm>
                <a:off x="1974" y="1823"/>
                <a:ext cx="330"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p>
            </p:txBody>
          </p:sp>
          <p:sp>
            <p:nvSpPr>
              <p:cNvPr id="53303" name="Text Box 99"/>
              <p:cNvSpPr txBox="1">
                <a:spLocks noChangeArrowheads="1"/>
              </p:cNvSpPr>
              <p:nvPr/>
            </p:nvSpPr>
            <p:spPr bwMode="auto">
              <a:xfrm rot="5400000">
                <a:off x="2064" y="1760"/>
                <a:ext cx="216" cy="265"/>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latin typeface="Times New Roman" panose="02020603050405020304"/>
                    <a:cs typeface="Times New Roman" panose="02020603050405020304"/>
                    <a:sym typeface="Symbol" panose="05050102010706020507" charset="0"/>
                  </a:rPr>
                  <a:t></a:t>
                </a:r>
                <a:endParaRPr kumimoji="0" lang="en-US" altLang="zh-CN" sz="2400" i="0">
                  <a:latin typeface="Times New Roman" panose="02020603050405020304"/>
                  <a:cs typeface="Times New Roman" panose="02020603050405020304"/>
                </a:endParaRPr>
              </a:p>
            </p:txBody>
          </p:sp>
        </p:grpSp>
        <p:sp>
          <p:nvSpPr>
            <p:cNvPr id="53280" name="Oval 100"/>
            <p:cNvSpPr>
              <a:spLocks noChangeArrowheads="1"/>
            </p:cNvSpPr>
            <p:nvPr/>
          </p:nvSpPr>
          <p:spPr bwMode="auto">
            <a:xfrm>
              <a:off x="753" y="1442"/>
              <a:ext cx="69" cy="72"/>
            </a:xfrm>
            <a:prstGeom prst="ellips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3281" name="Oval 101"/>
            <p:cNvSpPr>
              <a:spLocks noChangeArrowheads="1"/>
            </p:cNvSpPr>
            <p:nvPr/>
          </p:nvSpPr>
          <p:spPr bwMode="auto">
            <a:xfrm>
              <a:off x="2545" y="1261"/>
              <a:ext cx="69" cy="72"/>
            </a:xfrm>
            <a:prstGeom prst="ellips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3282" name="Rectangle 102"/>
            <p:cNvSpPr>
              <a:spLocks noChangeArrowheads="1"/>
            </p:cNvSpPr>
            <p:nvPr/>
          </p:nvSpPr>
          <p:spPr bwMode="auto">
            <a:xfrm>
              <a:off x="1077" y="1878"/>
              <a:ext cx="283" cy="90"/>
            </a:xfrm>
            <a:prstGeom prst="rect">
              <a:avLst/>
            </a:prstGeom>
            <a:noFill/>
            <a:ln w="38100">
              <a:solidFill>
                <a:schemeClr val="tx1"/>
              </a:solidFill>
              <a:miter lim="800000"/>
            </a:ln>
          </p:spPr>
          <p:txBody>
            <a:bodyPr wrap="none" anchor="ctr"/>
            <a:lstStyle/>
            <a:p>
              <a:endParaRPr lang="zh-CN" altLang="en-US" b="1">
                <a:latin typeface="Times New Roman" panose="02020603050405020304"/>
                <a:cs typeface="Times New Roman" panose="02020603050405020304"/>
              </a:endParaRPr>
            </a:p>
          </p:txBody>
        </p:sp>
        <p:sp>
          <p:nvSpPr>
            <p:cNvPr id="53283" name="Line 103"/>
            <p:cNvSpPr>
              <a:spLocks noChangeShapeType="1"/>
            </p:cNvSpPr>
            <p:nvPr/>
          </p:nvSpPr>
          <p:spPr bwMode="auto">
            <a:xfrm flipH="1">
              <a:off x="783" y="1911"/>
              <a:ext cx="286"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84" name="Oval 104"/>
            <p:cNvSpPr>
              <a:spLocks noChangeArrowheads="1"/>
            </p:cNvSpPr>
            <p:nvPr/>
          </p:nvSpPr>
          <p:spPr bwMode="auto">
            <a:xfrm>
              <a:off x="736" y="1878"/>
              <a:ext cx="70" cy="72"/>
            </a:xfrm>
            <a:prstGeom prst="ellips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3285" name="Text Box 105"/>
            <p:cNvSpPr txBox="1">
              <a:spLocks noChangeArrowheads="1"/>
            </p:cNvSpPr>
            <p:nvPr/>
          </p:nvSpPr>
          <p:spPr bwMode="auto">
            <a:xfrm>
              <a:off x="1053" y="825"/>
              <a:ext cx="38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latin typeface="Times New Roman" panose="02020603050405020304"/>
                  <a:cs typeface="Times New Roman" panose="02020603050405020304"/>
                </a:rPr>
                <a:t>R</a:t>
              </a:r>
              <a:r>
                <a:rPr lang="en-US" altLang="zh-CN" sz="2800" i="0" baseline="-25000">
                  <a:latin typeface="Times New Roman" panose="02020603050405020304"/>
                  <a:cs typeface="Times New Roman" panose="02020603050405020304"/>
                </a:rPr>
                <a:t>1</a:t>
              </a:r>
              <a:endParaRPr lang="en-US" altLang="zh-CN" sz="2800" i="0">
                <a:latin typeface="Times New Roman" panose="02020603050405020304"/>
                <a:cs typeface="Times New Roman" panose="02020603050405020304"/>
              </a:endParaRPr>
            </a:p>
          </p:txBody>
        </p:sp>
        <p:grpSp>
          <p:nvGrpSpPr>
            <p:cNvPr id="53286" name="Group 106"/>
            <p:cNvGrpSpPr/>
            <p:nvPr/>
          </p:nvGrpSpPr>
          <p:grpSpPr bwMode="auto">
            <a:xfrm>
              <a:off x="2492" y="1814"/>
              <a:ext cx="163" cy="173"/>
              <a:chOff x="720" y="2736"/>
              <a:chExt cx="185" cy="192"/>
            </a:xfrm>
          </p:grpSpPr>
          <p:sp>
            <p:nvSpPr>
              <p:cNvPr id="53292" name="Line 10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53293" name="Line 10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53287" name="Oval 109"/>
            <p:cNvSpPr>
              <a:spLocks noChangeArrowheads="1"/>
            </p:cNvSpPr>
            <p:nvPr/>
          </p:nvSpPr>
          <p:spPr bwMode="auto">
            <a:xfrm>
              <a:off x="2545" y="1752"/>
              <a:ext cx="69" cy="72"/>
            </a:xfrm>
            <a:prstGeom prst="ellips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3288" name="Text Box 110"/>
            <p:cNvSpPr txBox="1">
              <a:spLocks noChangeArrowheads="1"/>
            </p:cNvSpPr>
            <p:nvPr/>
          </p:nvSpPr>
          <p:spPr bwMode="auto">
            <a:xfrm>
              <a:off x="2598" y="1125"/>
              <a:ext cx="3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latin typeface="Times New Roman" panose="02020603050405020304"/>
                  <a:cs typeface="Times New Roman" panose="02020603050405020304"/>
                </a:rPr>
                <a:t>+</a:t>
              </a:r>
            </a:p>
          </p:txBody>
        </p:sp>
        <p:sp>
          <p:nvSpPr>
            <p:cNvPr id="53289" name="Text Box 111"/>
            <p:cNvSpPr txBox="1">
              <a:spLocks noChangeArrowheads="1"/>
            </p:cNvSpPr>
            <p:nvPr/>
          </p:nvSpPr>
          <p:spPr bwMode="auto">
            <a:xfrm>
              <a:off x="2598" y="1616"/>
              <a:ext cx="3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latin typeface="Times New Roman" panose="02020603050405020304"/>
                  <a:cs typeface="Times New Roman" panose="02020603050405020304"/>
                </a:rPr>
                <a:t>–</a:t>
              </a:r>
            </a:p>
          </p:txBody>
        </p:sp>
        <p:sp>
          <p:nvSpPr>
            <p:cNvPr id="53290" name="Line 112"/>
            <p:cNvSpPr>
              <a:spLocks noChangeShapeType="1"/>
            </p:cNvSpPr>
            <p:nvPr/>
          </p:nvSpPr>
          <p:spPr bwMode="auto">
            <a:xfrm>
              <a:off x="1357" y="1933"/>
              <a:ext cx="184" cy="0"/>
            </a:xfrm>
            <a:prstGeom prst="lin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53291" name="Line 113"/>
            <p:cNvSpPr>
              <a:spLocks noChangeShapeType="1"/>
            </p:cNvSpPr>
            <p:nvPr/>
          </p:nvSpPr>
          <p:spPr bwMode="auto">
            <a:xfrm>
              <a:off x="1544" y="1482"/>
              <a:ext cx="0" cy="461"/>
            </a:xfrm>
            <a:prstGeom prst="lin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73736" name="Line 8"/>
          <p:cNvSpPr>
            <a:spLocks noChangeShapeType="1"/>
          </p:cNvSpPr>
          <p:nvPr/>
        </p:nvSpPr>
        <p:spPr bwMode="auto">
          <a:xfrm flipH="1" flipV="1">
            <a:off x="6477000" y="2057400"/>
            <a:ext cx="528638" cy="704850"/>
          </a:xfrm>
          <a:prstGeom prst="line">
            <a:avLst/>
          </a:prstGeom>
          <a:noFill/>
          <a:ln w="57150">
            <a:solidFill>
              <a:srgbClr val="FF3300"/>
            </a:solidFill>
            <a:round/>
            <a:tailEnd type="triangle" w="med" len="med"/>
          </a:ln>
        </p:spPr>
        <p:txBody>
          <a:bodyPr wrap="none" anchor="ctr"/>
          <a:lstStyle/>
          <a:p>
            <a:endParaRPr lang="zh-CN" altLang="en-US" b="1">
              <a:latin typeface="Times New Roman" panose="02020603050405020304"/>
              <a:cs typeface="Times New Roman" panose="02020603050405020304"/>
            </a:endParaRPr>
          </a:p>
        </p:txBody>
      </p:sp>
    </p:spTree>
    <p:extLst>
      <p:ext uri="{BB962C8B-B14F-4D97-AF65-F5344CB8AC3E}">
        <p14:creationId xmlns:p14="http://schemas.microsoft.com/office/powerpoint/2010/main" val="24909876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4"/>
                                        </p:tgtEl>
                                        <p:attrNameLst>
                                          <p:attrName>style.visibility</p:attrName>
                                        </p:attrNameLst>
                                      </p:cBhvr>
                                      <p:to>
                                        <p:strVal val="visible"/>
                                      </p:to>
                                    </p:set>
                                    <p:animEffect transition="in" filter="wipe(left)">
                                      <p:cBhvr>
                                        <p:cTn id="7" dur="500"/>
                                        <p:tgtEl>
                                          <p:spTgt spid="737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3730"/>
                                        </p:tgtEl>
                                        <p:attrNameLst>
                                          <p:attrName>style.visibility</p:attrName>
                                        </p:attrNameLst>
                                      </p:cBhvr>
                                      <p:to>
                                        <p:strVal val="visible"/>
                                      </p:to>
                                    </p:set>
                                    <p:animEffect transition="in" filter="box(out)">
                                      <p:cBhvr>
                                        <p:cTn id="12" dur="500"/>
                                        <p:tgtEl>
                                          <p:spTgt spid="737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733"/>
                                        </p:tgtEl>
                                        <p:attrNameLst>
                                          <p:attrName>style.visibility</p:attrName>
                                        </p:attrNameLst>
                                      </p:cBhvr>
                                      <p:to>
                                        <p:strVal val="visible"/>
                                      </p:to>
                                    </p:set>
                                    <p:animEffect transition="in" filter="wipe(left)">
                                      <p:cBhvr>
                                        <p:cTn id="17" dur="500"/>
                                        <p:tgtEl>
                                          <p:spTgt spid="737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73736"/>
                                        </p:tgtEl>
                                        <p:attrNameLst>
                                          <p:attrName>style.visibility</p:attrName>
                                        </p:attrNameLst>
                                      </p:cBhvr>
                                      <p:to>
                                        <p:strVal val="visible"/>
                                      </p:to>
                                    </p:set>
                                    <p:animEffect transition="in" filter="wipe(right)">
                                      <p:cBhvr>
                                        <p:cTn id="22" dur="500"/>
                                        <p:tgtEl>
                                          <p:spTgt spid="73736"/>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3796"/>
                                        </p:tgtEl>
                                        <p:attrNameLst>
                                          <p:attrName>style.visibility</p:attrName>
                                        </p:attrNameLst>
                                      </p:cBhvr>
                                      <p:to>
                                        <p:strVal val="visible"/>
                                      </p:to>
                                    </p:set>
                                    <p:animEffect transition="in" filter="wipe(left)">
                                      <p:cBhvr>
                                        <p:cTn id="26" dur="500"/>
                                        <p:tgtEl>
                                          <p:spTgt spid="7379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subTnLst>
                                    <p:animClr clrSpc="rgb" dir="cw">
                                      <p:cBhvr override="childStyle">
                                        <p:cTn dur="1" fill="hold" display="0" masterRel="nextClick" afterEffect="1"/>
                                        <p:tgtEl>
                                          <p:spTgt spid="3"/>
                                        </p:tgtEl>
                                        <p:attrNameLst>
                                          <p:attrName>ppt_c</p:attrName>
                                        </p:attrNameLst>
                                      </p:cBhvr>
                                      <p:to>
                                        <a:srgbClr val="CC0000"/>
                                      </p:to>
                                    </p:animClr>
                                  </p:subTnLst>
                                </p:cTn>
                              </p:par>
                            </p:childTnLst>
                          </p:cTn>
                        </p:par>
                        <p:par>
                          <p:cTn id="31" fill="hold">
                            <p:stCondLst>
                              <p:cond delay="1500"/>
                            </p:stCondLst>
                            <p:childTnLst>
                              <p:par>
                                <p:cTn id="32" presetID="19" presetClass="entr" presetSubtype="1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0" fill="hold"/>
                                        <p:tgtEl>
                                          <p:spTgt spid="2"/>
                                        </p:tgtEl>
                                        <p:attrNameLst>
                                          <p:attrName>ppt_w</p:attrName>
                                        </p:attrNameLst>
                                      </p:cBhvr>
                                      <p:tavLst>
                                        <p:tav tm="0" fmla="#ppt_w*sin(2.5*pi*$)">
                                          <p:val>
                                            <p:fltVal val="0"/>
                                          </p:val>
                                        </p:tav>
                                        <p:tav tm="100000">
                                          <p:val>
                                            <p:fltVal val="1"/>
                                          </p:val>
                                        </p:tav>
                                      </p:tavLst>
                                    </p:anim>
                                    <p:anim calcmode="lin" valueType="num">
                                      <p:cBhvr>
                                        <p:cTn id="35" dur="5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3731"/>
                                        </p:tgtEl>
                                        <p:attrNameLst>
                                          <p:attrName>style.visibility</p:attrName>
                                        </p:attrNameLst>
                                      </p:cBhvr>
                                      <p:to>
                                        <p:strVal val="visible"/>
                                      </p:to>
                                    </p:set>
                                    <p:animEffect transition="in" filter="wipe(left)">
                                      <p:cBhvr>
                                        <p:cTn id="40" dur="500"/>
                                        <p:tgtEl>
                                          <p:spTgt spid="737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3737"/>
                                        </p:tgtEl>
                                        <p:attrNameLst>
                                          <p:attrName>style.visibility</p:attrName>
                                        </p:attrNameLst>
                                      </p:cBhvr>
                                      <p:to>
                                        <p:strVal val="visible"/>
                                      </p:to>
                                    </p:set>
                                    <p:animEffect transition="in" filter="wipe(left)">
                                      <p:cBhvr>
                                        <p:cTn id="45" dur="500"/>
                                        <p:tgtEl>
                                          <p:spTgt spid="737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3797"/>
                                        </p:tgtEl>
                                        <p:attrNameLst>
                                          <p:attrName>style.visibility</p:attrName>
                                        </p:attrNameLst>
                                      </p:cBhvr>
                                      <p:to>
                                        <p:strVal val="visible"/>
                                      </p:to>
                                    </p:set>
                                    <p:animEffect transition="in" filter="wipe(left)">
                                      <p:cBhvr>
                                        <p:cTn id="50" dur="500"/>
                                        <p:tgtEl>
                                          <p:spTgt spid="7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4" grpId="0" autoUpdateAnimBg="0"/>
      <p:bldP spid="73796" grpId="0" autoUpdateAnimBg="0"/>
      <p:bldP spid="73797" grpId="0" autoUpdateAnimBg="0"/>
      <p:bldP spid="7373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bwMode="auto">
          <a:xfrm>
            <a:off x="609600" y="228600"/>
            <a:ext cx="6248400" cy="4572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.3.3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减法运算电路</a:t>
            </a:r>
            <a:endParaRPr lang="zh-CN" altLang="en-US" sz="3200"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sp>
        <p:nvSpPr>
          <p:cNvPr id="75779" name="Text Box 3"/>
          <p:cNvSpPr txBox="1">
            <a:spLocks noChangeArrowheads="1"/>
          </p:cNvSpPr>
          <p:nvPr/>
        </p:nvSpPr>
        <p:spPr bwMode="auto">
          <a:xfrm>
            <a:off x="5257800" y="1141413"/>
            <a:ext cx="25908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rPr>
              <a:t>由虚断可得：</a:t>
            </a:r>
            <a:endParaRPr lang="zh-CN" altLang="en-US" sz="2800" b="0" i="0">
              <a:solidFill>
                <a:srgbClr val="CC0000"/>
              </a:solidFill>
            </a:endParaRPr>
          </a:p>
        </p:txBody>
      </p:sp>
      <p:graphicFrame>
        <p:nvGraphicFramePr>
          <p:cNvPr id="75780" name="Object 4"/>
          <p:cNvGraphicFramePr>
            <a:graphicFrameLocks noChangeAspect="1"/>
          </p:cNvGraphicFramePr>
          <p:nvPr/>
        </p:nvGraphicFramePr>
        <p:xfrm>
          <a:off x="5365750" y="1562100"/>
          <a:ext cx="2662238" cy="1089025"/>
        </p:xfrm>
        <a:graphic>
          <a:graphicData uri="http://schemas.openxmlformats.org/presentationml/2006/ole">
            <mc:AlternateContent xmlns:mc="http://schemas.openxmlformats.org/markup-compatibility/2006">
              <mc:Choice xmlns:v="urn:schemas-microsoft-com:vml" Requires="v">
                <p:oleObj spid="_x0000_s24585" name="Equation" r:id="rId3" imgW="1206500" imgH="419100" progId="Equation.3">
                  <p:embed/>
                </p:oleObj>
              </mc:Choice>
              <mc:Fallback>
                <p:oleObj name="Equation" r:id="rId3" imgW="12065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562100"/>
                        <a:ext cx="2662238" cy="1089025"/>
                      </a:xfrm>
                      <a:prstGeom prst="rect">
                        <a:avLst/>
                      </a:prstGeom>
                      <a:noFill/>
                      <a:ln>
                        <a:noFill/>
                      </a:ln>
                      <a:effectLst/>
                    </p:spPr>
                  </p:pic>
                </p:oleObj>
              </mc:Fallback>
            </mc:AlternateContent>
          </a:graphicData>
        </a:graphic>
      </p:graphicFrame>
      <p:grpSp>
        <p:nvGrpSpPr>
          <p:cNvPr id="2" name="Group 5"/>
          <p:cNvGrpSpPr/>
          <p:nvPr/>
        </p:nvGrpSpPr>
        <p:grpSpPr bwMode="auto">
          <a:xfrm>
            <a:off x="5086350" y="4191000"/>
            <a:ext cx="3524250" cy="611188"/>
            <a:chOff x="324" y="2702"/>
            <a:chExt cx="2604" cy="385"/>
          </a:xfrm>
        </p:grpSpPr>
        <p:sp>
          <p:nvSpPr>
            <p:cNvPr id="54349" name="Text Box 6"/>
            <p:cNvSpPr txBox="1">
              <a:spLocks noChangeArrowheads="1"/>
            </p:cNvSpPr>
            <p:nvPr/>
          </p:nvSpPr>
          <p:spPr bwMode="auto">
            <a:xfrm>
              <a:off x="324" y="2736"/>
              <a:ext cx="230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rPr>
                <a:t>由虚短可得：</a:t>
              </a:r>
            </a:p>
          </p:txBody>
        </p:sp>
        <p:graphicFrame>
          <p:nvGraphicFramePr>
            <p:cNvPr id="54350" name="Object 7"/>
            <p:cNvGraphicFramePr>
              <a:graphicFrameLocks noChangeAspect="1"/>
            </p:cNvGraphicFramePr>
            <p:nvPr/>
          </p:nvGraphicFramePr>
          <p:xfrm>
            <a:off x="1792" y="2702"/>
            <a:ext cx="1136" cy="385"/>
          </p:xfrm>
          <a:graphic>
            <a:graphicData uri="http://schemas.openxmlformats.org/presentationml/2006/ole">
              <mc:AlternateContent xmlns:mc="http://schemas.openxmlformats.org/markup-compatibility/2006">
                <mc:Choice xmlns:v="urn:schemas-microsoft-com:vml" Requires="v">
                  <p:oleObj spid="_x0000_s24586" name="公式" r:id="rId5" imgW="482600" imgH="114300" progId="Equation.3">
                    <p:embed/>
                  </p:oleObj>
                </mc:Choice>
                <mc:Fallback>
                  <p:oleObj name="公式" r:id="rId5" imgW="482600" imgH="114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2" y="2702"/>
                          <a:ext cx="1136" cy="385"/>
                        </a:xfrm>
                        <a:prstGeom prst="rect">
                          <a:avLst/>
                        </a:prstGeom>
                        <a:noFill/>
                        <a:ln>
                          <a:noFill/>
                        </a:ln>
                        <a:effectLst/>
                      </p:spPr>
                    </p:pic>
                  </p:oleObj>
                </mc:Fallback>
              </mc:AlternateContent>
            </a:graphicData>
          </a:graphic>
        </p:graphicFrame>
      </p:grpSp>
      <p:sp>
        <p:nvSpPr>
          <p:cNvPr id="75784" name="Text Box 8"/>
          <p:cNvSpPr txBox="1">
            <a:spLocks noChangeArrowheads="1"/>
          </p:cNvSpPr>
          <p:nvPr/>
        </p:nvSpPr>
        <p:spPr bwMode="auto">
          <a:xfrm>
            <a:off x="5257800" y="608013"/>
            <a:ext cx="2438400" cy="519112"/>
          </a:xfrm>
          <a:prstGeom prst="rect">
            <a:avLst/>
          </a:prstGeom>
          <a:noFill/>
          <a:ln w="9525">
            <a:noFill/>
            <a:miter lim="800000"/>
          </a:ln>
          <a:effectLst/>
        </p:spPr>
        <p:txBody>
          <a:bodyPr>
            <a:spAutoFit/>
          </a:bodyPr>
          <a:lstStyle/>
          <a:p>
            <a:pPr>
              <a:spcBef>
                <a:spcPct val="50000"/>
              </a:spcBef>
              <a:defRPr/>
            </a:pPr>
            <a:r>
              <a:rPr lang="zh-CN" altLang="en-US" sz="2800" i="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mn-cs"/>
              </a:rPr>
              <a:t>分析方法</a:t>
            </a:r>
            <a:r>
              <a:rPr lang="en-US" altLang="zh-CN" sz="2800" i="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mn-cs"/>
              </a:rPr>
              <a:t>1</a:t>
            </a:r>
            <a:r>
              <a:rPr lang="zh-CN" altLang="en-US" sz="2800" i="0">
                <a:solidFill>
                  <a:srgbClr val="006600"/>
                </a:solidFill>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pSp>
        <p:nvGrpSpPr>
          <p:cNvPr id="3" name="Group 12"/>
          <p:cNvGrpSpPr/>
          <p:nvPr/>
        </p:nvGrpSpPr>
        <p:grpSpPr bwMode="auto">
          <a:xfrm>
            <a:off x="457200" y="609600"/>
            <a:ext cx="3962400" cy="2690813"/>
            <a:chOff x="192" y="432"/>
            <a:chExt cx="2496" cy="1695"/>
          </a:xfrm>
        </p:grpSpPr>
        <p:sp>
          <p:nvSpPr>
            <p:cNvPr id="54293" name="Text Box 13"/>
            <p:cNvSpPr txBox="1">
              <a:spLocks noChangeArrowheads="1"/>
            </p:cNvSpPr>
            <p:nvPr/>
          </p:nvSpPr>
          <p:spPr bwMode="auto">
            <a:xfrm>
              <a:off x="528" y="1536"/>
              <a:ext cx="38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i2</a:t>
              </a:r>
              <a:endParaRPr lang="en-US" altLang="zh-CN" sz="2800" b="0" i="0">
                <a:solidFill>
                  <a:srgbClr val="000099"/>
                </a:solidFill>
              </a:endParaRPr>
            </a:p>
          </p:txBody>
        </p:sp>
        <p:sp>
          <p:nvSpPr>
            <p:cNvPr id="54294" name="Text Box 14"/>
            <p:cNvSpPr txBox="1">
              <a:spLocks noChangeArrowheads="1"/>
            </p:cNvSpPr>
            <p:nvPr/>
          </p:nvSpPr>
          <p:spPr bwMode="auto">
            <a:xfrm>
              <a:off x="2256" y="1344"/>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4295" name="Rectangle 15"/>
            <p:cNvSpPr>
              <a:spLocks noChangeArrowheads="1"/>
            </p:cNvSpPr>
            <p:nvPr/>
          </p:nvSpPr>
          <p:spPr bwMode="auto">
            <a:xfrm>
              <a:off x="1497" y="432"/>
              <a:ext cx="567"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54296" name="Rectangle 16"/>
            <p:cNvSpPr>
              <a:spLocks noChangeArrowheads="1"/>
            </p:cNvSpPr>
            <p:nvPr/>
          </p:nvSpPr>
          <p:spPr bwMode="auto">
            <a:xfrm>
              <a:off x="1517" y="758"/>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4297" name="Line 17"/>
            <p:cNvSpPr>
              <a:spLocks noChangeShapeType="1"/>
            </p:cNvSpPr>
            <p:nvPr/>
          </p:nvSpPr>
          <p:spPr bwMode="auto">
            <a:xfrm>
              <a:off x="2055" y="797"/>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298" name="Text Box 18"/>
            <p:cNvSpPr txBox="1">
              <a:spLocks noChangeArrowheads="1"/>
            </p:cNvSpPr>
            <p:nvPr/>
          </p:nvSpPr>
          <p:spPr bwMode="auto">
            <a:xfrm>
              <a:off x="192" y="135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54299" name="Rectangle 19"/>
            <p:cNvSpPr>
              <a:spLocks noChangeArrowheads="1"/>
            </p:cNvSpPr>
            <p:nvPr/>
          </p:nvSpPr>
          <p:spPr bwMode="auto">
            <a:xfrm>
              <a:off x="894" y="144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4300" name="Text Box 20"/>
            <p:cNvSpPr txBox="1">
              <a:spLocks noChangeArrowheads="1"/>
            </p:cNvSpPr>
            <p:nvPr/>
          </p:nvSpPr>
          <p:spPr bwMode="auto">
            <a:xfrm>
              <a:off x="1327" y="1632"/>
              <a:ext cx="54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3</a:t>
              </a:r>
            </a:p>
          </p:txBody>
        </p:sp>
        <p:sp>
          <p:nvSpPr>
            <p:cNvPr id="54301" name="Rectangle 21"/>
            <p:cNvSpPr>
              <a:spLocks noChangeArrowheads="1"/>
            </p:cNvSpPr>
            <p:nvPr/>
          </p:nvSpPr>
          <p:spPr bwMode="auto">
            <a:xfrm>
              <a:off x="894" y="118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4302" name="Line 22"/>
            <p:cNvSpPr>
              <a:spLocks noChangeShapeType="1"/>
            </p:cNvSpPr>
            <p:nvPr/>
          </p:nvSpPr>
          <p:spPr bwMode="auto">
            <a:xfrm>
              <a:off x="1248" y="797"/>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03" name="Rectangle 23"/>
            <p:cNvSpPr>
              <a:spLocks noChangeArrowheads="1"/>
            </p:cNvSpPr>
            <p:nvPr/>
          </p:nvSpPr>
          <p:spPr bwMode="auto">
            <a:xfrm>
              <a:off x="864" y="1497"/>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sp>
          <p:nvSpPr>
            <p:cNvPr id="54304" name="Line 24"/>
            <p:cNvSpPr>
              <a:spLocks noChangeShapeType="1"/>
            </p:cNvSpPr>
            <p:nvPr/>
          </p:nvSpPr>
          <p:spPr bwMode="auto">
            <a:xfrm>
              <a:off x="1786" y="797"/>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05" name="Line 25"/>
            <p:cNvSpPr>
              <a:spLocks noChangeShapeType="1"/>
            </p:cNvSpPr>
            <p:nvPr/>
          </p:nvSpPr>
          <p:spPr bwMode="auto">
            <a:xfrm flipH="1">
              <a:off x="480" y="1219"/>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06" name="Line 26"/>
            <p:cNvSpPr>
              <a:spLocks noChangeShapeType="1"/>
            </p:cNvSpPr>
            <p:nvPr/>
          </p:nvSpPr>
          <p:spPr bwMode="auto">
            <a:xfrm flipH="1">
              <a:off x="790" y="1479"/>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4307" name="Group 27"/>
            <p:cNvGrpSpPr/>
            <p:nvPr/>
          </p:nvGrpSpPr>
          <p:grpSpPr bwMode="auto">
            <a:xfrm>
              <a:off x="1228" y="1872"/>
              <a:ext cx="123" cy="172"/>
              <a:chOff x="720" y="2736"/>
              <a:chExt cx="185" cy="192"/>
            </a:xfrm>
          </p:grpSpPr>
          <p:sp>
            <p:nvSpPr>
              <p:cNvPr id="54347" name="Line 2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48" name="Line 2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4308" name="Line 30"/>
            <p:cNvSpPr>
              <a:spLocks noChangeShapeType="1"/>
            </p:cNvSpPr>
            <p:nvPr/>
          </p:nvSpPr>
          <p:spPr bwMode="auto">
            <a:xfrm>
              <a:off x="1248" y="797"/>
              <a:ext cx="2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4309" name="Group 31"/>
            <p:cNvGrpSpPr/>
            <p:nvPr/>
          </p:nvGrpSpPr>
          <p:grpSpPr bwMode="auto">
            <a:xfrm>
              <a:off x="1152" y="816"/>
              <a:ext cx="1061" cy="823"/>
              <a:chOff x="1686" y="1600"/>
              <a:chExt cx="1061" cy="823"/>
            </a:xfrm>
          </p:grpSpPr>
          <p:sp>
            <p:nvSpPr>
              <p:cNvPr id="54337" name="Rectangle 32"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4338" name="Text Box 33"/>
              <p:cNvSpPr txBox="1">
                <a:spLocks noChangeArrowheads="1"/>
              </p:cNvSpPr>
              <p:nvPr/>
            </p:nvSpPr>
            <p:spPr bwMode="auto">
              <a:xfrm>
                <a:off x="1968" y="209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4339" name="Text Box 34"/>
              <p:cNvSpPr txBox="1">
                <a:spLocks noChangeArrowheads="1"/>
              </p:cNvSpPr>
              <p:nvPr/>
            </p:nvSpPr>
            <p:spPr bwMode="auto">
              <a:xfrm>
                <a:off x="2286" y="195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4340" name="Text Box 35"/>
              <p:cNvSpPr txBox="1">
                <a:spLocks noChangeArrowheads="1"/>
              </p:cNvSpPr>
              <p:nvPr/>
            </p:nvSpPr>
            <p:spPr bwMode="auto">
              <a:xfrm>
                <a:off x="2185" y="173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54341" name="Line 36"/>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42" name="Line 37"/>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43" name="Line 38"/>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54344" name="Line 39"/>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45" name="Text Box 40"/>
              <p:cNvSpPr txBox="1">
                <a:spLocks noChangeArrowheads="1"/>
              </p:cNvSpPr>
              <p:nvPr/>
            </p:nvSpPr>
            <p:spPr bwMode="auto">
              <a:xfrm>
                <a:off x="1975" y="182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4346" name="Text Box 41"/>
              <p:cNvSpPr txBox="1">
                <a:spLocks noChangeArrowheads="1"/>
              </p:cNvSpPr>
              <p:nvPr/>
            </p:nvSpPr>
            <p:spPr bwMode="auto">
              <a:xfrm rot="5400000">
                <a:off x="2043" y="174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54310" name="Oval 42"/>
            <p:cNvSpPr>
              <a:spLocks noChangeArrowheads="1"/>
            </p:cNvSpPr>
            <p:nvPr/>
          </p:nvSpPr>
          <p:spPr bwMode="auto">
            <a:xfrm>
              <a:off x="720" y="1462"/>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4311" name="Oval 43"/>
            <p:cNvSpPr>
              <a:spLocks noChangeArrowheads="1"/>
            </p:cNvSpPr>
            <p:nvPr/>
          </p:nvSpPr>
          <p:spPr bwMode="auto">
            <a:xfrm>
              <a:off x="2208" y="128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4312" name="Rectangle 44"/>
            <p:cNvSpPr>
              <a:spLocks noChangeArrowheads="1"/>
            </p:cNvSpPr>
            <p:nvPr/>
          </p:nvSpPr>
          <p:spPr bwMode="auto">
            <a:xfrm rot="-5400000">
              <a:off x="1165" y="172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4313" name="Oval 45"/>
            <p:cNvSpPr>
              <a:spLocks noChangeArrowheads="1"/>
            </p:cNvSpPr>
            <p:nvPr/>
          </p:nvSpPr>
          <p:spPr bwMode="auto">
            <a:xfrm>
              <a:off x="432"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4314" name="Text Box 46"/>
            <p:cNvSpPr txBox="1">
              <a:spLocks noChangeArrowheads="1"/>
            </p:cNvSpPr>
            <p:nvPr/>
          </p:nvSpPr>
          <p:spPr bwMode="auto">
            <a:xfrm>
              <a:off x="847" y="864"/>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54315" name="Group 47"/>
            <p:cNvGrpSpPr/>
            <p:nvPr/>
          </p:nvGrpSpPr>
          <p:grpSpPr bwMode="auto">
            <a:xfrm>
              <a:off x="2160" y="1713"/>
              <a:ext cx="148" cy="207"/>
              <a:chOff x="2160" y="1713"/>
              <a:chExt cx="148" cy="207"/>
            </a:xfrm>
          </p:grpSpPr>
          <p:grpSp>
            <p:nvGrpSpPr>
              <p:cNvPr id="54333" name="Group 48"/>
              <p:cNvGrpSpPr/>
              <p:nvPr/>
            </p:nvGrpSpPr>
            <p:grpSpPr bwMode="auto">
              <a:xfrm>
                <a:off x="2160" y="1767"/>
                <a:ext cx="148" cy="153"/>
                <a:chOff x="720" y="2736"/>
                <a:chExt cx="185" cy="192"/>
              </a:xfrm>
            </p:grpSpPr>
            <p:sp>
              <p:nvSpPr>
                <p:cNvPr id="54335" name="Line 4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36" name="Line 5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4334" name="Oval 5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4316" name="Text Box 52"/>
            <p:cNvSpPr txBox="1">
              <a:spLocks noChangeArrowheads="1"/>
            </p:cNvSpPr>
            <p:nvPr/>
          </p:nvSpPr>
          <p:spPr bwMode="auto">
            <a:xfrm>
              <a:off x="2256" y="1161"/>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4317" name="Text Box 53"/>
            <p:cNvSpPr txBox="1">
              <a:spLocks noChangeArrowheads="1"/>
            </p:cNvSpPr>
            <p:nvPr/>
          </p:nvSpPr>
          <p:spPr bwMode="auto">
            <a:xfrm>
              <a:off x="2256" y="1593"/>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4318" name="Line 54"/>
            <p:cNvSpPr>
              <a:spLocks noChangeShapeType="1"/>
            </p:cNvSpPr>
            <p:nvPr/>
          </p:nvSpPr>
          <p:spPr bwMode="auto">
            <a:xfrm>
              <a:off x="1296" y="1488"/>
              <a:ext cx="0" cy="136"/>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54319" name="Group 55"/>
            <p:cNvGrpSpPr/>
            <p:nvPr/>
          </p:nvGrpSpPr>
          <p:grpSpPr bwMode="auto">
            <a:xfrm>
              <a:off x="668" y="1920"/>
              <a:ext cx="148" cy="207"/>
              <a:chOff x="2160" y="1713"/>
              <a:chExt cx="148" cy="207"/>
            </a:xfrm>
          </p:grpSpPr>
          <p:grpSp>
            <p:nvGrpSpPr>
              <p:cNvPr id="54329" name="Group 56"/>
              <p:cNvGrpSpPr/>
              <p:nvPr/>
            </p:nvGrpSpPr>
            <p:grpSpPr bwMode="auto">
              <a:xfrm>
                <a:off x="2160" y="1767"/>
                <a:ext cx="148" cy="153"/>
                <a:chOff x="720" y="2736"/>
                <a:chExt cx="185" cy="192"/>
              </a:xfrm>
            </p:grpSpPr>
            <p:sp>
              <p:nvSpPr>
                <p:cNvPr id="54331" name="Line 5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32" name="Line 5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4330" name="Oval 59"/>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4320" name="Text Box 60"/>
            <p:cNvSpPr txBox="1">
              <a:spLocks noChangeArrowheads="1"/>
            </p:cNvSpPr>
            <p:nvPr/>
          </p:nvSpPr>
          <p:spPr bwMode="auto">
            <a:xfrm>
              <a:off x="215"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54321" name="Group 61"/>
            <p:cNvGrpSpPr/>
            <p:nvPr/>
          </p:nvGrpSpPr>
          <p:grpSpPr bwMode="auto">
            <a:xfrm>
              <a:off x="380" y="1920"/>
              <a:ext cx="148" cy="207"/>
              <a:chOff x="2160" y="1713"/>
              <a:chExt cx="148" cy="207"/>
            </a:xfrm>
          </p:grpSpPr>
          <p:grpSp>
            <p:nvGrpSpPr>
              <p:cNvPr id="54325" name="Group 62"/>
              <p:cNvGrpSpPr/>
              <p:nvPr/>
            </p:nvGrpSpPr>
            <p:grpSpPr bwMode="auto">
              <a:xfrm>
                <a:off x="2160" y="1767"/>
                <a:ext cx="148" cy="153"/>
                <a:chOff x="720" y="2736"/>
                <a:chExt cx="185" cy="192"/>
              </a:xfrm>
            </p:grpSpPr>
            <p:sp>
              <p:nvSpPr>
                <p:cNvPr id="54327" name="Line 6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4328" name="Line 6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4326" name="Oval 6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4322" name="Text Box 66"/>
            <p:cNvSpPr txBox="1">
              <a:spLocks noChangeArrowheads="1"/>
            </p:cNvSpPr>
            <p:nvPr/>
          </p:nvSpPr>
          <p:spPr bwMode="auto">
            <a:xfrm>
              <a:off x="528" y="1344"/>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4323" name="Text Box 67"/>
            <p:cNvSpPr txBox="1">
              <a:spLocks noChangeArrowheads="1"/>
            </p:cNvSpPr>
            <p:nvPr/>
          </p:nvSpPr>
          <p:spPr bwMode="auto">
            <a:xfrm>
              <a:off x="192" y="1776"/>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4324" name="Text Box 68"/>
            <p:cNvSpPr txBox="1">
              <a:spLocks noChangeArrowheads="1"/>
            </p:cNvSpPr>
            <p:nvPr/>
          </p:nvSpPr>
          <p:spPr bwMode="auto">
            <a:xfrm>
              <a:off x="528" y="178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sp>
        <p:nvSpPr>
          <p:cNvPr id="75845" name="Text Box 69"/>
          <p:cNvSpPr txBox="1">
            <a:spLocks noChangeArrowheads="1"/>
          </p:cNvSpPr>
          <p:nvPr/>
        </p:nvSpPr>
        <p:spPr bwMode="auto">
          <a:xfrm>
            <a:off x="228600" y="3519488"/>
            <a:ext cx="49530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en-US" altLang="zh-CN" sz="2800" i="0">
                <a:solidFill>
                  <a:schemeClr val="tx2"/>
                </a:solidFill>
              </a:rPr>
              <a:t>  </a:t>
            </a:r>
            <a:r>
              <a:rPr lang="zh-CN" altLang="en-US" sz="2800" i="0">
                <a:solidFill>
                  <a:schemeClr val="tx2"/>
                </a:solidFill>
              </a:rPr>
              <a:t>如果取  </a:t>
            </a:r>
            <a:r>
              <a:rPr lang="en-US" altLang="zh-CN" sz="2800">
                <a:solidFill>
                  <a:schemeClr val="tx2"/>
                </a:solidFill>
              </a:rPr>
              <a:t>R</a:t>
            </a:r>
            <a:r>
              <a:rPr lang="en-US" altLang="zh-CN" sz="2800" i="0" baseline="-25000">
                <a:solidFill>
                  <a:schemeClr val="tx2"/>
                </a:solidFill>
              </a:rPr>
              <a:t>1</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2</a:t>
            </a:r>
            <a:r>
              <a:rPr lang="en-US" altLang="zh-CN" sz="2800">
                <a:solidFill>
                  <a:schemeClr val="tx2"/>
                </a:solidFill>
              </a:rPr>
              <a:t> </a:t>
            </a:r>
            <a:r>
              <a:rPr lang="zh-CN" altLang="en-US" sz="2800" i="0">
                <a:solidFill>
                  <a:schemeClr val="tx2"/>
                </a:solidFill>
              </a:rPr>
              <a:t>，</a:t>
            </a:r>
            <a:r>
              <a:rPr lang="en-US" altLang="zh-CN" sz="2800">
                <a:solidFill>
                  <a:schemeClr val="tx2"/>
                </a:solidFill>
              </a:rPr>
              <a:t>R</a:t>
            </a:r>
            <a:r>
              <a:rPr lang="en-US" altLang="zh-CN" sz="2800" i="0" baseline="-25000">
                <a:solidFill>
                  <a:schemeClr val="tx2"/>
                </a:solidFill>
              </a:rPr>
              <a:t>3</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F</a:t>
            </a:r>
            <a:r>
              <a:rPr lang="en-US" altLang="zh-CN" sz="2800">
                <a:solidFill>
                  <a:schemeClr val="tx2"/>
                </a:solidFill>
              </a:rPr>
              <a:t> </a:t>
            </a:r>
          </a:p>
        </p:txBody>
      </p:sp>
      <p:graphicFrame>
        <p:nvGraphicFramePr>
          <p:cNvPr id="75846" name="Object 70"/>
          <p:cNvGraphicFramePr>
            <a:graphicFrameLocks noChangeAspect="1"/>
          </p:cNvGraphicFramePr>
          <p:nvPr/>
        </p:nvGraphicFramePr>
        <p:xfrm>
          <a:off x="815182" y="3898329"/>
          <a:ext cx="2484438" cy="965836"/>
        </p:xfrm>
        <a:graphic>
          <a:graphicData uri="http://schemas.openxmlformats.org/presentationml/2006/ole">
            <mc:AlternateContent xmlns:mc="http://schemas.openxmlformats.org/markup-compatibility/2006">
              <mc:Choice xmlns:v="urn:schemas-microsoft-com:vml" Requires="v">
                <p:oleObj spid="_x0000_s24587" name="公式" r:id="rId7" imgW="1243330" imgH="466090" progId="Equation.3">
                  <p:embed/>
                </p:oleObj>
              </mc:Choice>
              <mc:Fallback>
                <p:oleObj name="公式" r:id="rId7" imgW="1243330" imgH="466090" progId="Equation.3">
                  <p:embed/>
                  <p:pic>
                    <p:nvPicPr>
                      <p:cNvPr id="0" name=""/>
                      <p:cNvPicPr>
                        <a:picLocks noChangeAspect="1" noChangeArrowheads="1"/>
                      </p:cNvPicPr>
                      <p:nvPr/>
                    </p:nvPicPr>
                    <p:blipFill>
                      <a:blip r:embed="rId8"/>
                      <a:srcRect/>
                      <a:stretch>
                        <a:fillRect/>
                      </a:stretch>
                    </p:blipFill>
                    <p:spPr bwMode="auto">
                      <a:xfrm>
                        <a:off x="815182" y="3898329"/>
                        <a:ext cx="2484438" cy="965836"/>
                      </a:xfrm>
                      <a:prstGeom prst="rect">
                        <a:avLst/>
                      </a:prstGeom>
                      <a:noFill/>
                      <a:ln>
                        <a:noFill/>
                      </a:ln>
                      <a:effectLst/>
                    </p:spPr>
                  </p:pic>
                </p:oleObj>
              </mc:Fallback>
            </mc:AlternateContent>
          </a:graphicData>
        </a:graphic>
      </p:graphicFrame>
      <p:sp>
        <p:nvSpPr>
          <p:cNvPr id="75847" name="Text Box 71"/>
          <p:cNvSpPr txBox="1">
            <a:spLocks noChangeArrowheads="1"/>
          </p:cNvSpPr>
          <p:nvPr/>
        </p:nvSpPr>
        <p:spPr bwMode="auto">
          <a:xfrm>
            <a:off x="0" y="4724400"/>
            <a:ext cx="3886200" cy="523220"/>
          </a:xfrm>
          <a:prstGeom prst="rect">
            <a:avLst/>
          </a:prstGeom>
          <a:noFill/>
          <a:ln>
            <a:noFill/>
          </a:ln>
        </p:spPr>
        <p:txBody>
          <a:bodyPr wrap="squar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en-US" altLang="zh-CN" sz="2800" i="0" dirty="0">
                <a:solidFill>
                  <a:schemeClr val="tx2"/>
                </a:solidFill>
                <a:latin typeface="Times New Roman" panose="02020603050405020304"/>
                <a:ea typeface="+mn-ea"/>
                <a:cs typeface="Times New Roman" panose="02020603050405020304"/>
              </a:rPr>
              <a:t>  </a:t>
            </a:r>
            <a:r>
              <a:rPr lang="zh-CN" altLang="en-US" sz="2800" i="0" dirty="0">
                <a:solidFill>
                  <a:schemeClr val="tx2"/>
                </a:solidFill>
                <a:latin typeface="Times New Roman" panose="02020603050405020304"/>
                <a:ea typeface="+mn-ea"/>
                <a:cs typeface="Times New Roman" panose="02020603050405020304"/>
              </a:rPr>
              <a:t>如  </a:t>
            </a:r>
            <a:r>
              <a:rPr lang="en-US" altLang="zh-CN" sz="2800" dirty="0">
                <a:solidFill>
                  <a:schemeClr val="tx2"/>
                </a:solidFill>
                <a:latin typeface="Times New Roman" panose="02020603050405020304"/>
                <a:ea typeface="+mn-ea"/>
                <a:cs typeface="Times New Roman" panose="02020603050405020304"/>
              </a:rPr>
              <a:t>R</a:t>
            </a:r>
            <a:r>
              <a:rPr lang="en-US" altLang="zh-CN" sz="2800" i="0" baseline="-25000" dirty="0">
                <a:solidFill>
                  <a:schemeClr val="tx2"/>
                </a:solidFill>
                <a:latin typeface="Times New Roman" panose="02020603050405020304"/>
                <a:ea typeface="+mn-ea"/>
                <a:cs typeface="Times New Roman" panose="02020603050405020304"/>
              </a:rPr>
              <a:t>1</a:t>
            </a:r>
            <a:r>
              <a:rPr lang="en-US" altLang="zh-CN" sz="2800" baseline="-25000" dirty="0">
                <a:solidFill>
                  <a:schemeClr val="tx2"/>
                </a:solidFill>
                <a:latin typeface="Times New Roman" panose="02020603050405020304"/>
                <a:ea typeface="+mn-ea"/>
                <a:cs typeface="Times New Roman" panose="02020603050405020304"/>
              </a:rPr>
              <a:t> </a:t>
            </a:r>
            <a:r>
              <a:rPr lang="en-US" altLang="zh-CN" sz="2800" dirty="0">
                <a:solidFill>
                  <a:schemeClr val="tx2"/>
                </a:solidFill>
                <a:latin typeface="Times New Roman" panose="02020603050405020304"/>
                <a:ea typeface="+mn-ea"/>
                <a:cs typeface="Times New Roman" panose="02020603050405020304"/>
              </a:rPr>
              <a:t>= R</a:t>
            </a:r>
            <a:r>
              <a:rPr lang="en-US" altLang="zh-CN" sz="2800" i="0" baseline="-25000" dirty="0">
                <a:solidFill>
                  <a:schemeClr val="tx2"/>
                </a:solidFill>
                <a:latin typeface="Times New Roman" panose="02020603050405020304"/>
                <a:ea typeface="+mn-ea"/>
                <a:cs typeface="Times New Roman" panose="02020603050405020304"/>
              </a:rPr>
              <a:t>2</a:t>
            </a:r>
            <a:r>
              <a:rPr lang="en-US" altLang="zh-CN" sz="2800" dirty="0">
                <a:solidFill>
                  <a:schemeClr val="tx2"/>
                </a:solidFill>
                <a:latin typeface="Times New Roman" panose="02020603050405020304"/>
                <a:ea typeface="+mn-ea"/>
                <a:cs typeface="Times New Roman" panose="02020603050405020304"/>
              </a:rPr>
              <a:t> </a:t>
            </a:r>
            <a:r>
              <a:rPr lang="en-US" altLang="zh-CN" sz="2800" i="0" dirty="0">
                <a:solidFill>
                  <a:schemeClr val="tx2"/>
                </a:solidFill>
                <a:latin typeface="Times New Roman" panose="02020603050405020304"/>
                <a:ea typeface="+mn-ea"/>
                <a:cs typeface="Times New Roman" panose="02020603050405020304"/>
              </a:rPr>
              <a:t>= </a:t>
            </a:r>
            <a:r>
              <a:rPr lang="en-US" altLang="zh-CN" sz="2800" dirty="0">
                <a:solidFill>
                  <a:schemeClr val="tx2"/>
                </a:solidFill>
                <a:latin typeface="Times New Roman" panose="02020603050405020304"/>
                <a:ea typeface="+mn-ea"/>
                <a:cs typeface="Times New Roman" panose="02020603050405020304"/>
              </a:rPr>
              <a:t>R</a:t>
            </a:r>
            <a:r>
              <a:rPr lang="en-US" altLang="zh-CN" sz="2800" i="0" baseline="-25000" dirty="0">
                <a:solidFill>
                  <a:schemeClr val="tx2"/>
                </a:solidFill>
                <a:latin typeface="Times New Roman" panose="02020603050405020304"/>
                <a:ea typeface="+mn-ea"/>
                <a:cs typeface="Times New Roman" panose="02020603050405020304"/>
              </a:rPr>
              <a:t>3</a:t>
            </a:r>
            <a:r>
              <a:rPr lang="en-US" altLang="zh-CN" sz="2800" baseline="-25000" dirty="0">
                <a:solidFill>
                  <a:schemeClr val="tx2"/>
                </a:solidFill>
                <a:latin typeface="Times New Roman" panose="02020603050405020304"/>
                <a:ea typeface="+mn-ea"/>
                <a:cs typeface="Times New Roman" panose="02020603050405020304"/>
              </a:rPr>
              <a:t> </a:t>
            </a:r>
            <a:r>
              <a:rPr lang="en-US" altLang="zh-CN" sz="2800" dirty="0">
                <a:solidFill>
                  <a:schemeClr val="tx2"/>
                </a:solidFill>
                <a:latin typeface="Times New Roman" panose="02020603050405020304"/>
                <a:ea typeface="+mn-ea"/>
                <a:cs typeface="Times New Roman" panose="02020603050405020304"/>
              </a:rPr>
              <a:t>= R</a:t>
            </a:r>
            <a:r>
              <a:rPr lang="en-US" altLang="zh-CN" sz="2800" i="0" baseline="-25000" dirty="0">
                <a:solidFill>
                  <a:schemeClr val="tx2"/>
                </a:solidFill>
                <a:latin typeface="Times New Roman" panose="02020603050405020304"/>
                <a:ea typeface="+mn-ea"/>
                <a:cs typeface="Times New Roman" panose="02020603050405020304"/>
              </a:rPr>
              <a:t>F</a:t>
            </a:r>
            <a:r>
              <a:rPr lang="en-US" altLang="zh-CN" sz="2800" dirty="0">
                <a:solidFill>
                  <a:schemeClr val="tx2"/>
                </a:solidFill>
                <a:latin typeface="Times New Roman" panose="02020603050405020304"/>
                <a:ea typeface="+mn-ea"/>
                <a:cs typeface="Times New Roman" panose="02020603050405020304"/>
              </a:rPr>
              <a:t> </a:t>
            </a:r>
          </a:p>
        </p:txBody>
      </p:sp>
      <p:graphicFrame>
        <p:nvGraphicFramePr>
          <p:cNvPr id="75848" name="Object 72" descr="75%"/>
          <p:cNvGraphicFramePr>
            <a:graphicFrameLocks noChangeAspect="1"/>
          </p:cNvGraphicFramePr>
          <p:nvPr/>
        </p:nvGraphicFramePr>
        <p:xfrm>
          <a:off x="228600" y="5337175"/>
          <a:ext cx="3200400" cy="560388"/>
        </p:xfrm>
        <a:graphic>
          <a:graphicData uri="http://schemas.openxmlformats.org/presentationml/2006/ole">
            <mc:AlternateContent xmlns:mc="http://schemas.openxmlformats.org/markup-compatibility/2006">
              <mc:Choice xmlns:v="urn:schemas-microsoft-com:vml" Requires="v">
                <p:oleObj spid="_x0000_s24588" name="公式" r:id="rId9" imgW="1308100" imgH="127000" progId="Equation.3">
                  <p:embed/>
                </p:oleObj>
              </mc:Choice>
              <mc:Fallback>
                <p:oleObj name="公式" r:id="rId9" imgW="1308100" imgH="127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337175"/>
                        <a:ext cx="3200400" cy="560388"/>
                      </a:xfrm>
                      <a:prstGeom prst="rect">
                        <a:avLst/>
                      </a:prstGeom>
                      <a:noFill/>
                      <a:ln w="28575">
                        <a:solidFill>
                          <a:srgbClr val="006600"/>
                        </a:solidFill>
                        <a:miter lim="800000"/>
                        <a:headEnd/>
                        <a:tailEnd/>
                      </a:ln>
                      <a:effectLst/>
                    </p:spPr>
                  </p:pic>
                </p:oleObj>
              </mc:Fallback>
            </mc:AlternateContent>
          </a:graphicData>
        </a:graphic>
      </p:graphicFrame>
      <p:sp>
        <p:nvSpPr>
          <p:cNvPr id="75849" name="Rectangle 73"/>
          <p:cNvSpPr>
            <a:spLocks noChangeArrowheads="1"/>
          </p:cNvSpPr>
          <p:nvPr/>
        </p:nvSpPr>
        <p:spPr bwMode="auto">
          <a:xfrm>
            <a:off x="2239963" y="3048000"/>
            <a:ext cx="2766695" cy="518160"/>
          </a:xfrm>
          <a:prstGeom prst="rect">
            <a:avLst/>
          </a:prstGeom>
          <a:noFill/>
          <a:ln>
            <a:noFill/>
          </a:ln>
        </p:spPr>
        <p:txBody>
          <a:bodyPr wrap="none">
            <a:spAutoFit/>
          </a:bodyPr>
          <a:lstStyle/>
          <a:p>
            <a:pPr eaLnBrk="0" hangingPunct="0">
              <a:spcBef>
                <a:spcPct val="50000"/>
              </a:spcBef>
            </a:pPr>
            <a:r>
              <a:rPr lang="en-US" altLang="zh-CN" sz="2800" b="1" i="1" dirty="0">
                <a:solidFill>
                  <a:srgbClr val="CC0000"/>
                </a:solidFill>
                <a:latin typeface="Times New Roman" panose="02020603050405020304" charset="0"/>
              </a:rPr>
              <a:t>R</a:t>
            </a:r>
            <a:r>
              <a:rPr lang="en-US" altLang="zh-CN" sz="2800" b="1" i="1" baseline="-25000" dirty="0">
                <a:solidFill>
                  <a:srgbClr val="CC0000"/>
                </a:solidFill>
                <a:latin typeface="Times New Roman" panose="02020603050405020304" charset="0"/>
              </a:rPr>
              <a:t>2</a:t>
            </a:r>
            <a:r>
              <a:rPr lang="en-US" altLang="zh-CN" sz="2800" b="1" i="1" dirty="0">
                <a:solidFill>
                  <a:srgbClr val="CC0000"/>
                </a:solidFill>
                <a:latin typeface="Times New Roman" panose="02020603050405020304" charset="0"/>
              </a:rPr>
              <a:t> // R</a:t>
            </a:r>
            <a:r>
              <a:rPr lang="en-US" altLang="zh-CN" sz="2800" b="1" i="1" baseline="-25000" dirty="0">
                <a:solidFill>
                  <a:srgbClr val="CC0000"/>
                </a:solidFill>
                <a:latin typeface="Times New Roman" panose="02020603050405020304" charset="0"/>
              </a:rPr>
              <a:t>3 </a:t>
            </a:r>
            <a:r>
              <a:rPr lang="en-US" altLang="zh-CN" sz="2800" b="1" i="1" dirty="0">
                <a:solidFill>
                  <a:srgbClr val="CC0000"/>
                </a:solidFill>
                <a:latin typeface="Times New Roman" panose="02020603050405020304" charset="0"/>
              </a:rPr>
              <a:t>= R</a:t>
            </a:r>
            <a:r>
              <a:rPr lang="en-US" altLang="zh-CN" sz="2800" b="1" i="1" baseline="-25000" dirty="0">
                <a:solidFill>
                  <a:srgbClr val="CC0000"/>
                </a:solidFill>
                <a:latin typeface="Times New Roman" panose="02020603050405020304" charset="0"/>
              </a:rPr>
              <a:t>1 </a:t>
            </a:r>
            <a:r>
              <a:rPr lang="en-US" altLang="zh-CN" sz="2800" b="1" i="1" dirty="0">
                <a:solidFill>
                  <a:srgbClr val="CC0000"/>
                </a:solidFill>
                <a:latin typeface="Times New Roman" panose="02020603050405020304" charset="0"/>
              </a:rPr>
              <a:t>// R</a:t>
            </a:r>
            <a:r>
              <a:rPr lang="en-US" altLang="zh-CN" sz="2800" b="1" i="1" baseline="-25000" dirty="0">
                <a:solidFill>
                  <a:srgbClr val="CC0000"/>
                </a:solidFill>
                <a:latin typeface="Times New Roman" panose="02020603050405020304" charset="0"/>
              </a:rPr>
              <a:t>F</a:t>
            </a:r>
          </a:p>
        </p:txBody>
      </p:sp>
      <p:sp>
        <p:nvSpPr>
          <p:cNvPr id="75850" name="Rectangle 74" descr="40%"/>
          <p:cNvSpPr>
            <a:spLocks noChangeArrowheads="1"/>
          </p:cNvSpPr>
          <p:nvPr/>
        </p:nvSpPr>
        <p:spPr bwMode="auto">
          <a:xfrm>
            <a:off x="501650" y="5957888"/>
            <a:ext cx="5954713" cy="523875"/>
          </a:xfrm>
          <a:prstGeom prst="rect">
            <a:avLst/>
          </a:prstGeom>
          <a:noFill/>
          <a:ln>
            <a:noFill/>
          </a:ln>
        </p:spPr>
        <p:txBody>
          <a:bodyPr wrap="none">
            <a:spAutoFit/>
          </a:bodyPr>
          <a:lstStyle/>
          <a:p>
            <a:pPr eaLnBrk="0" hangingPunct="0">
              <a:spcBef>
                <a:spcPct val="50000"/>
              </a:spcBef>
            </a:pPr>
            <a:r>
              <a:rPr lang="zh-CN" altLang="en-US" sz="2800" b="1" i="0" dirty="0">
                <a:solidFill>
                  <a:srgbClr val="CC0000"/>
                </a:solidFill>
                <a:effectLst>
                  <a:outerShdw blurRad="38100" dist="38100" dir="2700000" algn="tl">
                    <a:srgbClr val="DDDDDD"/>
                  </a:outerShdw>
                </a:effectLst>
                <a:latin typeface="Times New Roman" panose="02020603050405020304" charset="0"/>
              </a:rPr>
              <a:t>输出与两个输入信号的差值成正比。</a:t>
            </a:r>
          </a:p>
        </p:txBody>
      </p:sp>
      <p:sp>
        <p:nvSpPr>
          <p:cNvPr id="75851" name="AutoShape 75" descr="40%"/>
          <p:cNvSpPr>
            <a:spLocks noChangeArrowheads="1"/>
          </p:cNvSpPr>
          <p:nvPr/>
        </p:nvSpPr>
        <p:spPr bwMode="auto">
          <a:xfrm>
            <a:off x="3429000" y="533400"/>
            <a:ext cx="2209800" cy="1143000"/>
          </a:xfrm>
          <a:prstGeom prst="wedgeEllipseCallout">
            <a:avLst>
              <a:gd name="adj1" fmla="val -68606"/>
              <a:gd name="adj2" fmla="val 49861"/>
            </a:avLst>
          </a:prstGeom>
          <a:pattFill prst="pct40">
            <a:fgClr>
              <a:srgbClr val="CCFF66"/>
            </a:fgClr>
            <a:bgClr>
              <a:srgbClr val="FFFFFF"/>
            </a:bgClr>
          </a:pattFill>
          <a:ln w="38100">
            <a:solidFill>
              <a:srgbClr val="006600"/>
            </a:solidFill>
            <a:miter lim="800000"/>
          </a:ln>
        </p:spPr>
        <p:txBody>
          <a:bodyPr wrap="none" anchor="ctr"/>
          <a:lstStyle/>
          <a:p>
            <a:pPr algn="ctr">
              <a:lnSpc>
                <a:spcPct val="110000"/>
              </a:lnSpc>
            </a:pPr>
            <a:r>
              <a:rPr lang="zh-CN" altLang="en-US" sz="2800" b="1" i="0">
                <a:solidFill>
                  <a:srgbClr val="FF3300"/>
                </a:solidFill>
                <a:latin typeface="Times New Roman" panose="02020603050405020304" charset="0"/>
              </a:rPr>
              <a:t>常用做测量</a:t>
            </a:r>
          </a:p>
          <a:p>
            <a:pPr algn="ctr">
              <a:lnSpc>
                <a:spcPct val="110000"/>
              </a:lnSpc>
            </a:pPr>
            <a:r>
              <a:rPr lang="zh-CN" altLang="en-US" sz="2800" b="1" i="0">
                <a:solidFill>
                  <a:srgbClr val="FF3300"/>
                </a:solidFill>
                <a:latin typeface="Times New Roman" panose="02020603050405020304" charset="0"/>
              </a:rPr>
              <a:t>放大电路</a:t>
            </a:r>
          </a:p>
        </p:txBody>
      </p:sp>
      <p:graphicFrame>
        <p:nvGraphicFramePr>
          <p:cNvPr id="54287" name="Object 7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4589" name="Equation" r:id="rId11" imgW="114300" imgH="215900" progId="Equation.3">
                  <p:embed/>
                </p:oleObj>
              </mc:Choice>
              <mc:Fallback>
                <p:oleObj name="Equation" r:id="rId11" imgW="1143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p:spPr>
                  </p:pic>
                </p:oleObj>
              </mc:Fallback>
            </mc:AlternateContent>
          </a:graphicData>
        </a:graphic>
      </p:graphicFrame>
      <p:grpSp>
        <p:nvGrpSpPr>
          <p:cNvPr id="12" name="Group 77"/>
          <p:cNvGrpSpPr/>
          <p:nvPr/>
        </p:nvGrpSpPr>
        <p:grpSpPr bwMode="auto">
          <a:xfrm>
            <a:off x="3810000" y="4876800"/>
            <a:ext cx="5111750" cy="1066800"/>
            <a:chOff x="2400" y="3165"/>
            <a:chExt cx="3220" cy="675"/>
          </a:xfrm>
        </p:grpSpPr>
        <p:sp>
          <p:nvSpPr>
            <p:cNvPr id="54291" name="Rectangle 78"/>
            <p:cNvSpPr>
              <a:spLocks noChangeArrowheads="1"/>
            </p:cNvSpPr>
            <p:nvPr/>
          </p:nvSpPr>
          <p:spPr bwMode="auto">
            <a:xfrm>
              <a:off x="2400" y="3165"/>
              <a:ext cx="3216" cy="675"/>
            </a:xfrm>
            <a:prstGeom prst="rect">
              <a:avLst/>
            </a:prstGeom>
            <a:noFill/>
            <a:ln w="28575">
              <a:solidFill>
                <a:srgbClr val="006600"/>
              </a:solidFill>
              <a:miter lim="800000"/>
            </a:ln>
          </p:spPr>
          <p:txBody>
            <a:bodyPr/>
            <a:lstStyle/>
            <a:p>
              <a:endParaRPr lang="zh-CN" altLang="en-US">
                <a:latin typeface="Times New Roman" panose="02020603050405020304" charset="0"/>
              </a:endParaRPr>
            </a:p>
          </p:txBody>
        </p:sp>
        <p:graphicFrame>
          <p:nvGraphicFramePr>
            <p:cNvPr id="54292" name="Object 79"/>
            <p:cNvGraphicFramePr>
              <a:graphicFrameLocks noChangeAspect="1"/>
            </p:cNvGraphicFramePr>
            <p:nvPr/>
          </p:nvGraphicFramePr>
          <p:xfrm>
            <a:off x="2400" y="3168"/>
            <a:ext cx="3220" cy="643"/>
          </p:xfrm>
          <a:graphic>
            <a:graphicData uri="http://schemas.openxmlformats.org/presentationml/2006/ole">
              <mc:AlternateContent xmlns:mc="http://schemas.openxmlformats.org/markup-compatibility/2006">
                <mc:Choice xmlns:v="urn:schemas-microsoft-com:vml" Requires="v">
                  <p:oleObj spid="_x0000_s24590" name="Equation" r:id="rId13" imgW="2705100" imgH="393700" progId="Equation.3">
                    <p:embed/>
                  </p:oleObj>
                </mc:Choice>
                <mc:Fallback>
                  <p:oleObj name="Equation" r:id="rId13" imgW="2705100" imgH="393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 y="3168"/>
                          <a:ext cx="3220" cy="643"/>
                        </a:xfrm>
                        <a:prstGeom prst="rect">
                          <a:avLst/>
                        </a:prstGeom>
                        <a:noFill/>
                        <a:ln>
                          <a:noFill/>
                        </a:ln>
                        <a:effectLst/>
                      </p:spPr>
                    </p:pic>
                  </p:oleObj>
                </mc:Fallback>
              </mc:AlternateContent>
            </a:graphicData>
          </a:graphic>
        </p:graphicFrame>
      </p:grpSp>
      <p:sp>
        <p:nvSpPr>
          <p:cNvPr id="75859" name="AutoShape 83">
            <a:hlinkClick r:id="rId15" action="ppaction://program"/>
          </p:cNvPr>
          <p:cNvSpPr>
            <a:spLocks noChangeArrowheads="1"/>
          </p:cNvSpPr>
          <p:nvPr/>
        </p:nvSpPr>
        <p:spPr bwMode="auto">
          <a:xfrm>
            <a:off x="4267200" y="43434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graphicFrame>
        <p:nvGraphicFramePr>
          <p:cNvPr id="54290" name="对象 3"/>
          <p:cNvGraphicFramePr>
            <a:graphicFrameLocks noChangeAspect="1"/>
          </p:cNvGraphicFramePr>
          <p:nvPr/>
        </p:nvGraphicFramePr>
        <p:xfrm>
          <a:off x="4968875" y="2609850"/>
          <a:ext cx="4140200" cy="1035050"/>
        </p:xfrm>
        <a:graphic>
          <a:graphicData uri="http://schemas.openxmlformats.org/presentationml/2006/ole">
            <mc:AlternateContent xmlns:mc="http://schemas.openxmlformats.org/markup-compatibility/2006">
              <mc:Choice xmlns:v="urn:schemas-microsoft-com:vml" Requires="v">
                <p:oleObj spid="_x0000_s24591" name="公式" r:id="rId16" imgW="1727200" imgH="431800" progId="Equation.3">
                  <p:embed/>
                </p:oleObj>
              </mc:Choice>
              <mc:Fallback>
                <p:oleObj name="公式" r:id="rId16" imgW="1727200" imgH="431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68875" y="2609850"/>
                        <a:ext cx="4140200" cy="10350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2404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5784">
                                            <p:txEl>
                                              <p:pRg st="0" end="0"/>
                                            </p:txEl>
                                          </p:spTgt>
                                        </p:tgtEl>
                                        <p:attrNameLst>
                                          <p:attrName>style.visibility</p:attrName>
                                        </p:attrNameLst>
                                      </p:cBhvr>
                                      <p:to>
                                        <p:strVal val="visible"/>
                                      </p:to>
                                    </p:set>
                                    <p:animEffect transition="in" filter="box(out)">
                                      <p:cBhvr>
                                        <p:cTn id="12" dur="500"/>
                                        <p:tgtEl>
                                          <p:spTgt spid="757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779"/>
                                        </p:tgtEl>
                                        <p:attrNameLst>
                                          <p:attrName>style.visibility</p:attrName>
                                        </p:attrNameLst>
                                      </p:cBhvr>
                                      <p:to>
                                        <p:strVal val="visible"/>
                                      </p:to>
                                    </p:set>
                                    <p:animEffect transition="in" filter="wipe(left)">
                                      <p:cBhvr>
                                        <p:cTn id="17" dur="500"/>
                                        <p:tgtEl>
                                          <p:spTgt spid="7577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5780"/>
                                        </p:tgtEl>
                                        <p:attrNameLst>
                                          <p:attrName>style.visibility</p:attrName>
                                        </p:attrNameLst>
                                      </p:cBhvr>
                                      <p:to>
                                        <p:strVal val="visible"/>
                                      </p:to>
                                    </p:set>
                                    <p:animEffect transition="in" filter="wipe(left)">
                                      <p:cBhvr>
                                        <p:cTn id="21" dur="500"/>
                                        <p:tgtEl>
                                          <p:spTgt spid="7578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4290"/>
                                        </p:tgtEl>
                                        <p:attrNameLst>
                                          <p:attrName>style.visibility</p:attrName>
                                        </p:attrNameLst>
                                      </p:cBhvr>
                                      <p:to>
                                        <p:strVal val="visible"/>
                                      </p:to>
                                    </p:set>
                                    <p:animEffect transition="in" filter="wipe(down)">
                                      <p:cBhvr>
                                        <p:cTn id="26" dur="500"/>
                                        <p:tgtEl>
                                          <p:spTgt spid="5429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5849"/>
                                        </p:tgtEl>
                                        <p:attrNameLst>
                                          <p:attrName>style.visibility</p:attrName>
                                        </p:attrNameLst>
                                      </p:cBhvr>
                                      <p:to>
                                        <p:strVal val="visible"/>
                                      </p:to>
                                    </p:set>
                                    <p:animEffect transition="in" filter="wipe(left)">
                                      <p:cBhvr>
                                        <p:cTn id="41" dur="500"/>
                                        <p:tgtEl>
                                          <p:spTgt spid="758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5845"/>
                                        </p:tgtEl>
                                        <p:attrNameLst>
                                          <p:attrName>style.visibility</p:attrName>
                                        </p:attrNameLst>
                                      </p:cBhvr>
                                      <p:to>
                                        <p:strVal val="visible"/>
                                      </p:to>
                                    </p:set>
                                    <p:animEffect transition="in" filter="wipe(left)">
                                      <p:cBhvr>
                                        <p:cTn id="46" dur="500"/>
                                        <p:tgtEl>
                                          <p:spTgt spid="758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5846"/>
                                        </p:tgtEl>
                                        <p:attrNameLst>
                                          <p:attrName>style.visibility</p:attrName>
                                        </p:attrNameLst>
                                      </p:cBhvr>
                                      <p:to>
                                        <p:strVal val="visible"/>
                                      </p:to>
                                    </p:set>
                                    <p:animEffect transition="in" filter="wipe(left)">
                                      <p:cBhvr>
                                        <p:cTn id="51" dur="500"/>
                                        <p:tgtEl>
                                          <p:spTgt spid="758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5847"/>
                                        </p:tgtEl>
                                        <p:attrNameLst>
                                          <p:attrName>style.visibility</p:attrName>
                                        </p:attrNameLst>
                                      </p:cBhvr>
                                      <p:to>
                                        <p:strVal val="visible"/>
                                      </p:to>
                                    </p:set>
                                    <p:animEffect transition="in" filter="wipe(left)">
                                      <p:cBhvr>
                                        <p:cTn id="56" dur="500"/>
                                        <p:tgtEl>
                                          <p:spTgt spid="7584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5848"/>
                                        </p:tgtEl>
                                        <p:attrNameLst>
                                          <p:attrName>style.visibility</p:attrName>
                                        </p:attrNameLst>
                                      </p:cBhvr>
                                      <p:to>
                                        <p:strVal val="visible"/>
                                      </p:to>
                                    </p:set>
                                    <p:animEffect transition="in" filter="wipe(left)">
                                      <p:cBhvr>
                                        <p:cTn id="61" dur="500"/>
                                        <p:tgtEl>
                                          <p:spTgt spid="7584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5850"/>
                                        </p:tgtEl>
                                        <p:attrNameLst>
                                          <p:attrName>style.visibility</p:attrName>
                                        </p:attrNameLst>
                                      </p:cBhvr>
                                      <p:to>
                                        <p:strVal val="visible"/>
                                      </p:to>
                                    </p:set>
                                    <p:animEffect transition="in" filter="wipe(left)">
                                      <p:cBhvr>
                                        <p:cTn id="66" dur="500"/>
                                        <p:tgtEl>
                                          <p:spTgt spid="75850"/>
                                        </p:tgtEl>
                                      </p:cBhvr>
                                    </p:animEffec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499"/>
                                          </p:stCondLst>
                                        </p:cTn>
                                        <p:tgtEl>
                                          <p:spTgt spid="758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75851"/>
                                        </p:tgtEl>
                                        <p:attrNameLst>
                                          <p:attrName>style.visibility</p:attrName>
                                        </p:attrNameLst>
                                      </p:cBhvr>
                                      <p:to>
                                        <p:strVal val="visible"/>
                                      </p:to>
                                    </p:set>
                                    <p:animEffect transition="in" filter="wipe(right)">
                                      <p:cBhvr>
                                        <p:cTn id="74" dur="500"/>
                                        <p:tgtEl>
                                          <p:spTgt spid="7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p:bldP spid="75784" grpId="0" build="p" autoUpdateAnimBg="0"/>
      <p:bldP spid="75845" grpId="0" autoUpdateAnimBg="0"/>
      <p:bldP spid="75847" grpId="0" autoUpdateAnimBg="0"/>
      <p:bldP spid="75849" grpId="0" autoUpdateAnimBg="0"/>
      <p:bldP spid="75850" grpId="0" autoUpdateAnimBg="0"/>
      <p:bldP spid="75851" grpId="0" animBg="1" autoUpdateAnimBg="0"/>
      <p:bldP spid="75859"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381000" y="304800"/>
            <a:ext cx="8458200" cy="15017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zh-CN" altLang="en-US" sz="2800" i="0" dirty="0">
                <a:solidFill>
                  <a:srgbClr val="CC0000"/>
                </a:solidFill>
                <a:effectLst>
                  <a:outerShdw blurRad="38100" dist="38100" dir="2700000" algn="tl">
                    <a:srgbClr val="DDDDDD"/>
                  </a:outerShdw>
                </a:effectLst>
              </a:rPr>
              <a:t>分析方法</a:t>
            </a:r>
            <a:r>
              <a:rPr lang="en-US" altLang="zh-CN" sz="2800" i="0" dirty="0">
                <a:solidFill>
                  <a:srgbClr val="CC0000"/>
                </a:solidFill>
                <a:effectLst>
                  <a:outerShdw blurRad="38100" dist="38100" dir="2700000" algn="tl">
                    <a:srgbClr val="DDDDDD"/>
                  </a:outerShdw>
                </a:effectLst>
              </a:rPr>
              <a:t>2</a:t>
            </a:r>
            <a:r>
              <a:rPr lang="zh-CN" altLang="en-US" sz="2800" i="0" dirty="0">
                <a:solidFill>
                  <a:srgbClr val="CC0000"/>
                </a:solidFill>
                <a:effectLst>
                  <a:outerShdw blurRad="38100" dist="38100" dir="2700000" algn="tl">
                    <a:srgbClr val="DDDDDD"/>
                  </a:outerShdw>
                </a:effectLst>
              </a:rPr>
              <a:t>：利用叠加原理</a:t>
            </a:r>
            <a:endParaRPr lang="zh-CN" altLang="en-US" sz="2800" b="0" i="0" dirty="0">
              <a:solidFill>
                <a:schemeClr val="hlink"/>
              </a:solidFill>
              <a:effectLst>
                <a:outerShdw blurRad="38100" dist="38100" dir="2700000" algn="tl">
                  <a:srgbClr val="DDDDDD"/>
                </a:outerShdw>
              </a:effectLst>
            </a:endParaRPr>
          </a:p>
          <a:p>
            <a:pPr eaLnBrk="1" hangingPunct="1">
              <a:lnSpc>
                <a:spcPct val="110000"/>
              </a:lnSpc>
            </a:pPr>
            <a:r>
              <a:rPr lang="zh-CN" altLang="en-US" sz="2800" i="0" dirty="0">
                <a:effectLst>
                  <a:outerShdw blurRad="38100" dist="38100" dir="2700000" algn="tl">
                    <a:srgbClr val="DDDDDD"/>
                  </a:outerShdw>
                </a:effectLst>
              </a:rPr>
              <a:t> </a:t>
            </a:r>
            <a:r>
              <a:rPr lang="zh-CN" altLang="en-US" sz="2800" i="0" dirty="0" smtClean="0">
                <a:effectLst>
                  <a:outerShdw blurRad="38100" dist="38100" dir="2700000" algn="tl">
                    <a:srgbClr val="DDDDDD"/>
                  </a:outerShdw>
                </a:effectLst>
              </a:rPr>
              <a:t>  </a:t>
            </a:r>
            <a:r>
              <a:rPr lang="zh-CN" altLang="en-US" sz="2800" i="0" dirty="0">
                <a:effectLst>
                  <a:outerShdw blurRad="38100" dist="38100" dir="2700000" algn="tl">
                    <a:srgbClr val="DDDDDD"/>
                  </a:outerShdw>
                </a:effectLst>
              </a:rPr>
              <a:t>减法运算电路可看作是反相比例运算电路与同相比例运算电路的叠加。</a:t>
            </a:r>
          </a:p>
        </p:txBody>
      </p:sp>
      <p:graphicFrame>
        <p:nvGraphicFramePr>
          <p:cNvPr id="76803" name="Object 3"/>
          <p:cNvGraphicFramePr>
            <a:graphicFrameLocks noChangeAspect="1"/>
          </p:cNvGraphicFramePr>
          <p:nvPr/>
        </p:nvGraphicFramePr>
        <p:xfrm>
          <a:off x="762000" y="2713038"/>
          <a:ext cx="2590800" cy="1046162"/>
        </p:xfrm>
        <a:graphic>
          <a:graphicData uri="http://schemas.openxmlformats.org/presentationml/2006/ole">
            <mc:AlternateContent xmlns:mc="http://schemas.openxmlformats.org/markup-compatibility/2006">
              <mc:Choice xmlns:v="urn:schemas-microsoft-com:vml" Requires="v">
                <p:oleObj spid="_x0000_s25607" name="Equation" r:id="rId3" imgW="1244600" imgH="393700" progId="Equation.3">
                  <p:embed/>
                </p:oleObj>
              </mc:Choice>
              <mc:Fallback>
                <p:oleObj name="Equation" r:id="rId3" imgW="1244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13038"/>
                        <a:ext cx="2590800" cy="1046162"/>
                      </a:xfrm>
                      <a:prstGeom prst="rect">
                        <a:avLst/>
                      </a:prstGeom>
                      <a:noFill/>
                      <a:ln>
                        <a:noFill/>
                      </a:ln>
                      <a:effectLst/>
                    </p:spPr>
                  </p:pic>
                </p:oleObj>
              </mc:Fallback>
            </mc:AlternateContent>
          </a:graphicData>
        </a:graphic>
      </p:graphicFrame>
      <p:graphicFrame>
        <p:nvGraphicFramePr>
          <p:cNvPr id="76804" name="Object 4"/>
          <p:cNvGraphicFramePr>
            <a:graphicFrameLocks noChangeAspect="1"/>
          </p:cNvGraphicFramePr>
          <p:nvPr/>
        </p:nvGraphicFramePr>
        <p:xfrm>
          <a:off x="1323975" y="3754438"/>
          <a:ext cx="3143250" cy="1006475"/>
        </p:xfrm>
        <a:graphic>
          <a:graphicData uri="http://schemas.openxmlformats.org/presentationml/2006/ole">
            <mc:AlternateContent xmlns:mc="http://schemas.openxmlformats.org/markup-compatibility/2006">
              <mc:Choice xmlns:v="urn:schemas-microsoft-com:vml" Requires="v">
                <p:oleObj spid="_x0000_s25608" name="Equation" r:id="rId5" imgW="1663700" imgH="419100" progId="Equation.3">
                  <p:embed/>
                </p:oleObj>
              </mc:Choice>
              <mc:Fallback>
                <p:oleObj name="Equation" r:id="rId5" imgW="16637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975" y="3754438"/>
                        <a:ext cx="3143250" cy="1006475"/>
                      </a:xfrm>
                      <a:prstGeom prst="rect">
                        <a:avLst/>
                      </a:prstGeom>
                      <a:noFill/>
                      <a:ln>
                        <a:noFill/>
                      </a:ln>
                      <a:effectLst/>
                    </p:spPr>
                  </p:pic>
                </p:oleObj>
              </mc:Fallback>
            </mc:AlternateContent>
          </a:graphicData>
        </a:graphic>
      </p:graphicFrame>
      <p:graphicFrame>
        <p:nvGraphicFramePr>
          <p:cNvPr id="76805" name="Object 5" descr="40%"/>
          <p:cNvGraphicFramePr>
            <a:graphicFrameLocks noChangeAspect="1"/>
          </p:cNvGraphicFramePr>
          <p:nvPr/>
        </p:nvGraphicFramePr>
        <p:xfrm>
          <a:off x="1317625" y="5391150"/>
          <a:ext cx="4321175" cy="1025525"/>
        </p:xfrm>
        <a:graphic>
          <a:graphicData uri="http://schemas.openxmlformats.org/presentationml/2006/ole">
            <mc:AlternateContent xmlns:mc="http://schemas.openxmlformats.org/markup-compatibility/2006">
              <mc:Choice xmlns:v="urn:schemas-microsoft-com:vml" Requires="v">
                <p:oleObj spid="_x0000_s25609" name="Equation" r:id="rId7" imgW="2374900" imgH="419100" progId="Equation.3">
                  <p:embed/>
                </p:oleObj>
              </mc:Choice>
              <mc:Fallback>
                <p:oleObj name="Equation" r:id="rId7" imgW="23749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625" y="5391150"/>
                        <a:ext cx="4321175" cy="1025525"/>
                      </a:xfrm>
                      <a:prstGeom prst="rect">
                        <a:avLst/>
                      </a:prstGeom>
                      <a:noFill/>
                      <a:ln>
                        <a:noFill/>
                      </a:ln>
                      <a:effectLst/>
                    </p:spPr>
                  </p:pic>
                </p:oleObj>
              </mc:Fallback>
            </mc:AlternateContent>
          </a:graphicData>
        </a:graphic>
      </p:graphicFrame>
      <p:sp>
        <p:nvSpPr>
          <p:cNvPr id="55302" name="Text Box 6"/>
          <p:cNvSpPr txBox="1">
            <a:spLocks noChangeArrowheads="1"/>
          </p:cNvSpPr>
          <p:nvPr/>
        </p:nvSpPr>
        <p:spPr bwMode="auto">
          <a:xfrm>
            <a:off x="6096000" y="2438400"/>
            <a:ext cx="5334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rPr>
              <a:t>u</a:t>
            </a:r>
            <a:r>
              <a:rPr lang="en-US" altLang="zh-CN" sz="2800" baseline="-25000">
                <a:solidFill>
                  <a:srgbClr val="FF3300"/>
                </a:solidFill>
              </a:rPr>
              <a:t>+</a:t>
            </a:r>
          </a:p>
        </p:txBody>
      </p:sp>
      <p:graphicFrame>
        <p:nvGraphicFramePr>
          <p:cNvPr id="76867" name="Object 67"/>
          <p:cNvGraphicFramePr>
            <a:graphicFrameLocks noChangeAspect="1"/>
          </p:cNvGraphicFramePr>
          <p:nvPr/>
        </p:nvGraphicFramePr>
        <p:xfrm>
          <a:off x="844550" y="1789113"/>
          <a:ext cx="2127250" cy="1031875"/>
        </p:xfrm>
        <a:graphic>
          <a:graphicData uri="http://schemas.openxmlformats.org/presentationml/2006/ole">
            <mc:AlternateContent xmlns:mc="http://schemas.openxmlformats.org/markup-compatibility/2006">
              <mc:Choice xmlns:v="urn:schemas-microsoft-com:vml" Requires="v">
                <p:oleObj spid="_x0000_s25610" name="Equation" r:id="rId9" imgW="1003300" imgH="393700" progId="Equation.3">
                  <p:embed/>
                </p:oleObj>
              </mc:Choice>
              <mc:Fallback>
                <p:oleObj name="Equation" r:id="rId9" imgW="10033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550" y="1789113"/>
                        <a:ext cx="2127250" cy="1031875"/>
                      </a:xfrm>
                      <a:prstGeom prst="rect">
                        <a:avLst/>
                      </a:prstGeom>
                      <a:noFill/>
                      <a:ln>
                        <a:noFill/>
                      </a:ln>
                      <a:effectLst/>
                    </p:spPr>
                  </p:pic>
                </p:oleObj>
              </mc:Fallback>
            </mc:AlternateContent>
          </a:graphicData>
        </a:graphic>
      </p:graphicFrame>
      <p:graphicFrame>
        <p:nvGraphicFramePr>
          <p:cNvPr id="76868" name="Object 68"/>
          <p:cNvGraphicFramePr>
            <a:graphicFrameLocks noChangeAspect="1"/>
          </p:cNvGraphicFramePr>
          <p:nvPr/>
        </p:nvGraphicFramePr>
        <p:xfrm>
          <a:off x="762000" y="4724400"/>
          <a:ext cx="2209800" cy="674688"/>
        </p:xfrm>
        <a:graphic>
          <a:graphicData uri="http://schemas.openxmlformats.org/presentationml/2006/ole">
            <mc:AlternateContent xmlns:mc="http://schemas.openxmlformats.org/markup-compatibility/2006">
              <mc:Choice xmlns:v="urn:schemas-microsoft-com:vml" Requires="v">
                <p:oleObj spid="_x0000_s25611" name="公式" r:id="rId11" imgW="876300" imgH="139700" progId="Equation.3">
                  <p:embed/>
                </p:oleObj>
              </mc:Choice>
              <mc:Fallback>
                <p:oleObj name="公式" r:id="rId11" imgW="876300" imgH="139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4724400"/>
                        <a:ext cx="2209800" cy="674688"/>
                      </a:xfrm>
                      <a:prstGeom prst="rect">
                        <a:avLst/>
                      </a:prstGeom>
                      <a:noFill/>
                      <a:ln>
                        <a:noFill/>
                      </a:ln>
                      <a:effectLst/>
                    </p:spPr>
                  </p:pic>
                </p:oleObj>
              </mc:Fallback>
            </mc:AlternateContent>
          </a:graphicData>
        </a:graphic>
      </p:graphicFrame>
      <p:grpSp>
        <p:nvGrpSpPr>
          <p:cNvPr id="55305" name="Group 69"/>
          <p:cNvGrpSpPr/>
          <p:nvPr/>
        </p:nvGrpSpPr>
        <p:grpSpPr bwMode="auto">
          <a:xfrm>
            <a:off x="4572000" y="1271588"/>
            <a:ext cx="3962400" cy="2690812"/>
            <a:chOff x="192" y="432"/>
            <a:chExt cx="2496" cy="1695"/>
          </a:xfrm>
        </p:grpSpPr>
        <p:sp>
          <p:nvSpPr>
            <p:cNvPr id="55306" name="Text Box 70"/>
            <p:cNvSpPr txBox="1">
              <a:spLocks noChangeArrowheads="1"/>
            </p:cNvSpPr>
            <p:nvPr/>
          </p:nvSpPr>
          <p:spPr bwMode="auto">
            <a:xfrm>
              <a:off x="528" y="1536"/>
              <a:ext cx="38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latin typeface="Times New Roman" panose="02020603050405020304"/>
                  <a:cs typeface="Times New Roman" panose="02020603050405020304"/>
                </a:rPr>
                <a:t>u</a:t>
              </a:r>
              <a:r>
                <a:rPr lang="en-US" altLang="zh-CN" sz="2800" baseline="-25000">
                  <a:solidFill>
                    <a:srgbClr val="000099"/>
                  </a:solidFill>
                  <a:latin typeface="Times New Roman" panose="02020603050405020304"/>
                  <a:cs typeface="Times New Roman" panose="02020603050405020304"/>
                </a:rPr>
                <a:t>i2</a:t>
              </a:r>
              <a:endParaRPr lang="en-US" altLang="zh-CN" sz="2800">
                <a:solidFill>
                  <a:srgbClr val="000099"/>
                </a:solidFill>
                <a:latin typeface="Times New Roman" panose="02020603050405020304"/>
                <a:cs typeface="Times New Roman" panose="02020603050405020304"/>
              </a:endParaRPr>
            </a:p>
          </p:txBody>
        </p:sp>
        <p:sp>
          <p:nvSpPr>
            <p:cNvPr id="55307" name="Text Box 71"/>
            <p:cNvSpPr txBox="1">
              <a:spLocks noChangeArrowheads="1"/>
            </p:cNvSpPr>
            <p:nvPr/>
          </p:nvSpPr>
          <p:spPr bwMode="auto">
            <a:xfrm>
              <a:off x="2256" y="1344"/>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5308" name="Rectangle 72"/>
            <p:cNvSpPr>
              <a:spLocks noChangeArrowheads="1"/>
            </p:cNvSpPr>
            <p:nvPr/>
          </p:nvSpPr>
          <p:spPr bwMode="auto">
            <a:xfrm>
              <a:off x="1497" y="432"/>
              <a:ext cx="567" cy="327"/>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55309" name="Rectangle 73"/>
            <p:cNvSpPr>
              <a:spLocks noChangeArrowheads="1"/>
            </p:cNvSpPr>
            <p:nvPr/>
          </p:nvSpPr>
          <p:spPr bwMode="auto">
            <a:xfrm>
              <a:off x="1517" y="758"/>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5310" name="Line 74"/>
            <p:cNvSpPr>
              <a:spLocks noChangeShapeType="1"/>
            </p:cNvSpPr>
            <p:nvPr/>
          </p:nvSpPr>
          <p:spPr bwMode="auto">
            <a:xfrm>
              <a:off x="2055" y="797"/>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11" name="Text Box 75"/>
            <p:cNvSpPr txBox="1">
              <a:spLocks noChangeArrowheads="1"/>
            </p:cNvSpPr>
            <p:nvPr/>
          </p:nvSpPr>
          <p:spPr bwMode="auto">
            <a:xfrm>
              <a:off x="192" y="135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55312" name="Rectangle 76"/>
            <p:cNvSpPr>
              <a:spLocks noChangeArrowheads="1"/>
            </p:cNvSpPr>
            <p:nvPr/>
          </p:nvSpPr>
          <p:spPr bwMode="auto">
            <a:xfrm>
              <a:off x="894" y="144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5313" name="Text Box 77"/>
            <p:cNvSpPr txBox="1">
              <a:spLocks noChangeArrowheads="1"/>
            </p:cNvSpPr>
            <p:nvPr/>
          </p:nvSpPr>
          <p:spPr bwMode="auto">
            <a:xfrm>
              <a:off x="1327" y="1632"/>
              <a:ext cx="54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3</a:t>
              </a:r>
            </a:p>
          </p:txBody>
        </p:sp>
        <p:sp>
          <p:nvSpPr>
            <p:cNvPr id="55314" name="Rectangle 78"/>
            <p:cNvSpPr>
              <a:spLocks noChangeArrowheads="1"/>
            </p:cNvSpPr>
            <p:nvPr/>
          </p:nvSpPr>
          <p:spPr bwMode="auto">
            <a:xfrm>
              <a:off x="894" y="118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5315" name="Line 79"/>
            <p:cNvSpPr>
              <a:spLocks noChangeShapeType="1"/>
            </p:cNvSpPr>
            <p:nvPr/>
          </p:nvSpPr>
          <p:spPr bwMode="auto">
            <a:xfrm>
              <a:off x="1248" y="797"/>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16" name="Rectangle 80"/>
            <p:cNvSpPr>
              <a:spLocks noChangeArrowheads="1"/>
            </p:cNvSpPr>
            <p:nvPr/>
          </p:nvSpPr>
          <p:spPr bwMode="auto">
            <a:xfrm>
              <a:off x="864" y="1497"/>
              <a:ext cx="400" cy="330"/>
            </a:xfrm>
            <a:prstGeom prst="rect">
              <a:avLst/>
            </a:prstGeom>
            <a:noFill/>
            <a:ln>
              <a:noFill/>
            </a:ln>
          </p:spPr>
          <p:txBody>
            <a:bodyPr wrap="none">
              <a:spAutoFit/>
            </a:bodyPr>
            <a:lstStyle/>
            <a:p>
              <a:r>
                <a:rPr lang="en-US" altLang="zh-CN" sz="2800" b="1" i="1">
                  <a:latin typeface="Times New Roman" panose="02020603050405020304"/>
                  <a:cs typeface="Times New Roman" panose="02020603050405020304"/>
                </a:rPr>
                <a:t>R</a:t>
              </a:r>
              <a:r>
                <a:rPr lang="en-US" altLang="zh-CN" sz="2800" b="1" i="1" baseline="-25000">
                  <a:latin typeface="Times New Roman" panose="02020603050405020304"/>
                  <a:cs typeface="Times New Roman" panose="02020603050405020304"/>
                </a:rPr>
                <a:t>2</a:t>
              </a:r>
            </a:p>
          </p:txBody>
        </p:sp>
        <p:sp>
          <p:nvSpPr>
            <p:cNvPr id="55317" name="Line 81"/>
            <p:cNvSpPr>
              <a:spLocks noChangeShapeType="1"/>
            </p:cNvSpPr>
            <p:nvPr/>
          </p:nvSpPr>
          <p:spPr bwMode="auto">
            <a:xfrm>
              <a:off x="1786" y="797"/>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18" name="Line 82"/>
            <p:cNvSpPr>
              <a:spLocks noChangeShapeType="1"/>
            </p:cNvSpPr>
            <p:nvPr/>
          </p:nvSpPr>
          <p:spPr bwMode="auto">
            <a:xfrm flipH="1">
              <a:off x="480" y="1219"/>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19" name="Line 83"/>
            <p:cNvSpPr>
              <a:spLocks noChangeShapeType="1"/>
            </p:cNvSpPr>
            <p:nvPr/>
          </p:nvSpPr>
          <p:spPr bwMode="auto">
            <a:xfrm flipH="1">
              <a:off x="790" y="1479"/>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5320" name="Group 84"/>
            <p:cNvGrpSpPr/>
            <p:nvPr/>
          </p:nvGrpSpPr>
          <p:grpSpPr bwMode="auto">
            <a:xfrm>
              <a:off x="1228" y="1872"/>
              <a:ext cx="123" cy="172"/>
              <a:chOff x="720" y="2736"/>
              <a:chExt cx="185" cy="192"/>
            </a:xfrm>
          </p:grpSpPr>
          <p:sp>
            <p:nvSpPr>
              <p:cNvPr id="55360" name="Line 8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61" name="Line 8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5321" name="Line 87"/>
            <p:cNvSpPr>
              <a:spLocks noChangeShapeType="1"/>
            </p:cNvSpPr>
            <p:nvPr/>
          </p:nvSpPr>
          <p:spPr bwMode="auto">
            <a:xfrm>
              <a:off x="1248" y="797"/>
              <a:ext cx="2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55322" name="Group 88"/>
            <p:cNvGrpSpPr/>
            <p:nvPr/>
          </p:nvGrpSpPr>
          <p:grpSpPr bwMode="auto">
            <a:xfrm>
              <a:off x="1152" y="816"/>
              <a:ext cx="1061" cy="823"/>
              <a:chOff x="1686" y="1600"/>
              <a:chExt cx="1061" cy="823"/>
            </a:xfrm>
          </p:grpSpPr>
          <p:sp>
            <p:nvSpPr>
              <p:cNvPr id="55350" name="Rectangle 89"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5351" name="Text Box 90"/>
              <p:cNvSpPr txBox="1">
                <a:spLocks noChangeArrowheads="1"/>
              </p:cNvSpPr>
              <p:nvPr/>
            </p:nvSpPr>
            <p:spPr bwMode="auto">
              <a:xfrm>
                <a:off x="1968" y="209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5352" name="Text Box 91"/>
              <p:cNvSpPr txBox="1">
                <a:spLocks noChangeArrowheads="1"/>
              </p:cNvSpPr>
              <p:nvPr/>
            </p:nvSpPr>
            <p:spPr bwMode="auto">
              <a:xfrm>
                <a:off x="2286" y="195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5353" name="Text Box 92"/>
              <p:cNvSpPr txBox="1">
                <a:spLocks noChangeArrowheads="1"/>
              </p:cNvSpPr>
              <p:nvPr/>
            </p:nvSpPr>
            <p:spPr bwMode="auto">
              <a:xfrm>
                <a:off x="2185" y="173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55354" name="Line 93"/>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55" name="Line 94"/>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56" name="Line 95"/>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55357" name="Line 96"/>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58" name="Text Box 97"/>
              <p:cNvSpPr txBox="1">
                <a:spLocks noChangeArrowheads="1"/>
              </p:cNvSpPr>
              <p:nvPr/>
            </p:nvSpPr>
            <p:spPr bwMode="auto">
              <a:xfrm>
                <a:off x="1975" y="182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55359" name="Text Box 98"/>
              <p:cNvSpPr txBox="1">
                <a:spLocks noChangeArrowheads="1"/>
              </p:cNvSpPr>
              <p:nvPr/>
            </p:nvSpPr>
            <p:spPr bwMode="auto">
              <a:xfrm rot="5400000">
                <a:off x="2043" y="174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55323" name="Oval 99"/>
            <p:cNvSpPr>
              <a:spLocks noChangeArrowheads="1"/>
            </p:cNvSpPr>
            <p:nvPr/>
          </p:nvSpPr>
          <p:spPr bwMode="auto">
            <a:xfrm>
              <a:off x="720" y="1462"/>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5324" name="Oval 100"/>
            <p:cNvSpPr>
              <a:spLocks noChangeArrowheads="1"/>
            </p:cNvSpPr>
            <p:nvPr/>
          </p:nvSpPr>
          <p:spPr bwMode="auto">
            <a:xfrm>
              <a:off x="2208" y="128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5325" name="Rectangle 101"/>
            <p:cNvSpPr>
              <a:spLocks noChangeArrowheads="1"/>
            </p:cNvSpPr>
            <p:nvPr/>
          </p:nvSpPr>
          <p:spPr bwMode="auto">
            <a:xfrm rot="-5400000">
              <a:off x="1165" y="172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55326" name="Oval 102"/>
            <p:cNvSpPr>
              <a:spLocks noChangeArrowheads="1"/>
            </p:cNvSpPr>
            <p:nvPr/>
          </p:nvSpPr>
          <p:spPr bwMode="auto">
            <a:xfrm>
              <a:off x="432"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55327" name="Text Box 103"/>
            <p:cNvSpPr txBox="1">
              <a:spLocks noChangeArrowheads="1"/>
            </p:cNvSpPr>
            <p:nvPr/>
          </p:nvSpPr>
          <p:spPr bwMode="auto">
            <a:xfrm>
              <a:off x="847" y="864"/>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55328" name="Group 104"/>
            <p:cNvGrpSpPr/>
            <p:nvPr/>
          </p:nvGrpSpPr>
          <p:grpSpPr bwMode="auto">
            <a:xfrm>
              <a:off x="2160" y="1713"/>
              <a:ext cx="148" cy="207"/>
              <a:chOff x="2160" y="1713"/>
              <a:chExt cx="148" cy="207"/>
            </a:xfrm>
          </p:grpSpPr>
          <p:grpSp>
            <p:nvGrpSpPr>
              <p:cNvPr id="55346" name="Group 105"/>
              <p:cNvGrpSpPr/>
              <p:nvPr/>
            </p:nvGrpSpPr>
            <p:grpSpPr bwMode="auto">
              <a:xfrm>
                <a:off x="2160" y="1767"/>
                <a:ext cx="148" cy="153"/>
                <a:chOff x="720" y="2736"/>
                <a:chExt cx="185" cy="192"/>
              </a:xfrm>
            </p:grpSpPr>
            <p:sp>
              <p:nvSpPr>
                <p:cNvPr id="55348" name="Line 10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49" name="Line 10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5347" name="Oval 10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5329" name="Text Box 109"/>
            <p:cNvSpPr txBox="1">
              <a:spLocks noChangeArrowheads="1"/>
            </p:cNvSpPr>
            <p:nvPr/>
          </p:nvSpPr>
          <p:spPr bwMode="auto">
            <a:xfrm>
              <a:off x="2256" y="1161"/>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5330" name="Text Box 110"/>
            <p:cNvSpPr txBox="1">
              <a:spLocks noChangeArrowheads="1"/>
            </p:cNvSpPr>
            <p:nvPr/>
          </p:nvSpPr>
          <p:spPr bwMode="auto">
            <a:xfrm>
              <a:off x="2256" y="1593"/>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5331" name="Line 111"/>
            <p:cNvSpPr>
              <a:spLocks noChangeShapeType="1"/>
            </p:cNvSpPr>
            <p:nvPr/>
          </p:nvSpPr>
          <p:spPr bwMode="auto">
            <a:xfrm>
              <a:off x="1296" y="1488"/>
              <a:ext cx="0" cy="136"/>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55332" name="Group 112"/>
            <p:cNvGrpSpPr/>
            <p:nvPr/>
          </p:nvGrpSpPr>
          <p:grpSpPr bwMode="auto">
            <a:xfrm>
              <a:off x="668" y="1920"/>
              <a:ext cx="148" cy="207"/>
              <a:chOff x="2160" y="1713"/>
              <a:chExt cx="148" cy="207"/>
            </a:xfrm>
          </p:grpSpPr>
          <p:grpSp>
            <p:nvGrpSpPr>
              <p:cNvPr id="55342" name="Group 113"/>
              <p:cNvGrpSpPr/>
              <p:nvPr/>
            </p:nvGrpSpPr>
            <p:grpSpPr bwMode="auto">
              <a:xfrm>
                <a:off x="2160" y="1767"/>
                <a:ext cx="148" cy="153"/>
                <a:chOff x="720" y="2736"/>
                <a:chExt cx="185" cy="192"/>
              </a:xfrm>
            </p:grpSpPr>
            <p:sp>
              <p:nvSpPr>
                <p:cNvPr id="55344" name="Line 11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45" name="Line 11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5343" name="Oval 116"/>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5333" name="Text Box 117"/>
            <p:cNvSpPr txBox="1">
              <a:spLocks noChangeArrowheads="1"/>
            </p:cNvSpPr>
            <p:nvPr/>
          </p:nvSpPr>
          <p:spPr bwMode="auto">
            <a:xfrm>
              <a:off x="215"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55334" name="Group 118"/>
            <p:cNvGrpSpPr/>
            <p:nvPr/>
          </p:nvGrpSpPr>
          <p:grpSpPr bwMode="auto">
            <a:xfrm>
              <a:off x="380" y="1920"/>
              <a:ext cx="148" cy="207"/>
              <a:chOff x="2160" y="1713"/>
              <a:chExt cx="148" cy="207"/>
            </a:xfrm>
          </p:grpSpPr>
          <p:grpSp>
            <p:nvGrpSpPr>
              <p:cNvPr id="55338" name="Group 119"/>
              <p:cNvGrpSpPr/>
              <p:nvPr/>
            </p:nvGrpSpPr>
            <p:grpSpPr bwMode="auto">
              <a:xfrm>
                <a:off x="2160" y="1767"/>
                <a:ext cx="148" cy="153"/>
                <a:chOff x="720" y="2736"/>
                <a:chExt cx="185" cy="192"/>
              </a:xfrm>
            </p:grpSpPr>
            <p:sp>
              <p:nvSpPr>
                <p:cNvPr id="55340" name="Line 12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55341" name="Line 12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55339" name="Oval 12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55335" name="Text Box 123"/>
            <p:cNvSpPr txBox="1">
              <a:spLocks noChangeArrowheads="1"/>
            </p:cNvSpPr>
            <p:nvPr/>
          </p:nvSpPr>
          <p:spPr bwMode="auto">
            <a:xfrm>
              <a:off x="528" y="1344"/>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5336" name="Text Box 124"/>
            <p:cNvSpPr txBox="1">
              <a:spLocks noChangeArrowheads="1"/>
            </p:cNvSpPr>
            <p:nvPr/>
          </p:nvSpPr>
          <p:spPr bwMode="auto">
            <a:xfrm>
              <a:off x="192" y="1776"/>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55337" name="Text Box 125"/>
            <p:cNvSpPr txBox="1">
              <a:spLocks noChangeArrowheads="1"/>
            </p:cNvSpPr>
            <p:nvPr/>
          </p:nvSpPr>
          <p:spPr bwMode="auto">
            <a:xfrm>
              <a:off x="528" y="178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spTree>
    <p:extLst>
      <p:ext uri="{BB962C8B-B14F-4D97-AF65-F5344CB8AC3E}">
        <p14:creationId xmlns:p14="http://schemas.microsoft.com/office/powerpoint/2010/main" val="560107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animEffect transition="in" filter="wipe(up)">
                                      <p:cBhvr>
                                        <p:cTn id="7" dur="500"/>
                                        <p:tgtEl>
                                          <p:spTgt spid="76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6802">
                                            <p:txEl>
                                              <p:pRg st="1" end="1"/>
                                            </p:txEl>
                                          </p:spTgt>
                                        </p:tgtEl>
                                        <p:attrNameLst>
                                          <p:attrName>style.visibility</p:attrName>
                                        </p:attrNameLst>
                                      </p:cBhvr>
                                      <p:to>
                                        <p:strVal val="visible"/>
                                      </p:to>
                                    </p:set>
                                    <p:animEffect transition="in" filter="wipe(up)">
                                      <p:cBhvr>
                                        <p:cTn id="12" dur="500"/>
                                        <p:tgtEl>
                                          <p:spTgt spid="768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867"/>
                                        </p:tgtEl>
                                        <p:attrNameLst>
                                          <p:attrName>style.visibility</p:attrName>
                                        </p:attrNameLst>
                                      </p:cBhvr>
                                      <p:to>
                                        <p:strVal val="visible"/>
                                      </p:to>
                                    </p:set>
                                    <p:animEffect transition="in" filter="wipe(left)">
                                      <p:cBhvr>
                                        <p:cTn id="17" dur="500"/>
                                        <p:tgtEl>
                                          <p:spTgt spid="768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3"/>
                                        </p:tgtEl>
                                        <p:attrNameLst>
                                          <p:attrName>style.visibility</p:attrName>
                                        </p:attrNameLst>
                                      </p:cBhvr>
                                      <p:to>
                                        <p:strVal val="visible"/>
                                      </p:to>
                                    </p:set>
                                    <p:animEffect transition="in" filter="wipe(left)">
                                      <p:cBhvr>
                                        <p:cTn id="22" dur="500"/>
                                        <p:tgtEl>
                                          <p:spTgt spid="7680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76804"/>
                                        </p:tgtEl>
                                        <p:attrNameLst>
                                          <p:attrName>style.visibility</p:attrName>
                                        </p:attrNameLst>
                                      </p:cBhvr>
                                      <p:to>
                                        <p:strVal val="visible"/>
                                      </p:to>
                                    </p:set>
                                    <p:animEffect transition="in" filter="box(out)">
                                      <p:cBhvr>
                                        <p:cTn id="27" dur="500"/>
                                        <p:tgtEl>
                                          <p:spTgt spid="768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6868"/>
                                        </p:tgtEl>
                                        <p:attrNameLst>
                                          <p:attrName>style.visibility</p:attrName>
                                        </p:attrNameLst>
                                      </p:cBhvr>
                                      <p:to>
                                        <p:strVal val="visible"/>
                                      </p:to>
                                    </p:set>
                                    <p:animEffect transition="in" filter="wipe(left)">
                                      <p:cBhvr>
                                        <p:cTn id="32" dur="500"/>
                                        <p:tgtEl>
                                          <p:spTgt spid="768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6805"/>
                                        </p:tgtEl>
                                        <p:attrNameLst>
                                          <p:attrName>style.visibility</p:attrName>
                                        </p:attrNameLst>
                                      </p:cBhvr>
                                      <p:to>
                                        <p:strVal val="visible"/>
                                      </p:to>
                                    </p:set>
                                    <p:animEffect transition="in" filter="wipe(left)">
                                      <p:cBhvr>
                                        <p:cTn id="37" dur="5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ctrTitle"/>
          </p:nvPr>
        </p:nvSpPr>
        <p:spPr bwMode="auto">
          <a:xfrm>
            <a:off x="614363" y="273050"/>
            <a:ext cx="4338637" cy="488950"/>
          </a:xfrm>
          <a:ln>
            <a:miter lim="800000"/>
            <a:headEnd/>
            <a:tailEnd/>
          </a:ln>
        </p:spPr>
        <p:txBody>
          <a:bodyPr vert="horz" wrap="square" lIns="91440" tIns="45720" rIns="91440" bIns="45720" numCol="1" anchor="t" anchorCtr="0" compatLnSpc="1">
            <a:prstTxWarp prst="textNoShape">
              <a:avLst/>
            </a:prstTxWarp>
            <a:normAutofit fontScale="90000"/>
          </a:bodyPr>
          <a:lstStyle/>
          <a:p>
            <a:pPr algn="l" eaLnBrk="1" hangingPunct="1">
              <a:defRPr/>
            </a:pPr>
            <a:r>
              <a:rPr lang="en-US" altLang="zh-CN" sz="3200" b="1" dirty="0" smtClean="0">
                <a:solidFill>
                  <a:srgbClr val="000099"/>
                </a:solidFill>
                <a:effectLst>
                  <a:outerShdw blurRad="38100" dist="38100" dir="2700000" algn="tl">
                    <a:srgbClr val="C0C0C0"/>
                  </a:outerShdw>
                </a:effectLst>
              </a:rPr>
              <a:t>4.3.4   </a:t>
            </a:r>
            <a:r>
              <a:rPr lang="zh-CN" altLang="en-US" sz="3200" b="1" dirty="0" smtClean="0">
                <a:solidFill>
                  <a:srgbClr val="000099"/>
                </a:solidFill>
                <a:effectLst>
                  <a:outerShdw blurRad="38100" dist="38100" dir="2700000" algn="tl">
                    <a:srgbClr val="C0C0C0"/>
                  </a:outerShdw>
                </a:effectLst>
              </a:rPr>
              <a:t>积分运算电路</a:t>
            </a:r>
            <a:endParaRPr lang="zh-CN" altLang="en-US" sz="3200" dirty="0" smtClean="0">
              <a:solidFill>
                <a:srgbClr val="000099"/>
              </a:solidFill>
              <a:effectLst>
                <a:outerShdw blurRad="38100" dist="38100" dir="2700000" algn="tl">
                  <a:srgbClr val="C0C0C0"/>
                </a:outerShdw>
              </a:effectLst>
            </a:endParaRPr>
          </a:p>
        </p:txBody>
      </p:sp>
      <p:sp>
        <p:nvSpPr>
          <p:cNvPr id="77827" name="Text Box 3"/>
          <p:cNvSpPr txBox="1">
            <a:spLocks noChangeArrowheads="1"/>
          </p:cNvSpPr>
          <p:nvPr/>
        </p:nvSpPr>
        <p:spPr bwMode="auto">
          <a:xfrm>
            <a:off x="4572000" y="1143000"/>
            <a:ext cx="43434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10000"/>
              </a:spcBef>
            </a:pPr>
            <a:r>
              <a:rPr lang="en-US" altLang="zh-CN" sz="2800" i="0"/>
              <a:t>   </a:t>
            </a:r>
            <a:r>
              <a:rPr lang="zh-CN" altLang="en-US" sz="2800" i="0"/>
              <a:t>由虚短及虚断性质可得</a:t>
            </a:r>
          </a:p>
          <a:p>
            <a:pPr eaLnBrk="1" hangingPunct="1">
              <a:spcBef>
                <a:spcPct val="10000"/>
              </a:spcBef>
            </a:pPr>
            <a:r>
              <a:rPr lang="zh-CN" altLang="en-US" sz="2800"/>
              <a:t>     </a:t>
            </a:r>
            <a:r>
              <a:rPr lang="en-US" altLang="zh-CN" sz="2800"/>
              <a:t>i</a:t>
            </a:r>
            <a:r>
              <a:rPr lang="en-US" altLang="zh-CN" sz="2800" i="0" baseline="-25000"/>
              <a:t>1</a:t>
            </a:r>
            <a:r>
              <a:rPr lang="en-US" altLang="zh-CN" sz="2800"/>
              <a:t> = i</a:t>
            </a:r>
            <a:r>
              <a:rPr lang="en-US" altLang="zh-CN" sz="2800" i="0" baseline="-25000"/>
              <a:t>f</a:t>
            </a:r>
            <a:endParaRPr lang="en-US" altLang="zh-CN" sz="2800"/>
          </a:p>
        </p:txBody>
      </p:sp>
      <p:graphicFrame>
        <p:nvGraphicFramePr>
          <p:cNvPr id="77828" name="Object 4"/>
          <p:cNvGraphicFramePr>
            <a:graphicFrameLocks noChangeAspect="1"/>
          </p:cNvGraphicFramePr>
          <p:nvPr/>
        </p:nvGraphicFramePr>
        <p:xfrm>
          <a:off x="4781550" y="3121025"/>
          <a:ext cx="2152650" cy="1101725"/>
        </p:xfrm>
        <a:graphic>
          <a:graphicData uri="http://schemas.openxmlformats.org/presentationml/2006/ole">
            <mc:AlternateContent xmlns:mc="http://schemas.openxmlformats.org/markup-compatibility/2006">
              <mc:Choice xmlns:v="urn:schemas-microsoft-com:vml" Requires="v">
                <p:oleObj spid="_x0000_s26633" name="Equation" r:id="rId3" imgW="844365" imgH="425669" progId="Equation.3">
                  <p:embed/>
                </p:oleObj>
              </mc:Choice>
              <mc:Fallback>
                <p:oleObj name="Equation" r:id="rId3" imgW="844365" imgH="4256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3121025"/>
                        <a:ext cx="2152650"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29" name="Object 5"/>
          <p:cNvGraphicFramePr>
            <a:graphicFrameLocks noChangeAspect="1"/>
          </p:cNvGraphicFramePr>
          <p:nvPr/>
        </p:nvGraphicFramePr>
        <p:xfrm>
          <a:off x="6858000" y="3140075"/>
          <a:ext cx="1600200" cy="966788"/>
        </p:xfrm>
        <a:graphic>
          <a:graphicData uri="http://schemas.openxmlformats.org/presentationml/2006/ole">
            <mc:AlternateContent xmlns:mc="http://schemas.openxmlformats.org/markup-compatibility/2006">
              <mc:Choice xmlns:v="urn:schemas-microsoft-com:vml" Requires="v">
                <p:oleObj spid="_x0000_s26634" name="Equation" r:id="rId5" imgW="692327" imgH="387306" progId="Equation.3">
                  <p:embed/>
                </p:oleObj>
              </mc:Choice>
              <mc:Fallback>
                <p:oleObj name="Equation" r:id="rId5" imgW="692327" imgH="38730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3140075"/>
                        <a:ext cx="1600200"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0" name="Object 6" descr="40%"/>
          <p:cNvGraphicFramePr>
            <a:graphicFrameLocks noChangeAspect="1"/>
          </p:cNvGraphicFramePr>
          <p:nvPr/>
        </p:nvGraphicFramePr>
        <p:xfrm>
          <a:off x="5410200" y="4479925"/>
          <a:ext cx="2784475" cy="1162050"/>
        </p:xfrm>
        <a:graphic>
          <a:graphicData uri="http://schemas.openxmlformats.org/presentationml/2006/ole">
            <mc:AlternateContent xmlns:mc="http://schemas.openxmlformats.org/markup-compatibility/2006">
              <mc:Choice xmlns:v="urn:schemas-microsoft-com:vml" Requires="v">
                <p:oleObj spid="_x0000_s26635" name="Equation" r:id="rId7" imgW="1162120" imgH="425669" progId="Equation.3">
                  <p:embed/>
                </p:oleObj>
              </mc:Choice>
              <mc:Fallback>
                <p:oleObj name="Equation" r:id="rId7" imgW="1162120" imgH="4256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4479925"/>
                        <a:ext cx="2784475" cy="1162050"/>
                      </a:xfrm>
                      <a:prstGeom prst="rect">
                        <a:avLst/>
                      </a:prstGeom>
                      <a:pattFill prst="pct40">
                        <a:fgClr>
                          <a:srgbClr val="FFCCFF"/>
                        </a:fgClr>
                        <a:bgClr>
                          <a:srgbClr val="FFFFFF"/>
                        </a:bgClr>
                      </a:patt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1" name="Object 7" descr="40%"/>
          <p:cNvGraphicFramePr>
            <a:graphicFrameLocks noChangeAspect="1"/>
          </p:cNvGraphicFramePr>
          <p:nvPr/>
        </p:nvGraphicFramePr>
        <p:xfrm>
          <a:off x="6477000" y="2133600"/>
          <a:ext cx="1882775" cy="950913"/>
        </p:xfrm>
        <a:graphic>
          <a:graphicData uri="http://schemas.openxmlformats.org/presentationml/2006/ole">
            <mc:AlternateContent xmlns:mc="http://schemas.openxmlformats.org/markup-compatibility/2006">
              <mc:Choice xmlns:v="urn:schemas-microsoft-com:vml" Requires="v">
                <p:oleObj spid="_x0000_s26636" name="Equation" r:id="rId9" imgW="781235" imgH="387306" progId="Equation.3">
                  <p:embed/>
                </p:oleObj>
              </mc:Choice>
              <mc:Fallback>
                <p:oleObj name="Equation" r:id="rId9" imgW="781235" imgH="3873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2133600"/>
                        <a:ext cx="1882775" cy="950913"/>
                      </a:xfrm>
                      <a:prstGeom prst="rect">
                        <a:avLst/>
                      </a:prstGeom>
                      <a:noFill/>
                      <a:ln>
                        <a:noFill/>
                      </a:ln>
                      <a:effectLst/>
                      <a:extLst>
                        <a:ext uri="{909E8E84-426E-40DD-AFC4-6F175D3DCCD1}">
                          <a14:hiddenFill xmlns:a14="http://schemas.microsoft.com/office/drawing/2010/main">
                            <a:pattFill prst="pct40">
                              <a:fgClr>
                                <a:srgbClr val="FFCC99"/>
                              </a:fgClr>
                              <a:bgClr>
                                <a:srgbClr val="FFFFFF"/>
                              </a:bgClr>
                            </a:pattFill>
                          </a14:hiddenFill>
                        </a:ext>
                        <a:ext uri="{91240B29-F687-4F45-9708-019B960494DF}">
                          <a14:hiddenLine xmlns:a14="http://schemas.microsoft.com/office/drawing/2010/main" w="19050">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32" name="Object 8"/>
          <p:cNvGraphicFramePr>
            <a:graphicFrameLocks noChangeAspect="1"/>
          </p:cNvGraphicFramePr>
          <p:nvPr/>
        </p:nvGraphicFramePr>
        <p:xfrm>
          <a:off x="5102225" y="2178050"/>
          <a:ext cx="1146175" cy="1022350"/>
        </p:xfrm>
        <a:graphic>
          <a:graphicData uri="http://schemas.openxmlformats.org/presentationml/2006/ole">
            <mc:AlternateContent xmlns:mc="http://schemas.openxmlformats.org/markup-compatibility/2006">
              <mc:Choice xmlns:v="urn:schemas-microsoft-com:vml" Requires="v">
                <p:oleObj spid="_x0000_s26637" name="Equation" r:id="rId11" imgW="463480" imgH="412531" progId="Equation.3">
                  <p:embed/>
                </p:oleObj>
              </mc:Choice>
              <mc:Fallback>
                <p:oleObj name="Equation" r:id="rId11" imgW="463480" imgH="412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2225" y="2178050"/>
                        <a:ext cx="11461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3" name="AutoShape 9" descr="90%"/>
          <p:cNvSpPr>
            <a:spLocks noChangeArrowheads="1"/>
          </p:cNvSpPr>
          <p:nvPr/>
        </p:nvSpPr>
        <p:spPr bwMode="auto">
          <a:xfrm>
            <a:off x="990600" y="762000"/>
            <a:ext cx="1071563" cy="609600"/>
          </a:xfrm>
          <a:prstGeom prst="wedgeEllipseCallout">
            <a:avLst>
              <a:gd name="adj1" fmla="val 81111"/>
              <a:gd name="adj2" fmla="val -9116"/>
            </a:avLst>
          </a:prstGeom>
          <a:pattFill prst="pct90">
            <a:fgClr>
              <a:srgbClr val="CCFF33"/>
            </a:fgClr>
            <a:bgClr>
              <a:schemeClr val="bg1"/>
            </a:bgClr>
          </a:pattFill>
          <a:ln w="28575">
            <a:solidFill>
              <a:srgbClr val="006600"/>
            </a:solidFill>
            <a:miter lim="800000"/>
            <a:headEnd/>
            <a:tailEnd/>
          </a:ln>
        </p:spPr>
        <p:txBody>
          <a:bodyPr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r>
              <a:rPr lang="en-US" altLang="zh-CN" sz="2800">
                <a:ea typeface="楷体_GB2312" pitchFamily="49" charset="-122"/>
              </a:rPr>
              <a:t>i</a:t>
            </a:r>
            <a:r>
              <a:rPr lang="en-US" altLang="zh-CN" sz="2800" i="0" baseline="-25000">
                <a:ea typeface="楷体_GB2312" pitchFamily="49" charset="-122"/>
              </a:rPr>
              <a:t>f </a:t>
            </a:r>
            <a:r>
              <a:rPr lang="en-US" altLang="zh-CN" sz="2800" i="0">
                <a:ea typeface="楷体_GB2312" pitchFamily="49" charset="-122"/>
              </a:rPr>
              <a:t>=?</a:t>
            </a:r>
          </a:p>
        </p:txBody>
      </p:sp>
      <p:grpSp>
        <p:nvGrpSpPr>
          <p:cNvPr id="2" name="Group 13"/>
          <p:cNvGrpSpPr>
            <a:grpSpLocks/>
          </p:cNvGrpSpPr>
          <p:nvPr/>
        </p:nvGrpSpPr>
        <p:grpSpPr bwMode="auto">
          <a:xfrm>
            <a:off x="1362075" y="685800"/>
            <a:ext cx="1533525" cy="1295400"/>
            <a:chOff x="1008" y="2265"/>
            <a:chExt cx="966" cy="720"/>
          </a:xfrm>
        </p:grpSpPr>
        <p:sp>
          <p:nvSpPr>
            <p:cNvPr id="2111" name="Text Box 14"/>
            <p:cNvSpPr txBox="1">
              <a:spLocks noChangeArrowheads="1"/>
            </p:cNvSpPr>
            <p:nvPr/>
          </p:nvSpPr>
          <p:spPr bwMode="auto">
            <a:xfrm>
              <a:off x="1628" y="2265"/>
              <a:ext cx="34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f</a:t>
              </a:r>
              <a:endParaRPr lang="en-US" altLang="zh-CN" sz="2800" i="0">
                <a:solidFill>
                  <a:schemeClr val="accent2"/>
                </a:solidFill>
              </a:endParaRPr>
            </a:p>
          </p:txBody>
        </p:sp>
        <p:sp>
          <p:nvSpPr>
            <p:cNvPr id="2112" name="Text Box 15"/>
            <p:cNvSpPr txBox="1">
              <a:spLocks noChangeArrowheads="1"/>
            </p:cNvSpPr>
            <p:nvPr/>
          </p:nvSpPr>
          <p:spPr bwMode="auto">
            <a:xfrm>
              <a:off x="1008" y="2658"/>
              <a:ext cx="2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1</a:t>
              </a:r>
              <a:endParaRPr lang="en-US" altLang="zh-CN" sz="2800" i="0">
                <a:solidFill>
                  <a:schemeClr val="accent2"/>
                </a:solidFill>
              </a:endParaRPr>
            </a:p>
          </p:txBody>
        </p:sp>
        <p:sp>
          <p:nvSpPr>
            <p:cNvPr id="2113" name="Line 16"/>
            <p:cNvSpPr>
              <a:spLocks noChangeShapeType="1"/>
            </p:cNvSpPr>
            <p:nvPr/>
          </p:nvSpPr>
          <p:spPr bwMode="auto">
            <a:xfrm>
              <a:off x="1709" y="2575"/>
              <a:ext cx="19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4" name="Line 17"/>
            <p:cNvSpPr>
              <a:spLocks noChangeShapeType="1"/>
            </p:cNvSpPr>
            <p:nvPr/>
          </p:nvSpPr>
          <p:spPr bwMode="auto">
            <a:xfrm>
              <a:off x="1037" y="2985"/>
              <a:ext cx="23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69"/>
          <p:cNvGrpSpPr>
            <a:grpSpLocks/>
          </p:cNvGrpSpPr>
          <p:nvPr/>
        </p:nvGrpSpPr>
        <p:grpSpPr bwMode="auto">
          <a:xfrm>
            <a:off x="690563" y="777875"/>
            <a:ext cx="4414837" cy="2422525"/>
            <a:chOff x="435" y="490"/>
            <a:chExt cx="2781" cy="1526"/>
          </a:xfrm>
        </p:grpSpPr>
        <p:sp>
          <p:nvSpPr>
            <p:cNvPr id="2068" name="Text Box 19"/>
            <p:cNvSpPr txBox="1">
              <a:spLocks noChangeArrowheads="1"/>
            </p:cNvSpPr>
            <p:nvPr/>
          </p:nvSpPr>
          <p:spPr bwMode="auto">
            <a:xfrm>
              <a:off x="2573" y="1417"/>
              <a:ext cx="6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2069" name="Rectangle 20"/>
            <p:cNvSpPr>
              <a:spLocks noChangeArrowheads="1"/>
            </p:cNvSpPr>
            <p:nvPr/>
          </p:nvSpPr>
          <p:spPr bwMode="auto">
            <a:xfrm>
              <a:off x="2180" y="490"/>
              <a:ext cx="6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C</a:t>
              </a:r>
              <a:r>
                <a:rPr lang="en-US" altLang="zh-CN" sz="2800" i="0" baseline="-25000"/>
                <a:t>F</a:t>
              </a:r>
              <a:endParaRPr lang="en-US" altLang="zh-CN" sz="2800" baseline="-25000"/>
            </a:p>
          </p:txBody>
        </p:sp>
        <p:sp>
          <p:nvSpPr>
            <p:cNvPr id="2070" name="Line 21"/>
            <p:cNvSpPr>
              <a:spLocks noChangeShapeType="1"/>
            </p:cNvSpPr>
            <p:nvPr/>
          </p:nvSpPr>
          <p:spPr bwMode="auto">
            <a:xfrm>
              <a:off x="2442" y="850"/>
              <a:ext cx="0" cy="59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Text Box 22"/>
            <p:cNvSpPr txBox="1">
              <a:spLocks noChangeArrowheads="1"/>
            </p:cNvSpPr>
            <p:nvPr/>
          </p:nvSpPr>
          <p:spPr bwMode="auto">
            <a:xfrm>
              <a:off x="435" y="1401"/>
              <a:ext cx="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2072" name="Rectangle 23"/>
            <p:cNvSpPr>
              <a:spLocks noChangeArrowheads="1"/>
            </p:cNvSpPr>
            <p:nvPr/>
          </p:nvSpPr>
          <p:spPr bwMode="auto">
            <a:xfrm>
              <a:off x="1123" y="1580"/>
              <a:ext cx="294"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73" name="Text Box 24"/>
            <p:cNvSpPr txBox="1">
              <a:spLocks noChangeArrowheads="1"/>
            </p:cNvSpPr>
            <p:nvPr/>
          </p:nvSpPr>
          <p:spPr bwMode="auto">
            <a:xfrm>
              <a:off x="1089" y="1635"/>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2074" name="Rectangle 25"/>
            <p:cNvSpPr>
              <a:spLocks noChangeArrowheads="1"/>
            </p:cNvSpPr>
            <p:nvPr/>
          </p:nvSpPr>
          <p:spPr bwMode="auto">
            <a:xfrm>
              <a:off x="1123" y="1286"/>
              <a:ext cx="294" cy="9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75" name="Line 26"/>
            <p:cNvSpPr>
              <a:spLocks noChangeShapeType="1"/>
            </p:cNvSpPr>
            <p:nvPr/>
          </p:nvSpPr>
          <p:spPr bwMode="auto">
            <a:xfrm>
              <a:off x="1526" y="850"/>
              <a:ext cx="0" cy="5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6" name="Rectangle 27"/>
            <p:cNvSpPr>
              <a:spLocks noChangeArrowheads="1"/>
            </p:cNvSpPr>
            <p:nvPr/>
          </p:nvSpPr>
          <p:spPr bwMode="auto">
            <a:xfrm>
              <a:off x="1084" y="92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R</a:t>
              </a:r>
              <a:r>
                <a:rPr lang="en-US" altLang="zh-CN" sz="2800" i="0" baseline="-25000"/>
                <a:t>1</a:t>
              </a:r>
            </a:p>
          </p:txBody>
        </p:sp>
        <p:sp>
          <p:nvSpPr>
            <p:cNvPr id="2077" name="Line 28"/>
            <p:cNvSpPr>
              <a:spLocks noChangeShapeType="1"/>
            </p:cNvSpPr>
            <p:nvPr/>
          </p:nvSpPr>
          <p:spPr bwMode="auto">
            <a:xfrm>
              <a:off x="2016" y="850"/>
              <a:ext cx="43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8" name="Line 29"/>
            <p:cNvSpPr>
              <a:spLocks noChangeShapeType="1"/>
            </p:cNvSpPr>
            <p:nvPr/>
          </p:nvSpPr>
          <p:spPr bwMode="auto">
            <a:xfrm flipH="1">
              <a:off x="775" y="1329"/>
              <a:ext cx="3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 name="Line 30"/>
            <p:cNvSpPr>
              <a:spLocks noChangeShapeType="1"/>
            </p:cNvSpPr>
            <p:nvPr/>
          </p:nvSpPr>
          <p:spPr bwMode="auto">
            <a:xfrm flipH="1">
              <a:off x="1036" y="1624"/>
              <a:ext cx="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0" name="Group 31"/>
            <p:cNvGrpSpPr>
              <a:grpSpLocks/>
            </p:cNvGrpSpPr>
            <p:nvPr/>
          </p:nvGrpSpPr>
          <p:grpSpPr bwMode="auto">
            <a:xfrm>
              <a:off x="948" y="1624"/>
              <a:ext cx="169" cy="174"/>
              <a:chOff x="720" y="2736"/>
              <a:chExt cx="185" cy="192"/>
            </a:xfrm>
          </p:grpSpPr>
          <p:sp>
            <p:nvSpPr>
              <p:cNvPr id="2109" name="Line 32"/>
              <p:cNvSpPr>
                <a:spLocks noChangeShapeType="1"/>
              </p:cNvSpPr>
              <p:nvPr/>
            </p:nvSpPr>
            <p:spPr bwMode="auto">
              <a:xfrm>
                <a:off x="720"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0" name="Line 33"/>
              <p:cNvSpPr>
                <a:spLocks noChangeShapeType="1"/>
              </p:cNvSpPr>
              <p:nvPr/>
            </p:nvSpPr>
            <p:spPr bwMode="auto">
              <a:xfrm>
                <a:off x="816" y="2736"/>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81" name="Line 34"/>
            <p:cNvSpPr>
              <a:spLocks noChangeShapeType="1"/>
            </p:cNvSpPr>
            <p:nvPr/>
          </p:nvSpPr>
          <p:spPr bwMode="auto">
            <a:xfrm>
              <a:off x="1526" y="850"/>
              <a:ext cx="43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82" name="Group 35"/>
            <p:cNvGrpSpPr>
              <a:grpSpLocks/>
            </p:cNvGrpSpPr>
            <p:nvPr/>
          </p:nvGrpSpPr>
          <p:grpSpPr bwMode="auto">
            <a:xfrm>
              <a:off x="2540" y="1896"/>
              <a:ext cx="185" cy="120"/>
              <a:chOff x="2448" y="2832"/>
              <a:chExt cx="185" cy="96"/>
            </a:xfrm>
          </p:grpSpPr>
          <p:sp>
            <p:nvSpPr>
              <p:cNvPr id="2107" name="Line 36"/>
              <p:cNvSpPr>
                <a:spLocks noChangeShapeType="1"/>
              </p:cNvSpPr>
              <p:nvPr/>
            </p:nvSpPr>
            <p:spPr bwMode="auto">
              <a:xfrm>
                <a:off x="2448"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37"/>
              <p:cNvSpPr>
                <a:spLocks noChangeShapeType="1"/>
              </p:cNvSpPr>
              <p:nvPr/>
            </p:nvSpPr>
            <p:spPr bwMode="auto">
              <a:xfrm>
                <a:off x="2544" y="2832"/>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83" name="Group 38"/>
            <p:cNvGrpSpPr>
              <a:grpSpLocks/>
            </p:cNvGrpSpPr>
            <p:nvPr/>
          </p:nvGrpSpPr>
          <p:grpSpPr bwMode="auto">
            <a:xfrm>
              <a:off x="653" y="1896"/>
              <a:ext cx="164" cy="120"/>
              <a:chOff x="432" y="2832"/>
              <a:chExt cx="185" cy="96"/>
            </a:xfrm>
          </p:grpSpPr>
          <p:sp>
            <p:nvSpPr>
              <p:cNvPr id="2105" name="Line 39"/>
              <p:cNvSpPr>
                <a:spLocks noChangeShapeType="1"/>
              </p:cNvSpPr>
              <p:nvPr/>
            </p:nvSpPr>
            <p:spPr bwMode="auto">
              <a:xfrm>
                <a:off x="432"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Line 40"/>
              <p:cNvSpPr>
                <a:spLocks noChangeShapeType="1"/>
              </p:cNvSpPr>
              <p:nvPr/>
            </p:nvSpPr>
            <p:spPr bwMode="auto">
              <a:xfrm>
                <a:off x="528" y="2832"/>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84" name="Rectangle 41"/>
            <p:cNvSpPr>
              <a:spLocks noChangeArrowheads="1"/>
            </p:cNvSpPr>
            <p:nvPr/>
          </p:nvSpPr>
          <p:spPr bwMode="auto">
            <a:xfrm>
              <a:off x="480" y="1161"/>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2085" name="Rectangle 42"/>
            <p:cNvSpPr>
              <a:spLocks noChangeArrowheads="1"/>
            </p:cNvSpPr>
            <p:nvPr/>
          </p:nvSpPr>
          <p:spPr bwMode="auto">
            <a:xfrm>
              <a:off x="2685" y="1253"/>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2086" name="Rectangle 43"/>
            <p:cNvSpPr>
              <a:spLocks noChangeArrowheads="1"/>
            </p:cNvSpPr>
            <p:nvPr/>
          </p:nvSpPr>
          <p:spPr bwMode="auto">
            <a:xfrm>
              <a:off x="492" y="16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2087" name="Rectangle 44"/>
            <p:cNvSpPr>
              <a:spLocks noChangeArrowheads="1"/>
            </p:cNvSpPr>
            <p:nvPr/>
          </p:nvSpPr>
          <p:spPr bwMode="auto">
            <a:xfrm>
              <a:off x="2616" y="1635"/>
              <a:ext cx="3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grpSp>
          <p:nvGrpSpPr>
            <p:cNvPr id="2088" name="Group 45"/>
            <p:cNvGrpSpPr>
              <a:grpSpLocks/>
            </p:cNvGrpSpPr>
            <p:nvPr/>
          </p:nvGrpSpPr>
          <p:grpSpPr bwMode="auto">
            <a:xfrm>
              <a:off x="1417" y="872"/>
              <a:ext cx="1205" cy="899"/>
              <a:chOff x="1686" y="1600"/>
              <a:chExt cx="1061" cy="792"/>
            </a:xfrm>
          </p:grpSpPr>
          <p:sp>
            <p:nvSpPr>
              <p:cNvPr id="2095" name="Rectangle 46" descr="40%"/>
              <p:cNvSpPr>
                <a:spLocks noChangeArrowheads="1"/>
              </p:cNvSpPr>
              <p:nvPr/>
            </p:nvSpPr>
            <p:spPr bwMode="auto">
              <a:xfrm>
                <a:off x="1975" y="1773"/>
                <a:ext cx="518" cy="61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96" name="Text Box 47"/>
              <p:cNvSpPr txBox="1">
                <a:spLocks noChangeArrowheads="1"/>
              </p:cNvSpPr>
              <p:nvPr/>
            </p:nvSpPr>
            <p:spPr bwMode="auto">
              <a:xfrm>
                <a:off x="1969" y="2096"/>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2097" name="Text Box 48"/>
              <p:cNvSpPr txBox="1">
                <a:spLocks noChangeArrowheads="1"/>
              </p:cNvSpPr>
              <p:nvPr/>
            </p:nvSpPr>
            <p:spPr bwMode="auto">
              <a:xfrm>
                <a:off x="2288" y="1955"/>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2098" name="Text Box 49"/>
              <p:cNvSpPr txBox="1">
                <a:spLocks noChangeArrowheads="1"/>
              </p:cNvSpPr>
              <p:nvPr/>
            </p:nvSpPr>
            <p:spPr bwMode="auto">
              <a:xfrm>
                <a:off x="2186" y="1738"/>
                <a:ext cx="52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400" i="0">
                    <a:ea typeface="创艺简宋体" pitchFamily="2" charset="-122"/>
                    <a:sym typeface="Symbol" pitchFamily="18" charset="2"/>
                  </a:rPr>
                  <a:t></a:t>
                </a:r>
                <a:endParaRPr lang="en-US" altLang="zh-CN" sz="2400" b="0" i="0"/>
              </a:p>
            </p:txBody>
          </p:sp>
          <p:sp>
            <p:nvSpPr>
              <p:cNvPr id="2099" name="Line 50"/>
              <p:cNvSpPr>
                <a:spLocks noChangeShapeType="1"/>
              </p:cNvSpPr>
              <p:nvPr/>
            </p:nvSpPr>
            <p:spPr bwMode="auto">
              <a:xfrm>
                <a:off x="1686" y="2263"/>
                <a:ext cx="29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 name="Line 51"/>
              <p:cNvSpPr>
                <a:spLocks noChangeShapeType="1"/>
              </p:cNvSpPr>
              <p:nvPr/>
            </p:nvSpPr>
            <p:spPr bwMode="auto">
              <a:xfrm>
                <a:off x="2493" y="2099"/>
                <a:ext cx="2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 name="Line 52"/>
              <p:cNvSpPr>
                <a:spLocks noChangeShapeType="1"/>
              </p:cNvSpPr>
              <p:nvPr/>
            </p:nvSpPr>
            <p:spPr bwMode="auto">
              <a:xfrm>
                <a:off x="1779" y="1600"/>
                <a:ext cx="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 name="Line 53"/>
              <p:cNvSpPr>
                <a:spLocks noChangeShapeType="1"/>
              </p:cNvSpPr>
              <p:nvPr/>
            </p:nvSpPr>
            <p:spPr bwMode="auto">
              <a:xfrm>
                <a:off x="1686" y="2016"/>
                <a:ext cx="29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3" name="Text Box 54"/>
              <p:cNvSpPr txBox="1">
                <a:spLocks noChangeArrowheads="1"/>
              </p:cNvSpPr>
              <p:nvPr/>
            </p:nvSpPr>
            <p:spPr bwMode="auto">
              <a:xfrm>
                <a:off x="1976" y="1824"/>
                <a:ext cx="3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2104" name="Text Box 55"/>
              <p:cNvSpPr txBox="1">
                <a:spLocks noChangeArrowheads="1"/>
              </p:cNvSpPr>
              <p:nvPr/>
            </p:nvSpPr>
            <p:spPr bwMode="auto">
              <a:xfrm rot="5400000">
                <a:off x="2074" y="1766"/>
                <a:ext cx="20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a:r>
                  <a:rPr kumimoji="0" lang="en-US" altLang="zh-CN" sz="2400" i="0">
                    <a:sym typeface="Symbol" pitchFamily="18" charset="2"/>
                  </a:rPr>
                  <a:t></a:t>
                </a:r>
                <a:endParaRPr kumimoji="0" lang="en-US" altLang="zh-CN" sz="2400" i="0"/>
              </a:p>
            </p:txBody>
          </p:sp>
        </p:grpSp>
        <p:sp>
          <p:nvSpPr>
            <p:cNvPr id="2089" name="Oval 56"/>
            <p:cNvSpPr>
              <a:spLocks noChangeArrowheads="1"/>
            </p:cNvSpPr>
            <p:nvPr/>
          </p:nvSpPr>
          <p:spPr bwMode="auto">
            <a:xfrm>
              <a:off x="708" y="1290"/>
              <a:ext cx="71" cy="7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90" name="Oval 57"/>
            <p:cNvSpPr>
              <a:spLocks noChangeArrowheads="1"/>
            </p:cNvSpPr>
            <p:nvPr/>
          </p:nvSpPr>
          <p:spPr bwMode="auto">
            <a:xfrm>
              <a:off x="2616" y="1399"/>
              <a:ext cx="72" cy="7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91" name="Oval 58"/>
            <p:cNvSpPr>
              <a:spLocks noChangeArrowheads="1"/>
            </p:cNvSpPr>
            <p:nvPr/>
          </p:nvSpPr>
          <p:spPr bwMode="auto">
            <a:xfrm>
              <a:off x="708" y="1835"/>
              <a:ext cx="71" cy="7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92" name="Oval 59"/>
            <p:cNvSpPr>
              <a:spLocks noChangeArrowheads="1"/>
            </p:cNvSpPr>
            <p:nvPr/>
          </p:nvSpPr>
          <p:spPr bwMode="auto">
            <a:xfrm>
              <a:off x="2599" y="1835"/>
              <a:ext cx="72" cy="7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2093" name="Line 60"/>
            <p:cNvSpPr>
              <a:spLocks noChangeShapeType="1"/>
            </p:cNvSpPr>
            <p:nvPr/>
          </p:nvSpPr>
          <p:spPr bwMode="auto">
            <a:xfrm>
              <a:off x="1962" y="741"/>
              <a:ext cx="0" cy="2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4" name="Line 61"/>
            <p:cNvSpPr>
              <a:spLocks noChangeShapeType="1"/>
            </p:cNvSpPr>
            <p:nvPr/>
          </p:nvSpPr>
          <p:spPr bwMode="auto">
            <a:xfrm>
              <a:off x="2016" y="741"/>
              <a:ext cx="0" cy="2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62"/>
          <p:cNvGrpSpPr>
            <a:grpSpLocks/>
          </p:cNvGrpSpPr>
          <p:nvPr/>
        </p:nvGrpSpPr>
        <p:grpSpPr bwMode="auto">
          <a:xfrm>
            <a:off x="2743200" y="609600"/>
            <a:ext cx="777875" cy="866775"/>
            <a:chOff x="1488" y="528"/>
            <a:chExt cx="448" cy="500"/>
          </a:xfrm>
        </p:grpSpPr>
        <p:sp>
          <p:nvSpPr>
            <p:cNvPr id="2065" name="Rectangle 63"/>
            <p:cNvSpPr>
              <a:spLocks noChangeArrowheads="1"/>
            </p:cNvSpPr>
            <p:nvPr/>
          </p:nvSpPr>
          <p:spPr bwMode="auto">
            <a:xfrm>
              <a:off x="1584" y="528"/>
              <a:ext cx="33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solidFill>
                    <a:srgbClr val="000099"/>
                  </a:solidFill>
                </a:rPr>
                <a:t>u</a:t>
              </a:r>
              <a:r>
                <a:rPr lang="en-US" altLang="zh-CN" sz="2800" baseline="-25000">
                  <a:solidFill>
                    <a:srgbClr val="000099"/>
                  </a:solidFill>
                </a:rPr>
                <a:t>C</a:t>
              </a:r>
            </a:p>
          </p:txBody>
        </p:sp>
        <p:sp>
          <p:nvSpPr>
            <p:cNvPr id="2066" name="Rectangle 64"/>
            <p:cNvSpPr>
              <a:spLocks noChangeArrowheads="1"/>
            </p:cNvSpPr>
            <p:nvPr/>
          </p:nvSpPr>
          <p:spPr bwMode="auto">
            <a:xfrm>
              <a:off x="1488" y="720"/>
              <a:ext cx="22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solidFill>
                    <a:srgbClr val="003399"/>
                  </a:solidFill>
                </a:rPr>
                <a:t>+</a:t>
              </a:r>
            </a:p>
          </p:txBody>
        </p:sp>
        <p:sp>
          <p:nvSpPr>
            <p:cNvPr id="2067" name="Rectangle 65"/>
            <p:cNvSpPr>
              <a:spLocks noChangeArrowheads="1"/>
            </p:cNvSpPr>
            <p:nvPr/>
          </p:nvSpPr>
          <p:spPr bwMode="auto">
            <a:xfrm>
              <a:off x="1728" y="729"/>
              <a:ext cx="20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solidFill>
                    <a:srgbClr val="003399"/>
                  </a:solidFill>
                </a:rPr>
                <a:t>–</a:t>
              </a:r>
            </a:p>
          </p:txBody>
        </p:sp>
      </p:grpSp>
      <p:sp>
        <p:nvSpPr>
          <p:cNvPr id="77890" name="Text Box 66"/>
          <p:cNvSpPr txBox="1">
            <a:spLocks noChangeArrowheads="1"/>
          </p:cNvSpPr>
          <p:nvPr/>
        </p:nvSpPr>
        <p:spPr bwMode="auto">
          <a:xfrm>
            <a:off x="533400" y="3321050"/>
            <a:ext cx="4043363" cy="946150"/>
          </a:xfrm>
          <a:prstGeom prst="rect">
            <a:avLst/>
          </a:prstGeom>
          <a:noFill/>
          <a:ln w="9525">
            <a:noFill/>
            <a:miter lim="800000"/>
            <a:headEnd/>
            <a:tailEnd/>
          </a:ln>
          <a:effectLst/>
        </p:spPr>
        <p:txBody>
          <a:bodyPr>
            <a:spAutoFit/>
          </a:bodyPr>
          <a:lstStyle/>
          <a:p>
            <a:pPr>
              <a:spcBef>
                <a:spcPct val="50000"/>
              </a:spcBef>
              <a:defRPr/>
            </a:pPr>
            <a:r>
              <a:rPr lang="en-US" altLang="zh-CN" sz="2800" i="0">
                <a:solidFill>
                  <a:srgbClr val="000099"/>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当电容</a:t>
            </a:r>
            <a:r>
              <a:rPr lang="en-US" altLang="zh-CN" sz="2800">
                <a:solidFill>
                  <a:srgbClr val="CC0000"/>
                </a:solidFill>
                <a:effectLst>
                  <a:outerShdw blurRad="38100" dist="38100" dir="2700000" algn="tl">
                    <a:srgbClr val="C0C0C0"/>
                  </a:outerShdw>
                </a:effectLst>
              </a:rPr>
              <a:t>C</a:t>
            </a:r>
            <a:r>
              <a:rPr lang="en-US" altLang="zh-CN" sz="2800" i="0" baseline="-25000">
                <a:solidFill>
                  <a:srgbClr val="CC0000"/>
                </a:solidFill>
                <a:effectLst>
                  <a:outerShdw blurRad="38100" dist="38100" dir="2700000" algn="tl">
                    <a:srgbClr val="C0C0C0"/>
                  </a:outerShdw>
                </a:effectLst>
              </a:rPr>
              <a:t>F</a:t>
            </a:r>
            <a:r>
              <a:rPr lang="zh-CN" altLang="en-US" sz="2800" i="0">
                <a:solidFill>
                  <a:srgbClr val="CC0000"/>
                </a:solidFill>
                <a:effectLst>
                  <a:outerShdw blurRad="38100" dist="38100" dir="2700000" algn="tl">
                    <a:srgbClr val="C0C0C0"/>
                  </a:outerShdw>
                </a:effectLst>
              </a:rPr>
              <a:t>的初始电压为 </a:t>
            </a:r>
            <a:r>
              <a:rPr lang="en-US" altLang="zh-CN" sz="2800">
                <a:solidFill>
                  <a:srgbClr val="CC0000"/>
                </a:solidFill>
                <a:effectLst>
                  <a:outerShdw blurRad="38100" dist="38100" dir="2700000" algn="tl">
                    <a:srgbClr val="C0C0C0"/>
                  </a:outerShdw>
                </a:effectLst>
              </a:rPr>
              <a:t>u</a:t>
            </a:r>
            <a:r>
              <a:rPr lang="en-US" altLang="zh-CN" sz="2800" baseline="-25000">
                <a:solidFill>
                  <a:srgbClr val="CC0000"/>
                </a:solidFill>
                <a:effectLst>
                  <a:outerShdw blurRad="38100" dist="38100" dir="2700000" algn="tl">
                    <a:srgbClr val="C0C0C0"/>
                  </a:outerShdw>
                </a:effectLst>
              </a:rPr>
              <a:t>C</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t</a:t>
            </a:r>
            <a:r>
              <a:rPr lang="en-US" altLang="zh-CN" sz="2800" i="0" baseline="-25000">
                <a:solidFill>
                  <a:srgbClr val="CC0000"/>
                </a:solidFill>
                <a:effectLst>
                  <a:outerShdw blurRad="38100" dist="38100" dir="2700000" algn="tl">
                    <a:srgbClr val="C0C0C0"/>
                  </a:outerShdw>
                </a:effectLst>
              </a:rPr>
              <a:t>0</a:t>
            </a:r>
            <a:r>
              <a:rPr lang="en-US" altLang="zh-CN" sz="2800" i="0">
                <a:solidFill>
                  <a:srgbClr val="CC0000"/>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时</a:t>
            </a:r>
            <a:r>
              <a:rPr lang="zh-CN" altLang="en-US" sz="2800" i="0">
                <a:solidFill>
                  <a:srgbClr val="000099"/>
                </a:solidFill>
                <a:effectLst>
                  <a:outerShdw blurRad="38100" dist="38100" dir="2700000" algn="tl">
                    <a:srgbClr val="C0C0C0"/>
                  </a:outerShdw>
                </a:effectLst>
              </a:rPr>
              <a:t>，则有</a:t>
            </a:r>
          </a:p>
        </p:txBody>
      </p:sp>
      <p:graphicFrame>
        <p:nvGraphicFramePr>
          <p:cNvPr id="77891" name="Object 67" descr="40%"/>
          <p:cNvGraphicFramePr>
            <a:graphicFrameLocks noChangeAspect="1"/>
          </p:cNvGraphicFramePr>
          <p:nvPr/>
        </p:nvGraphicFramePr>
        <p:xfrm>
          <a:off x="627063" y="4300538"/>
          <a:ext cx="4386262" cy="1192212"/>
        </p:xfrm>
        <a:graphic>
          <a:graphicData uri="http://schemas.openxmlformats.org/presentationml/2006/ole">
            <mc:AlternateContent xmlns:mc="http://schemas.openxmlformats.org/markup-compatibility/2006">
              <mc:Choice xmlns:v="urn:schemas-microsoft-com:vml" Requires="v">
                <p:oleObj spid="_x0000_s26638" name="Equation" r:id="rId13" imgW="1847608" imgH="463506" progId="Equation.3">
                  <p:embed/>
                </p:oleObj>
              </mc:Choice>
              <mc:Fallback>
                <p:oleObj name="Equation" r:id="rId13" imgW="1847608" imgH="4635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063" y="4300538"/>
                        <a:ext cx="4386262" cy="1192212"/>
                      </a:xfrm>
                      <a:prstGeom prst="rect">
                        <a:avLst/>
                      </a:prstGeom>
                      <a:noFill/>
                      <a:ln>
                        <a:noFill/>
                      </a:ln>
                      <a:effectLst/>
                      <a:extLst>
                        <a:ext uri="{909E8E84-426E-40DD-AFC4-6F175D3DCCD1}">
                          <a14:hiddenFill xmlns:a14="http://schemas.microsoft.com/office/drawing/2010/main">
                            <a:pattFill prst="pct40">
                              <a:fgClr>
                                <a:srgbClr val="FFCC99"/>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92" name="Object 68" descr="40%"/>
          <p:cNvGraphicFramePr>
            <a:graphicFrameLocks noChangeAspect="1"/>
          </p:cNvGraphicFramePr>
          <p:nvPr/>
        </p:nvGraphicFramePr>
        <p:xfrm>
          <a:off x="665163" y="5405438"/>
          <a:ext cx="4394200" cy="1106487"/>
        </p:xfrm>
        <a:graphic>
          <a:graphicData uri="http://schemas.openxmlformats.org/presentationml/2006/ole">
            <mc:AlternateContent xmlns:mc="http://schemas.openxmlformats.org/markup-compatibility/2006">
              <mc:Choice xmlns:v="urn:schemas-microsoft-com:vml" Requires="v">
                <p:oleObj spid="_x0000_s26639" name="Equation" r:id="rId15" imgW="1834981" imgH="425669" progId="Equation.3">
                  <p:embed/>
                </p:oleObj>
              </mc:Choice>
              <mc:Fallback>
                <p:oleObj name="Equation" r:id="rId15" imgW="1834981" imgH="4256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163" y="5405438"/>
                        <a:ext cx="4394200" cy="1106487"/>
                      </a:xfrm>
                      <a:prstGeom prst="rect">
                        <a:avLst/>
                      </a:prstGeom>
                      <a:noFill/>
                      <a:ln>
                        <a:noFill/>
                      </a:ln>
                      <a:effectLst/>
                      <a:extLst>
                        <a:ext uri="{909E8E84-426E-40DD-AFC4-6F175D3DCCD1}">
                          <a14:hiddenFill xmlns:a14="http://schemas.microsoft.com/office/drawing/2010/main">
                            <a:pattFill prst="pct40">
                              <a:fgClr>
                                <a:srgbClr val="FFCC99"/>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94" name="AutoShape 70">
            <a:hlinkClick r:id="rId17" action="ppaction://program"/>
          </p:cNvPr>
          <p:cNvSpPr>
            <a:spLocks noChangeArrowheads="1"/>
          </p:cNvSpPr>
          <p:nvPr/>
        </p:nvSpPr>
        <p:spPr bwMode="auto">
          <a:xfrm>
            <a:off x="4572000" y="3810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headEnd/>
            <a:tailEnd/>
          </a:ln>
          <a:effectLst/>
        </p:spPr>
        <p:txBody>
          <a:bodyPr wrap="none" anchor="ctr"/>
          <a:lstStyle/>
          <a:p>
            <a:pPr algn="ctr">
              <a:defRPr/>
            </a:pPr>
            <a:r>
              <a:rPr lang="zh-CN" altLang="en-US" sz="1600" i="0">
                <a:solidFill>
                  <a:srgbClr val="006600"/>
                </a:solidFill>
              </a:rPr>
              <a:t>动画</a:t>
            </a:r>
          </a:p>
        </p:txBody>
      </p:sp>
    </p:spTree>
    <p:extLst>
      <p:ext uri="{BB962C8B-B14F-4D97-AF65-F5344CB8AC3E}">
        <p14:creationId xmlns:p14="http://schemas.microsoft.com/office/powerpoint/2010/main" val="2159523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27"/>
                                        </p:tgtEl>
                                        <p:attrNameLst>
                                          <p:attrName>style.visibility</p:attrName>
                                        </p:attrNameLst>
                                      </p:cBhvr>
                                      <p:to>
                                        <p:strVal val="visible"/>
                                      </p:to>
                                    </p:set>
                                    <p:animEffect transition="in" filter="wipe(left)">
                                      <p:cBhvr>
                                        <p:cTn id="17" dur="500"/>
                                        <p:tgtEl>
                                          <p:spTgt spid="778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7832"/>
                                        </p:tgtEl>
                                        <p:attrNameLst>
                                          <p:attrName>style.visibility</p:attrName>
                                        </p:attrNameLst>
                                      </p:cBhvr>
                                      <p:to>
                                        <p:strVal val="visible"/>
                                      </p:to>
                                    </p:set>
                                    <p:animEffect transition="in" filter="wipe(left)">
                                      <p:cBhvr>
                                        <p:cTn id="22" dur="500"/>
                                        <p:tgtEl>
                                          <p:spTgt spid="778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833"/>
                                        </p:tgtEl>
                                        <p:attrNameLst>
                                          <p:attrName>style.visibility</p:attrName>
                                        </p:attrNameLst>
                                      </p:cBhvr>
                                      <p:to>
                                        <p:strVal val="visible"/>
                                      </p:to>
                                    </p:set>
                                    <p:animEffect transition="in" filter="wipe(left)">
                                      <p:cBhvr>
                                        <p:cTn id="27" dur="500"/>
                                        <p:tgtEl>
                                          <p:spTgt spid="778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vertic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7831"/>
                                        </p:tgtEl>
                                        <p:attrNameLst>
                                          <p:attrName>style.visibility</p:attrName>
                                        </p:attrNameLst>
                                      </p:cBhvr>
                                      <p:to>
                                        <p:strVal val="visible"/>
                                      </p:to>
                                    </p:set>
                                    <p:animEffect transition="in" filter="wipe(left)">
                                      <p:cBhvr>
                                        <p:cTn id="37" dur="500"/>
                                        <p:tgtEl>
                                          <p:spTgt spid="778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7828"/>
                                        </p:tgtEl>
                                        <p:attrNameLst>
                                          <p:attrName>style.visibility</p:attrName>
                                        </p:attrNameLst>
                                      </p:cBhvr>
                                      <p:to>
                                        <p:strVal val="visible"/>
                                      </p:to>
                                    </p:set>
                                    <p:animEffect transition="in" filter="wipe(left)">
                                      <p:cBhvr>
                                        <p:cTn id="42" dur="500"/>
                                        <p:tgtEl>
                                          <p:spTgt spid="778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7829"/>
                                        </p:tgtEl>
                                        <p:attrNameLst>
                                          <p:attrName>style.visibility</p:attrName>
                                        </p:attrNameLst>
                                      </p:cBhvr>
                                      <p:to>
                                        <p:strVal val="visible"/>
                                      </p:to>
                                    </p:set>
                                    <p:animEffect transition="in" filter="wipe(left)">
                                      <p:cBhvr>
                                        <p:cTn id="47" dur="500"/>
                                        <p:tgtEl>
                                          <p:spTgt spid="7782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77830"/>
                                        </p:tgtEl>
                                        <p:attrNameLst>
                                          <p:attrName>style.visibility</p:attrName>
                                        </p:attrNameLst>
                                      </p:cBhvr>
                                      <p:to>
                                        <p:strVal val="visible"/>
                                      </p:to>
                                    </p:set>
                                    <p:animEffect transition="in" filter="dissolve">
                                      <p:cBhvr>
                                        <p:cTn id="52" dur="500"/>
                                        <p:tgtEl>
                                          <p:spTgt spid="7783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7890"/>
                                        </p:tgtEl>
                                        <p:attrNameLst>
                                          <p:attrName>style.visibility</p:attrName>
                                        </p:attrNameLst>
                                      </p:cBhvr>
                                      <p:to>
                                        <p:strVal val="visible"/>
                                      </p:to>
                                    </p:set>
                                    <p:animEffect transition="in" filter="wipe(left)">
                                      <p:cBhvr>
                                        <p:cTn id="57" dur="500"/>
                                        <p:tgtEl>
                                          <p:spTgt spid="7789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5" fill="hold" nodeType="clickEffect">
                                  <p:stCondLst>
                                    <p:cond delay="0"/>
                                  </p:stCondLst>
                                  <p:childTnLst>
                                    <p:set>
                                      <p:cBhvr>
                                        <p:cTn id="61" dur="1" fill="hold">
                                          <p:stCondLst>
                                            <p:cond delay="0"/>
                                          </p:stCondLst>
                                        </p:cTn>
                                        <p:tgtEl>
                                          <p:spTgt spid="77891"/>
                                        </p:tgtEl>
                                        <p:attrNameLst>
                                          <p:attrName>style.visibility</p:attrName>
                                        </p:attrNameLst>
                                      </p:cBhvr>
                                      <p:to>
                                        <p:strVal val="visible"/>
                                      </p:to>
                                    </p:set>
                                    <p:animEffect transition="in" filter="blinds(vertical)">
                                      <p:cBhvr>
                                        <p:cTn id="62" dur="500"/>
                                        <p:tgtEl>
                                          <p:spTgt spid="7789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5" fill="hold" nodeType="clickEffect">
                                  <p:stCondLst>
                                    <p:cond delay="0"/>
                                  </p:stCondLst>
                                  <p:childTnLst>
                                    <p:set>
                                      <p:cBhvr>
                                        <p:cTn id="66" dur="1" fill="hold">
                                          <p:stCondLst>
                                            <p:cond delay="0"/>
                                          </p:stCondLst>
                                        </p:cTn>
                                        <p:tgtEl>
                                          <p:spTgt spid="77892"/>
                                        </p:tgtEl>
                                        <p:attrNameLst>
                                          <p:attrName>style.visibility</p:attrName>
                                        </p:attrNameLst>
                                      </p:cBhvr>
                                      <p:to>
                                        <p:strVal val="visible"/>
                                      </p:to>
                                    </p:set>
                                    <p:animEffect transition="in" filter="blinds(vertical)">
                                      <p:cBhvr>
                                        <p:cTn id="67" dur="500"/>
                                        <p:tgtEl>
                                          <p:spTgt spid="77892"/>
                                        </p:tgtEl>
                                      </p:cBhvr>
                                    </p:animEffect>
                                  </p:childTnLst>
                                </p:cTn>
                              </p:par>
                            </p:childTnLst>
                          </p:cTn>
                        </p:par>
                        <p:par>
                          <p:cTn id="68" fill="hold" nodeType="afterGroup">
                            <p:stCondLst>
                              <p:cond delay="500"/>
                            </p:stCondLst>
                            <p:childTnLst>
                              <p:par>
                                <p:cTn id="69" presetID="1" presetClass="entr" presetSubtype="0" fill="hold" grpId="0" nodeType="afterEffect">
                                  <p:stCondLst>
                                    <p:cond delay="0"/>
                                  </p:stCondLst>
                                  <p:childTnLst>
                                    <p:set>
                                      <p:cBhvr>
                                        <p:cTn id="70" dur="1" fill="hold">
                                          <p:stCondLst>
                                            <p:cond delay="499"/>
                                          </p:stCondLst>
                                        </p:cTn>
                                        <p:tgtEl>
                                          <p:spTgt spid="7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P spid="77833" grpId="0" animBg="1" autoUpdateAnimBg="0"/>
      <p:bldP spid="77890" grpId="0" autoUpdateAnimBg="0"/>
      <p:bldP spid="7789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304800" y="319088"/>
            <a:ext cx="8915400" cy="519112"/>
          </a:xfrm>
          <a:prstGeom prst="rect">
            <a:avLst/>
          </a:prstGeom>
          <a:noFill/>
          <a:ln w="9525">
            <a:noFill/>
            <a:miter lim="800000"/>
            <a:headEnd/>
            <a:tailEnd/>
          </a:ln>
          <a:effectLst/>
        </p:spPr>
        <p:txBody>
          <a:bodyPr>
            <a:spAutoFit/>
          </a:bodyPr>
          <a:lstStyle/>
          <a:p>
            <a:pPr>
              <a:spcBef>
                <a:spcPct val="30000"/>
              </a:spcBef>
              <a:defRPr/>
            </a:pPr>
            <a:r>
              <a:rPr lang="zh-CN" altLang="en-US" sz="2800" i="0">
                <a:effectLst>
                  <a:outerShdw blurRad="38100" dist="38100" dir="2700000" algn="tl">
                    <a:srgbClr val="C0C0C0"/>
                  </a:outerShdw>
                </a:effectLst>
              </a:rPr>
              <a:t>若输入信号电压为恒定直流量，即 </a:t>
            </a:r>
            <a:r>
              <a:rPr lang="en-US" altLang="zh-CN" sz="2800">
                <a:solidFill>
                  <a:srgbClr val="CC0000"/>
                </a:solidFill>
                <a:effectLst>
                  <a:outerShdw blurRad="38100" dist="38100" dir="2700000" algn="tl">
                    <a:srgbClr val="C0C0C0"/>
                  </a:outerShdw>
                </a:effectLst>
              </a:rPr>
              <a:t>u</a:t>
            </a:r>
            <a:r>
              <a:rPr lang="en-US" altLang="zh-CN" sz="2800" i="0" baseline="-25000">
                <a:solidFill>
                  <a:srgbClr val="CC0000"/>
                </a:solidFill>
                <a:effectLst>
                  <a:outerShdw blurRad="38100" dist="38100" dir="2700000" algn="tl">
                    <a:srgbClr val="C0C0C0"/>
                  </a:outerShdw>
                </a:effectLst>
              </a:rPr>
              <a:t>i</a:t>
            </a:r>
            <a:r>
              <a:rPr lang="en-US" altLang="zh-CN" sz="2800">
                <a:solidFill>
                  <a:srgbClr val="CC0000"/>
                </a:solidFill>
                <a:effectLst>
                  <a:outerShdw blurRad="38100" dist="38100" dir="2700000" algn="tl">
                    <a:srgbClr val="C0C0C0"/>
                  </a:outerShdw>
                </a:effectLst>
              </a:rPr>
              <a:t>= U</a:t>
            </a:r>
            <a:r>
              <a:rPr lang="en-US" altLang="zh-CN" sz="2800" i="0" baseline="-25000">
                <a:solidFill>
                  <a:srgbClr val="CC0000"/>
                </a:solidFill>
                <a:effectLst>
                  <a:outerShdw blurRad="38100" dist="38100" dir="2700000" algn="tl">
                    <a:srgbClr val="C0C0C0"/>
                  </a:outerShdw>
                </a:effectLst>
              </a:rPr>
              <a:t>i</a:t>
            </a:r>
            <a:r>
              <a:rPr lang="en-US" altLang="zh-CN" sz="2800" baseline="-25000">
                <a:solidFill>
                  <a:srgbClr val="CC0000"/>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时</a:t>
            </a:r>
            <a:r>
              <a:rPr lang="zh-CN" altLang="en-US" sz="2800" i="0">
                <a:effectLst>
                  <a:outerShdw blurRad="38100" dist="38100" dir="2700000" algn="tl">
                    <a:srgbClr val="C0C0C0"/>
                  </a:outerShdw>
                </a:effectLst>
              </a:rPr>
              <a:t>，则</a:t>
            </a:r>
          </a:p>
        </p:txBody>
      </p:sp>
      <p:graphicFrame>
        <p:nvGraphicFramePr>
          <p:cNvPr id="78851" name="Object 3"/>
          <p:cNvGraphicFramePr>
            <a:graphicFrameLocks noChangeAspect="1"/>
          </p:cNvGraphicFramePr>
          <p:nvPr/>
        </p:nvGraphicFramePr>
        <p:xfrm>
          <a:off x="727075" y="822325"/>
          <a:ext cx="2473325" cy="1004888"/>
        </p:xfrm>
        <a:graphic>
          <a:graphicData uri="http://schemas.openxmlformats.org/presentationml/2006/ole">
            <mc:AlternateContent xmlns:mc="http://schemas.openxmlformats.org/markup-compatibility/2006">
              <mc:Choice xmlns:v="urn:schemas-microsoft-com:vml" Requires="v">
                <p:oleObj spid="_x0000_s27653" name="Equation" r:id="rId3" imgW="1187372" imgH="425669" progId="Equation.3">
                  <p:embed/>
                </p:oleObj>
              </mc:Choice>
              <mc:Fallback>
                <p:oleObj name="Equation" r:id="rId3" imgW="1187372" imgH="4256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822325"/>
                        <a:ext cx="2473325"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2" name="Object 4"/>
          <p:cNvGraphicFramePr>
            <a:graphicFrameLocks noChangeAspect="1"/>
          </p:cNvGraphicFramePr>
          <p:nvPr/>
        </p:nvGraphicFramePr>
        <p:xfrm flipV="1">
          <a:off x="3179763" y="838200"/>
          <a:ext cx="1879600" cy="1046163"/>
        </p:xfrm>
        <a:graphic>
          <a:graphicData uri="http://schemas.openxmlformats.org/presentationml/2006/ole">
            <mc:AlternateContent xmlns:mc="http://schemas.openxmlformats.org/markup-compatibility/2006">
              <mc:Choice xmlns:v="urn:schemas-microsoft-com:vml" Requires="v">
                <p:oleObj spid="_x0000_s27654" name="Equation" r:id="rId5" imgW="679701" imgH="412531" progId="Equation.3">
                  <p:embed/>
                </p:oleObj>
              </mc:Choice>
              <mc:Fallback>
                <p:oleObj name="Equation" r:id="rId5" imgW="679701" imgH="41253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3179763" y="838200"/>
                        <a:ext cx="18796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3" name="Line 5"/>
          <p:cNvSpPr>
            <a:spLocks noChangeShapeType="1"/>
          </p:cNvSpPr>
          <p:nvPr/>
        </p:nvSpPr>
        <p:spPr bwMode="auto">
          <a:xfrm flipV="1">
            <a:off x="4724400" y="2578100"/>
            <a:ext cx="838200" cy="838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Line 6"/>
          <p:cNvSpPr>
            <a:spLocks noChangeShapeType="1"/>
          </p:cNvSpPr>
          <p:nvPr/>
        </p:nvSpPr>
        <p:spPr bwMode="auto">
          <a:xfrm>
            <a:off x="5562600" y="2578100"/>
            <a:ext cx="14478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5" name="Line 7"/>
          <p:cNvSpPr>
            <a:spLocks noChangeShapeType="1"/>
          </p:cNvSpPr>
          <p:nvPr/>
        </p:nvSpPr>
        <p:spPr bwMode="auto">
          <a:xfrm rot="16156646" flipV="1">
            <a:off x="4723607" y="3415506"/>
            <a:ext cx="838200" cy="836613"/>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6" name="Line 8"/>
          <p:cNvSpPr>
            <a:spLocks noChangeShapeType="1"/>
          </p:cNvSpPr>
          <p:nvPr/>
        </p:nvSpPr>
        <p:spPr bwMode="auto">
          <a:xfrm rot="10800000">
            <a:off x="5562600" y="4254500"/>
            <a:ext cx="1447800" cy="0"/>
          </a:xfrm>
          <a:prstGeom prst="line">
            <a:avLst/>
          </a:prstGeom>
          <a:noFill/>
          <a:ln w="38100">
            <a:solidFill>
              <a:srgbClr val="3399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7" name="Line 9"/>
          <p:cNvSpPr>
            <a:spLocks noChangeShapeType="1"/>
          </p:cNvSpPr>
          <p:nvPr/>
        </p:nvSpPr>
        <p:spPr bwMode="auto">
          <a:xfrm>
            <a:off x="4724400" y="2578100"/>
            <a:ext cx="838200" cy="0"/>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8" name="Line 10"/>
          <p:cNvSpPr>
            <a:spLocks noChangeShapeType="1"/>
          </p:cNvSpPr>
          <p:nvPr/>
        </p:nvSpPr>
        <p:spPr bwMode="auto">
          <a:xfrm flipH="1">
            <a:off x="4724400" y="4254500"/>
            <a:ext cx="838200" cy="0"/>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42"/>
          <p:cNvGrpSpPr>
            <a:grpSpLocks/>
          </p:cNvGrpSpPr>
          <p:nvPr/>
        </p:nvGrpSpPr>
        <p:grpSpPr bwMode="auto">
          <a:xfrm>
            <a:off x="533400" y="1843088"/>
            <a:ext cx="2971800" cy="2500312"/>
            <a:chOff x="336" y="1161"/>
            <a:chExt cx="1872" cy="1575"/>
          </a:xfrm>
        </p:grpSpPr>
        <p:sp>
          <p:nvSpPr>
            <p:cNvPr id="3106" name="Text Box 12"/>
            <p:cNvSpPr txBox="1">
              <a:spLocks noChangeArrowheads="1"/>
            </p:cNvSpPr>
            <p:nvPr/>
          </p:nvSpPr>
          <p:spPr bwMode="auto">
            <a:xfrm>
              <a:off x="576" y="116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u</a:t>
              </a:r>
              <a:r>
                <a:rPr lang="en-US" altLang="zh-CN" sz="2800" i="0" baseline="-25000"/>
                <a:t>i</a:t>
              </a:r>
              <a:endParaRPr lang="en-US" altLang="zh-CN" sz="2800" i="0"/>
            </a:p>
          </p:txBody>
        </p:sp>
        <p:sp>
          <p:nvSpPr>
            <p:cNvPr id="3107" name="Line 13"/>
            <p:cNvSpPr>
              <a:spLocks noChangeShapeType="1"/>
            </p:cNvSpPr>
            <p:nvPr/>
          </p:nvSpPr>
          <p:spPr bwMode="auto">
            <a:xfrm flipV="1">
              <a:off x="528" y="1296"/>
              <a:ext cx="0" cy="14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8" name="Line 14"/>
            <p:cNvSpPr>
              <a:spLocks noChangeShapeType="1"/>
            </p:cNvSpPr>
            <p:nvPr/>
          </p:nvSpPr>
          <p:spPr bwMode="auto">
            <a:xfrm>
              <a:off x="528" y="2016"/>
              <a:ext cx="158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9" name="Text Box 15"/>
            <p:cNvSpPr txBox="1">
              <a:spLocks noChangeArrowheads="1"/>
            </p:cNvSpPr>
            <p:nvPr/>
          </p:nvSpPr>
          <p:spPr bwMode="auto">
            <a:xfrm>
              <a:off x="1968" y="197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t</a:t>
              </a:r>
              <a:endParaRPr lang="en-US" altLang="zh-CN" sz="2800" b="0" i="0"/>
            </a:p>
          </p:txBody>
        </p:sp>
        <p:sp>
          <p:nvSpPr>
            <p:cNvPr id="3110" name="Text Box 16"/>
            <p:cNvSpPr txBox="1">
              <a:spLocks noChangeArrowheads="1"/>
            </p:cNvSpPr>
            <p:nvPr/>
          </p:nvSpPr>
          <p:spPr bwMode="auto">
            <a:xfrm>
              <a:off x="336" y="191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a:t>O</a:t>
              </a:r>
              <a:endParaRPr lang="en-US" altLang="zh-CN" b="0"/>
            </a:p>
          </p:txBody>
        </p:sp>
      </p:grpSp>
      <p:sp>
        <p:nvSpPr>
          <p:cNvPr id="78865" name="Line 17"/>
          <p:cNvSpPr>
            <a:spLocks noChangeShapeType="1"/>
          </p:cNvSpPr>
          <p:nvPr/>
        </p:nvSpPr>
        <p:spPr bwMode="auto">
          <a:xfrm>
            <a:off x="838200" y="2743200"/>
            <a:ext cx="1676400"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6" name="Line 18"/>
          <p:cNvSpPr>
            <a:spLocks noChangeShapeType="1"/>
          </p:cNvSpPr>
          <p:nvPr/>
        </p:nvSpPr>
        <p:spPr bwMode="auto">
          <a:xfrm>
            <a:off x="838200" y="3657600"/>
            <a:ext cx="1676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8867" name="Object 19"/>
          <p:cNvGraphicFramePr>
            <a:graphicFrameLocks noChangeAspect="1"/>
          </p:cNvGraphicFramePr>
          <p:nvPr/>
        </p:nvGraphicFramePr>
        <p:xfrm>
          <a:off x="5689600" y="768350"/>
          <a:ext cx="2844800" cy="1079500"/>
        </p:xfrm>
        <a:graphic>
          <a:graphicData uri="http://schemas.openxmlformats.org/presentationml/2006/ole">
            <mc:AlternateContent xmlns:mc="http://schemas.openxmlformats.org/markup-compatibility/2006">
              <mc:Choice xmlns:v="urn:schemas-microsoft-com:vml" Requires="v">
                <p:oleObj spid="_x0000_s27655" name="Equation" r:id="rId7" imgW="1251028" imgH="463506" progId="Equation.3">
                  <p:embed/>
                </p:oleObj>
              </mc:Choice>
              <mc:Fallback>
                <p:oleObj name="Equation" r:id="rId7" imgW="1251028" imgH="46350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9600" y="768350"/>
                        <a:ext cx="28448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68" name="AutoShape 20" descr="60%"/>
          <p:cNvSpPr>
            <a:spLocks noChangeArrowheads="1"/>
          </p:cNvSpPr>
          <p:nvPr/>
        </p:nvSpPr>
        <p:spPr bwMode="auto">
          <a:xfrm>
            <a:off x="6248400" y="3505200"/>
            <a:ext cx="1447800" cy="609600"/>
          </a:xfrm>
          <a:prstGeom prst="wedgeRoundRectCallout">
            <a:avLst>
              <a:gd name="adj1" fmla="val -45833"/>
              <a:gd name="adj2" fmla="val 70051"/>
              <a:gd name="adj3" fmla="val 16667"/>
            </a:avLst>
          </a:prstGeom>
          <a:pattFill prst="pct60">
            <a:fgClr>
              <a:srgbClr val="FFFF00"/>
            </a:fgClr>
            <a:bgClr>
              <a:srgbClr val="FFFFFF"/>
            </a:bgClr>
          </a:pattFill>
          <a:ln w="28575">
            <a:solidFill>
              <a:srgbClr val="000099"/>
            </a:solidFill>
            <a:miter lim="800000"/>
            <a:headEnd/>
            <a:tailEnd/>
          </a:ln>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a:spcBef>
                <a:spcPct val="50000"/>
              </a:spcBef>
            </a:pPr>
            <a:r>
              <a:rPr lang="zh-CN" altLang="en-US" sz="2400" i="0"/>
              <a:t>积分饱和</a:t>
            </a:r>
          </a:p>
        </p:txBody>
      </p:sp>
      <p:sp>
        <p:nvSpPr>
          <p:cNvPr id="78869" name="AutoShape 21" descr="90%"/>
          <p:cNvSpPr>
            <a:spLocks noChangeArrowheads="1"/>
          </p:cNvSpPr>
          <p:nvPr/>
        </p:nvSpPr>
        <p:spPr bwMode="auto">
          <a:xfrm>
            <a:off x="7086600" y="1752600"/>
            <a:ext cx="1981200" cy="609600"/>
          </a:xfrm>
          <a:prstGeom prst="wedgeRoundRectCallout">
            <a:avLst>
              <a:gd name="adj1" fmla="val -31731"/>
              <a:gd name="adj2" fmla="val -95574"/>
              <a:gd name="adj3" fmla="val 16667"/>
            </a:avLst>
          </a:prstGeom>
          <a:pattFill prst="pct90">
            <a:fgClr>
              <a:srgbClr val="CCFF33"/>
            </a:fgClr>
            <a:bgClr>
              <a:srgbClr val="FFFFFF"/>
            </a:bgClr>
          </a:pattFill>
          <a:ln w="38100">
            <a:solidFill>
              <a:srgbClr val="339933"/>
            </a:solidFill>
            <a:miter lim="800000"/>
            <a:headEnd/>
            <a:tailEnd/>
          </a:ln>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a:spcBef>
                <a:spcPct val="50000"/>
              </a:spcBef>
            </a:pPr>
            <a:r>
              <a:rPr lang="zh-CN" altLang="en-US" sz="2400" i="0">
                <a:solidFill>
                  <a:srgbClr val="FF0000"/>
                </a:solidFill>
              </a:rPr>
              <a:t>线性积分时间</a:t>
            </a:r>
          </a:p>
        </p:txBody>
      </p:sp>
      <p:sp>
        <p:nvSpPr>
          <p:cNvPr id="78870" name="AutoShape 22" descr="60%"/>
          <p:cNvSpPr>
            <a:spLocks noChangeArrowheads="1"/>
          </p:cNvSpPr>
          <p:nvPr/>
        </p:nvSpPr>
        <p:spPr bwMode="auto">
          <a:xfrm>
            <a:off x="6172200" y="2743200"/>
            <a:ext cx="1981200" cy="609600"/>
          </a:xfrm>
          <a:prstGeom prst="wedgeRoundRectCallout">
            <a:avLst>
              <a:gd name="adj1" fmla="val -78606"/>
              <a:gd name="adj2" fmla="val -2343"/>
              <a:gd name="adj3" fmla="val 16667"/>
            </a:avLst>
          </a:prstGeom>
          <a:pattFill prst="pct60">
            <a:fgClr>
              <a:srgbClr val="FFFF00"/>
            </a:fgClr>
            <a:bgClr>
              <a:srgbClr val="FFFFFF"/>
            </a:bgClr>
          </a:pattFill>
          <a:ln w="28575">
            <a:solidFill>
              <a:srgbClr val="000099"/>
            </a:solidFill>
            <a:miter lim="800000"/>
            <a:headEnd/>
            <a:tailEnd/>
          </a:ln>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a:spcBef>
                <a:spcPct val="50000"/>
              </a:spcBef>
            </a:pPr>
            <a:r>
              <a:rPr lang="zh-CN" altLang="en-US" sz="2400" i="0"/>
              <a:t>线性积分时间</a:t>
            </a:r>
          </a:p>
        </p:txBody>
      </p:sp>
      <p:sp>
        <p:nvSpPr>
          <p:cNvPr id="78871" name="Line 23"/>
          <p:cNvSpPr>
            <a:spLocks noChangeShapeType="1"/>
          </p:cNvSpPr>
          <p:nvPr/>
        </p:nvSpPr>
        <p:spPr bwMode="auto">
          <a:xfrm>
            <a:off x="5562600" y="2590800"/>
            <a:ext cx="0" cy="1600200"/>
          </a:xfrm>
          <a:prstGeom prst="line">
            <a:avLst/>
          </a:prstGeom>
          <a:noFill/>
          <a:ln w="28575">
            <a:solidFill>
              <a:srgbClr val="9900C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2" name="Text Box 24"/>
          <p:cNvSpPr txBox="1">
            <a:spLocks noChangeArrowheads="1"/>
          </p:cNvSpPr>
          <p:nvPr/>
        </p:nvSpPr>
        <p:spPr bwMode="auto">
          <a:xfrm>
            <a:off x="3733800" y="3962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400" i="0">
                <a:cs typeface="Times New Roman" pitchFamily="18" charset="0"/>
              </a:rPr>
              <a:t>–</a:t>
            </a:r>
            <a:r>
              <a:rPr lang="en-US" altLang="zh-CN" sz="2400"/>
              <a:t>U</a:t>
            </a:r>
            <a:r>
              <a:rPr lang="en-US" altLang="zh-CN" sz="2400" i="0" baseline="-25000"/>
              <a:t>o(sat)</a:t>
            </a:r>
            <a:endParaRPr lang="en-US" altLang="zh-CN" sz="2400" b="0" i="0"/>
          </a:p>
        </p:txBody>
      </p:sp>
      <p:grpSp>
        <p:nvGrpSpPr>
          <p:cNvPr id="3" name="Group 41"/>
          <p:cNvGrpSpPr>
            <a:grpSpLocks/>
          </p:cNvGrpSpPr>
          <p:nvPr/>
        </p:nvGrpSpPr>
        <p:grpSpPr bwMode="auto">
          <a:xfrm>
            <a:off x="3657600" y="1843088"/>
            <a:ext cx="4648200" cy="2805112"/>
            <a:chOff x="2304" y="1161"/>
            <a:chExt cx="2928" cy="1767"/>
          </a:xfrm>
        </p:grpSpPr>
        <p:grpSp>
          <p:nvGrpSpPr>
            <p:cNvPr id="3099" name="Group 40"/>
            <p:cNvGrpSpPr>
              <a:grpSpLocks/>
            </p:cNvGrpSpPr>
            <p:nvPr/>
          </p:nvGrpSpPr>
          <p:grpSpPr bwMode="auto">
            <a:xfrm>
              <a:off x="2976" y="1344"/>
              <a:ext cx="2016" cy="1584"/>
              <a:chOff x="2976" y="1344"/>
              <a:chExt cx="2016" cy="1584"/>
            </a:xfrm>
          </p:grpSpPr>
          <p:sp>
            <p:nvSpPr>
              <p:cNvPr id="3104" name="Line 27"/>
              <p:cNvSpPr>
                <a:spLocks noChangeShapeType="1"/>
              </p:cNvSpPr>
              <p:nvPr/>
            </p:nvSpPr>
            <p:spPr bwMode="auto">
              <a:xfrm flipV="1">
                <a:off x="2976" y="1344"/>
                <a:ext cx="0" cy="1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28"/>
              <p:cNvSpPr>
                <a:spLocks noChangeShapeType="1"/>
              </p:cNvSpPr>
              <p:nvPr/>
            </p:nvSpPr>
            <p:spPr bwMode="auto">
              <a:xfrm>
                <a:off x="2976" y="2160"/>
                <a:ext cx="201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100" name="Text Box 29"/>
            <p:cNvSpPr txBox="1">
              <a:spLocks noChangeArrowheads="1"/>
            </p:cNvSpPr>
            <p:nvPr/>
          </p:nvSpPr>
          <p:spPr bwMode="auto">
            <a:xfrm>
              <a:off x="3014" y="1161"/>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u</a:t>
              </a:r>
              <a:r>
                <a:rPr lang="en-US" altLang="zh-CN" sz="2800" i="0" baseline="-25000"/>
                <a:t>o</a:t>
              </a:r>
              <a:endParaRPr lang="en-US" altLang="zh-CN" sz="2800" b="0" i="0"/>
            </a:p>
          </p:txBody>
        </p:sp>
        <p:sp>
          <p:nvSpPr>
            <p:cNvPr id="3101" name="Text Box 30"/>
            <p:cNvSpPr txBox="1">
              <a:spLocks noChangeArrowheads="1"/>
            </p:cNvSpPr>
            <p:nvPr/>
          </p:nvSpPr>
          <p:spPr bwMode="auto">
            <a:xfrm>
              <a:off x="4896" y="212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t</a:t>
              </a:r>
              <a:endParaRPr lang="en-US" altLang="zh-CN" sz="2800" b="0" i="0"/>
            </a:p>
          </p:txBody>
        </p:sp>
        <p:sp>
          <p:nvSpPr>
            <p:cNvPr id="3102" name="Text Box 31"/>
            <p:cNvSpPr txBox="1">
              <a:spLocks noChangeArrowheads="1"/>
            </p:cNvSpPr>
            <p:nvPr/>
          </p:nvSpPr>
          <p:spPr bwMode="auto">
            <a:xfrm>
              <a:off x="2784" y="205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a:t>O</a:t>
              </a:r>
              <a:endParaRPr lang="en-US" altLang="zh-CN" b="0"/>
            </a:p>
          </p:txBody>
        </p:sp>
        <p:sp>
          <p:nvSpPr>
            <p:cNvPr id="3103" name="Text Box 32"/>
            <p:cNvSpPr txBox="1">
              <a:spLocks noChangeArrowheads="1"/>
            </p:cNvSpPr>
            <p:nvPr/>
          </p:nvSpPr>
          <p:spPr bwMode="auto">
            <a:xfrm>
              <a:off x="2304" y="148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400" i="0"/>
                <a:t>+ </a:t>
              </a:r>
              <a:r>
                <a:rPr lang="en-US" altLang="zh-CN" sz="2400"/>
                <a:t>U</a:t>
              </a:r>
              <a:r>
                <a:rPr lang="en-US" altLang="zh-CN" sz="2400" i="0" baseline="-25000"/>
                <a:t>o(sat)</a:t>
              </a:r>
            </a:p>
          </p:txBody>
        </p:sp>
      </p:grpSp>
      <p:sp>
        <p:nvSpPr>
          <p:cNvPr id="78884" name="Text Box 36"/>
          <p:cNvSpPr txBox="1">
            <a:spLocks noChangeArrowheads="1"/>
          </p:cNvSpPr>
          <p:nvPr/>
        </p:nvSpPr>
        <p:spPr bwMode="auto">
          <a:xfrm>
            <a:off x="5562600" y="44196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10000"/>
              </a:spcBef>
            </a:pPr>
            <a:r>
              <a:rPr lang="en-US" altLang="zh-CN" sz="2800"/>
              <a:t>u</a:t>
            </a:r>
            <a:r>
              <a:rPr lang="en-US" altLang="zh-CN" sz="2800" i="0" baseline="-25000"/>
              <a:t>i</a:t>
            </a:r>
            <a:r>
              <a:rPr lang="en-US" altLang="zh-CN" sz="2800"/>
              <a:t> = U</a:t>
            </a:r>
            <a:r>
              <a:rPr lang="en-US" altLang="zh-CN" sz="2800" i="0" baseline="-25000"/>
              <a:t>i  </a:t>
            </a:r>
            <a:r>
              <a:rPr lang="en-US" altLang="zh-CN" sz="2800" i="0"/>
              <a:t>&gt; 0</a:t>
            </a:r>
            <a:r>
              <a:rPr lang="en-US" altLang="zh-CN" sz="2800"/>
              <a:t> </a:t>
            </a:r>
          </a:p>
        </p:txBody>
      </p:sp>
      <p:sp>
        <p:nvSpPr>
          <p:cNvPr id="78885" name="Text Box 37"/>
          <p:cNvSpPr txBox="1">
            <a:spLocks noChangeArrowheads="1"/>
          </p:cNvSpPr>
          <p:nvPr/>
        </p:nvSpPr>
        <p:spPr bwMode="auto">
          <a:xfrm>
            <a:off x="5334000" y="2057400"/>
            <a:ext cx="1981200" cy="519113"/>
          </a:xfrm>
          <a:prstGeom prst="rect">
            <a:avLst/>
          </a:prstGeom>
          <a:noFill/>
          <a:ln w="9525">
            <a:noFill/>
            <a:miter lim="800000"/>
            <a:headEnd/>
            <a:tailEnd/>
          </a:ln>
          <a:effectLst/>
        </p:spPr>
        <p:txBody>
          <a:bodyPr>
            <a:spAutoFit/>
          </a:bodyPr>
          <a:lstStyle/>
          <a:p>
            <a:pPr>
              <a:spcBef>
                <a:spcPct val="10000"/>
              </a:spcBef>
              <a:defRPr/>
            </a:pPr>
            <a:r>
              <a:rPr lang="en-US" altLang="zh-CN" sz="2800"/>
              <a:t>u</a:t>
            </a:r>
            <a:r>
              <a:rPr lang="en-US" altLang="zh-CN" sz="2800" i="0" baseline="-25000"/>
              <a:t>i</a:t>
            </a:r>
            <a:r>
              <a:rPr lang="en-US" altLang="zh-CN" sz="2800"/>
              <a:t> = </a:t>
            </a:r>
            <a:r>
              <a:rPr lang="en-US" altLang="zh-CN" sz="2800">
                <a:effectLst>
                  <a:outerShdw blurRad="38100" dist="38100" dir="2700000" algn="tl">
                    <a:srgbClr val="C0C0C0"/>
                  </a:outerShdw>
                </a:effectLst>
                <a:cs typeface="Times New Roman" pitchFamily="18" charset="0"/>
              </a:rPr>
              <a:t>–</a:t>
            </a:r>
            <a:r>
              <a:rPr lang="en-US" altLang="zh-CN" sz="2800"/>
              <a:t>U</a:t>
            </a:r>
            <a:r>
              <a:rPr lang="en-US" altLang="zh-CN" sz="2800" i="0" baseline="-25000"/>
              <a:t>i </a:t>
            </a:r>
            <a:r>
              <a:rPr lang="en-US" altLang="zh-CN" sz="2800" i="0"/>
              <a:t>&lt; 0</a:t>
            </a:r>
            <a:r>
              <a:rPr lang="en-US" altLang="zh-CN" sz="2800"/>
              <a:t> </a:t>
            </a:r>
          </a:p>
        </p:txBody>
      </p:sp>
      <p:sp>
        <p:nvSpPr>
          <p:cNvPr id="78886" name="Text Box 38"/>
          <p:cNvSpPr txBox="1">
            <a:spLocks noChangeArrowheads="1"/>
          </p:cNvSpPr>
          <p:nvPr/>
        </p:nvSpPr>
        <p:spPr bwMode="auto">
          <a:xfrm>
            <a:off x="457200" y="4951413"/>
            <a:ext cx="8229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zh-CN" altLang="zh-CN" sz="2800" i="0"/>
              <a:t>    采用集成运算放大器组成的积分电路，由于充电电流基本上是恒定的，故 </a:t>
            </a:r>
            <a:r>
              <a:rPr lang="en-US" altLang="zh-CN" sz="2800"/>
              <a:t>u</a:t>
            </a:r>
            <a:r>
              <a:rPr lang="en-US" altLang="zh-CN" sz="2800" i="0" baseline="-25000"/>
              <a:t>o </a:t>
            </a:r>
            <a:r>
              <a:rPr lang="zh-CN" altLang="zh-CN" sz="2800" i="0"/>
              <a:t>是时间 </a:t>
            </a:r>
            <a:r>
              <a:rPr lang="en-US" altLang="zh-CN" sz="2800"/>
              <a:t>t </a:t>
            </a:r>
            <a:r>
              <a:rPr lang="zh-CN" altLang="zh-CN" sz="2800" i="0"/>
              <a:t>的一次函数，从而提高了它的线性度。</a:t>
            </a:r>
            <a:endParaRPr lang="zh-CN" altLang="en-US" sz="2800" i="0"/>
          </a:p>
        </p:txBody>
      </p:sp>
      <p:sp>
        <p:nvSpPr>
          <p:cNvPr id="78887" name="AutoShape 39" descr="40%"/>
          <p:cNvSpPr>
            <a:spLocks noChangeArrowheads="1"/>
          </p:cNvSpPr>
          <p:nvPr/>
        </p:nvSpPr>
        <p:spPr bwMode="auto">
          <a:xfrm>
            <a:off x="1295400" y="3670300"/>
            <a:ext cx="2743200" cy="1143000"/>
          </a:xfrm>
          <a:prstGeom prst="wedgeEllipseCallout">
            <a:avLst>
              <a:gd name="adj1" fmla="val 83681"/>
              <a:gd name="adj2" fmla="val -46528"/>
            </a:avLst>
          </a:prstGeom>
          <a:pattFill prst="pct40">
            <a:fgClr>
              <a:srgbClr val="CCFF66"/>
            </a:fgClr>
            <a:bgClr>
              <a:srgbClr val="FFFFFF"/>
            </a:bgClr>
          </a:pattFill>
          <a:ln w="28575">
            <a:solidFill>
              <a:srgbClr val="000099"/>
            </a:solidFill>
            <a:miter lim="800000"/>
            <a:headEnd/>
            <a:tailEnd/>
          </a:ln>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lnSpc>
                <a:spcPct val="120000"/>
              </a:lnSpc>
            </a:pPr>
            <a:r>
              <a:rPr lang="zh-CN" altLang="en-US" sz="2800" i="0"/>
              <a:t>输出电压随时</a:t>
            </a:r>
          </a:p>
          <a:p>
            <a:pPr algn="ctr" eaLnBrk="1" hangingPunct="1">
              <a:lnSpc>
                <a:spcPct val="120000"/>
              </a:lnSpc>
            </a:pPr>
            <a:r>
              <a:rPr lang="zh-CN" altLang="en-US" sz="2800" i="0"/>
              <a:t>间线性变化</a:t>
            </a:r>
          </a:p>
        </p:txBody>
      </p:sp>
      <p:sp>
        <p:nvSpPr>
          <p:cNvPr id="78891" name="Rectangle 43"/>
          <p:cNvSpPr>
            <a:spLocks noChangeArrowheads="1"/>
          </p:cNvSpPr>
          <p:nvPr/>
        </p:nvSpPr>
        <p:spPr bwMode="auto">
          <a:xfrm>
            <a:off x="330200" y="2438400"/>
            <a:ext cx="508000" cy="519113"/>
          </a:xfrm>
          <a:prstGeom prst="rect">
            <a:avLst/>
          </a:prstGeom>
          <a:noFill/>
          <a:ln w="9525">
            <a:noFill/>
            <a:miter lim="800000"/>
            <a:headEnd/>
            <a:tailEnd/>
          </a:ln>
          <a:effectLst/>
        </p:spPr>
        <p:txBody>
          <a:bodyPr wrap="none">
            <a:spAutoFit/>
          </a:bodyPr>
          <a:lstStyle/>
          <a:p>
            <a:pPr>
              <a:defRPr/>
            </a:pPr>
            <a:r>
              <a:rPr lang="en-US" altLang="zh-CN" sz="2800">
                <a:effectLst>
                  <a:outerShdw blurRad="38100" dist="38100" dir="2700000" algn="tl">
                    <a:srgbClr val="C0C0C0"/>
                  </a:outerShdw>
                </a:effectLst>
              </a:rPr>
              <a:t>U</a:t>
            </a:r>
            <a:r>
              <a:rPr lang="en-US" altLang="zh-CN" sz="2800" i="0" baseline="-25000">
                <a:effectLst>
                  <a:outerShdw blurRad="38100" dist="38100" dir="2700000" algn="tl">
                    <a:srgbClr val="C0C0C0"/>
                  </a:outerShdw>
                </a:effectLst>
              </a:rPr>
              <a:t>i</a:t>
            </a:r>
          </a:p>
        </p:txBody>
      </p:sp>
      <p:sp>
        <p:nvSpPr>
          <p:cNvPr id="78893" name="Rectangle 45"/>
          <p:cNvSpPr>
            <a:spLocks noChangeArrowheads="1"/>
          </p:cNvSpPr>
          <p:nvPr/>
        </p:nvSpPr>
        <p:spPr bwMode="auto">
          <a:xfrm>
            <a:off x="152400" y="3352800"/>
            <a:ext cx="685800" cy="519113"/>
          </a:xfrm>
          <a:prstGeom prst="rect">
            <a:avLst/>
          </a:prstGeom>
          <a:noFill/>
          <a:ln w="9525">
            <a:noFill/>
            <a:miter lim="800000"/>
            <a:headEnd/>
            <a:tailEnd/>
          </a:ln>
          <a:effectLst/>
        </p:spPr>
        <p:txBody>
          <a:bodyPr wrap="none">
            <a:spAutoFit/>
          </a:bodyPr>
          <a:lstStyle/>
          <a:p>
            <a:pPr>
              <a:defRPr/>
            </a:pPr>
            <a:r>
              <a:rPr lang="en-US" altLang="zh-CN" sz="2800">
                <a:effectLst>
                  <a:outerShdw blurRad="38100" dist="38100" dir="2700000" algn="tl">
                    <a:srgbClr val="C0C0C0"/>
                  </a:outerShdw>
                </a:effectLst>
                <a:cs typeface="Times New Roman" pitchFamily="18" charset="0"/>
              </a:rPr>
              <a:t>–</a:t>
            </a:r>
            <a:r>
              <a:rPr lang="en-US" altLang="zh-CN" sz="2800">
                <a:effectLst>
                  <a:outerShdw blurRad="38100" dist="38100" dir="2700000" algn="tl">
                    <a:srgbClr val="C0C0C0"/>
                  </a:outerShdw>
                </a:effectLst>
              </a:rPr>
              <a:t>U</a:t>
            </a:r>
            <a:r>
              <a:rPr lang="en-US" altLang="zh-CN" sz="2800" i="0" baseline="-25000">
                <a:effectLst>
                  <a:outerShdw blurRad="38100" dist="38100" dir="2700000" algn="tl">
                    <a:srgbClr val="C0C0C0"/>
                  </a:outerShdw>
                </a:effectLst>
              </a:rPr>
              <a:t>i</a:t>
            </a:r>
          </a:p>
        </p:txBody>
      </p:sp>
    </p:spTree>
    <p:extLst>
      <p:ext uri="{BB962C8B-B14F-4D97-AF65-F5344CB8AC3E}">
        <p14:creationId xmlns:p14="http://schemas.microsoft.com/office/powerpoint/2010/main" val="42006227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blinds(vertical)">
                                      <p:cBhvr>
                                        <p:cTn id="7" dur="500"/>
                                        <p:tgtEl>
                                          <p:spTgt spid="78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8852"/>
                                        </p:tgtEl>
                                        <p:attrNameLst>
                                          <p:attrName>style.visibility</p:attrName>
                                        </p:attrNameLst>
                                      </p:cBhvr>
                                      <p:to>
                                        <p:strVal val="visible"/>
                                      </p:to>
                                    </p:set>
                                    <p:animEffect transition="in" filter="blinds(vertical)">
                                      <p:cBhvr>
                                        <p:cTn id="12" dur="500"/>
                                        <p:tgtEl>
                                          <p:spTgt spid="788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78865"/>
                                        </p:tgtEl>
                                        <p:attrNameLst>
                                          <p:attrName>style.visibility</p:attrName>
                                        </p:attrNameLst>
                                      </p:cBhvr>
                                      <p:to>
                                        <p:strVal val="visible"/>
                                      </p:to>
                                    </p:set>
                                    <p:anim calcmode="lin" valueType="num">
                                      <p:cBhvr>
                                        <p:cTn id="22" dur="500" fill="hold"/>
                                        <p:tgtEl>
                                          <p:spTgt spid="78865"/>
                                        </p:tgtEl>
                                        <p:attrNameLst>
                                          <p:attrName>ppt_x</p:attrName>
                                        </p:attrNameLst>
                                      </p:cBhvr>
                                      <p:tavLst>
                                        <p:tav tm="0">
                                          <p:val>
                                            <p:strVal val="#ppt_x-#ppt_w/2"/>
                                          </p:val>
                                        </p:tav>
                                        <p:tav tm="100000">
                                          <p:val>
                                            <p:strVal val="#ppt_x"/>
                                          </p:val>
                                        </p:tav>
                                      </p:tavLst>
                                    </p:anim>
                                    <p:anim calcmode="lin" valueType="num">
                                      <p:cBhvr>
                                        <p:cTn id="23" dur="500" fill="hold"/>
                                        <p:tgtEl>
                                          <p:spTgt spid="78865"/>
                                        </p:tgtEl>
                                        <p:attrNameLst>
                                          <p:attrName>ppt_y</p:attrName>
                                        </p:attrNameLst>
                                      </p:cBhvr>
                                      <p:tavLst>
                                        <p:tav tm="0">
                                          <p:val>
                                            <p:strVal val="#ppt_y"/>
                                          </p:val>
                                        </p:tav>
                                        <p:tav tm="100000">
                                          <p:val>
                                            <p:strVal val="#ppt_y"/>
                                          </p:val>
                                        </p:tav>
                                      </p:tavLst>
                                    </p:anim>
                                    <p:anim calcmode="lin" valueType="num">
                                      <p:cBhvr>
                                        <p:cTn id="24" dur="500" fill="hold"/>
                                        <p:tgtEl>
                                          <p:spTgt spid="78865"/>
                                        </p:tgtEl>
                                        <p:attrNameLst>
                                          <p:attrName>ppt_w</p:attrName>
                                        </p:attrNameLst>
                                      </p:cBhvr>
                                      <p:tavLst>
                                        <p:tav tm="0">
                                          <p:val>
                                            <p:fltVal val="0"/>
                                          </p:val>
                                        </p:tav>
                                        <p:tav tm="100000">
                                          <p:val>
                                            <p:strVal val="#ppt_w"/>
                                          </p:val>
                                        </p:tav>
                                      </p:tavLst>
                                    </p:anim>
                                    <p:anim calcmode="lin" valueType="num">
                                      <p:cBhvr>
                                        <p:cTn id="25" dur="500" fill="hold"/>
                                        <p:tgtEl>
                                          <p:spTgt spid="78865"/>
                                        </p:tgtEl>
                                        <p:attrNameLst>
                                          <p:attrName>ppt_h</p:attrName>
                                        </p:attrNameLst>
                                      </p:cBhvr>
                                      <p:tavLst>
                                        <p:tav tm="0">
                                          <p:val>
                                            <p:strVal val="#ppt_h"/>
                                          </p:val>
                                        </p:tav>
                                        <p:tav tm="100000">
                                          <p:val>
                                            <p:strVal val="#ppt_h"/>
                                          </p:val>
                                        </p:tav>
                                      </p:tavLst>
                                    </p:anim>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7889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7887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8884"/>
                                        </p:tgtEl>
                                        <p:attrNameLst>
                                          <p:attrName>style.visibility</p:attrName>
                                        </p:attrNameLst>
                                      </p:cBhvr>
                                      <p:to>
                                        <p:strVal val="visible"/>
                                      </p:to>
                                    </p:set>
                                    <p:animEffect transition="in" filter="blinds(horizontal)">
                                      <p:cBhvr>
                                        <p:cTn id="41" dur="500"/>
                                        <p:tgtEl>
                                          <p:spTgt spid="788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78855"/>
                                        </p:tgtEl>
                                        <p:attrNameLst>
                                          <p:attrName>style.visibility</p:attrName>
                                        </p:attrNameLst>
                                      </p:cBhvr>
                                      <p:to>
                                        <p:strVal val="visible"/>
                                      </p:to>
                                    </p:set>
                                    <p:animEffect transition="in" filter="strips(downRight)">
                                      <p:cBhvr>
                                        <p:cTn id="46" dur="500"/>
                                        <p:tgtEl>
                                          <p:spTgt spid="78855"/>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78887"/>
                                        </p:tgtEl>
                                        <p:attrNameLst>
                                          <p:attrName>style.visibility</p:attrName>
                                        </p:attrNameLst>
                                      </p:cBhvr>
                                      <p:to>
                                        <p:strVal val="visible"/>
                                      </p:to>
                                    </p:set>
                                    <p:animEffect transition="in" filter="wipe(left)">
                                      <p:cBhvr>
                                        <p:cTn id="50" dur="500"/>
                                        <p:tgtEl>
                                          <p:spTgt spid="7888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78858"/>
                                        </p:tgtEl>
                                        <p:attrNameLst>
                                          <p:attrName>style.visibility</p:attrName>
                                        </p:attrNameLst>
                                      </p:cBhvr>
                                      <p:to>
                                        <p:strVal val="visible"/>
                                      </p:to>
                                    </p:set>
                                    <p:anim calcmode="lin" valueType="num">
                                      <p:cBhvr>
                                        <p:cTn id="55" dur="500" fill="hold"/>
                                        <p:tgtEl>
                                          <p:spTgt spid="78858"/>
                                        </p:tgtEl>
                                        <p:attrNameLst>
                                          <p:attrName>ppt_x</p:attrName>
                                        </p:attrNameLst>
                                      </p:cBhvr>
                                      <p:tavLst>
                                        <p:tav tm="0">
                                          <p:val>
                                            <p:strVal val="#ppt_x-#ppt_w/2"/>
                                          </p:val>
                                        </p:tav>
                                        <p:tav tm="100000">
                                          <p:val>
                                            <p:strVal val="#ppt_x"/>
                                          </p:val>
                                        </p:tav>
                                      </p:tavLst>
                                    </p:anim>
                                    <p:anim calcmode="lin" valueType="num">
                                      <p:cBhvr>
                                        <p:cTn id="56" dur="500" fill="hold"/>
                                        <p:tgtEl>
                                          <p:spTgt spid="78858"/>
                                        </p:tgtEl>
                                        <p:attrNameLst>
                                          <p:attrName>ppt_y</p:attrName>
                                        </p:attrNameLst>
                                      </p:cBhvr>
                                      <p:tavLst>
                                        <p:tav tm="0">
                                          <p:val>
                                            <p:strVal val="#ppt_y"/>
                                          </p:val>
                                        </p:tav>
                                        <p:tav tm="100000">
                                          <p:val>
                                            <p:strVal val="#ppt_y"/>
                                          </p:val>
                                        </p:tav>
                                      </p:tavLst>
                                    </p:anim>
                                    <p:anim calcmode="lin" valueType="num">
                                      <p:cBhvr>
                                        <p:cTn id="57" dur="500" fill="hold"/>
                                        <p:tgtEl>
                                          <p:spTgt spid="78858"/>
                                        </p:tgtEl>
                                        <p:attrNameLst>
                                          <p:attrName>ppt_w</p:attrName>
                                        </p:attrNameLst>
                                      </p:cBhvr>
                                      <p:tavLst>
                                        <p:tav tm="0">
                                          <p:val>
                                            <p:fltVal val="0"/>
                                          </p:val>
                                        </p:tav>
                                        <p:tav tm="100000">
                                          <p:val>
                                            <p:strVal val="#ppt_w"/>
                                          </p:val>
                                        </p:tav>
                                      </p:tavLst>
                                    </p:anim>
                                    <p:anim calcmode="lin" valueType="num">
                                      <p:cBhvr>
                                        <p:cTn id="58" dur="500" fill="hold"/>
                                        <p:tgtEl>
                                          <p:spTgt spid="78858"/>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grpId="0" nodeType="clickEffect">
                                  <p:stCondLst>
                                    <p:cond delay="0"/>
                                  </p:stCondLst>
                                  <p:childTnLst>
                                    <p:set>
                                      <p:cBhvr>
                                        <p:cTn id="62" dur="1" fill="hold">
                                          <p:stCondLst>
                                            <p:cond delay="0"/>
                                          </p:stCondLst>
                                        </p:cTn>
                                        <p:tgtEl>
                                          <p:spTgt spid="78856"/>
                                        </p:tgtEl>
                                        <p:attrNameLst>
                                          <p:attrName>style.visibility</p:attrName>
                                        </p:attrNameLst>
                                      </p:cBhvr>
                                      <p:to>
                                        <p:strVal val="visible"/>
                                      </p:to>
                                    </p:set>
                                    <p:anim calcmode="lin" valueType="num">
                                      <p:cBhvr>
                                        <p:cTn id="63" dur="500" fill="hold"/>
                                        <p:tgtEl>
                                          <p:spTgt spid="78856"/>
                                        </p:tgtEl>
                                        <p:attrNameLst>
                                          <p:attrName>ppt_x</p:attrName>
                                        </p:attrNameLst>
                                      </p:cBhvr>
                                      <p:tavLst>
                                        <p:tav tm="0">
                                          <p:val>
                                            <p:strVal val="#ppt_x-#ppt_w/2"/>
                                          </p:val>
                                        </p:tav>
                                        <p:tav tm="100000">
                                          <p:val>
                                            <p:strVal val="#ppt_x"/>
                                          </p:val>
                                        </p:tav>
                                      </p:tavLst>
                                    </p:anim>
                                    <p:anim calcmode="lin" valueType="num">
                                      <p:cBhvr>
                                        <p:cTn id="64" dur="500" fill="hold"/>
                                        <p:tgtEl>
                                          <p:spTgt spid="78856"/>
                                        </p:tgtEl>
                                        <p:attrNameLst>
                                          <p:attrName>ppt_y</p:attrName>
                                        </p:attrNameLst>
                                      </p:cBhvr>
                                      <p:tavLst>
                                        <p:tav tm="0">
                                          <p:val>
                                            <p:strVal val="#ppt_y"/>
                                          </p:val>
                                        </p:tav>
                                        <p:tav tm="100000">
                                          <p:val>
                                            <p:strVal val="#ppt_y"/>
                                          </p:val>
                                        </p:tav>
                                      </p:tavLst>
                                    </p:anim>
                                    <p:anim calcmode="lin" valueType="num">
                                      <p:cBhvr>
                                        <p:cTn id="65" dur="500" fill="hold"/>
                                        <p:tgtEl>
                                          <p:spTgt spid="78856"/>
                                        </p:tgtEl>
                                        <p:attrNameLst>
                                          <p:attrName>ppt_w</p:attrName>
                                        </p:attrNameLst>
                                      </p:cBhvr>
                                      <p:tavLst>
                                        <p:tav tm="0">
                                          <p:val>
                                            <p:fltVal val="0"/>
                                          </p:val>
                                        </p:tav>
                                        <p:tav tm="100000">
                                          <p:val>
                                            <p:strVal val="#ppt_w"/>
                                          </p:val>
                                        </p:tav>
                                      </p:tavLst>
                                    </p:anim>
                                    <p:anim calcmode="lin" valueType="num">
                                      <p:cBhvr>
                                        <p:cTn id="66" dur="500" fill="hold"/>
                                        <p:tgtEl>
                                          <p:spTgt spid="78856"/>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78868"/>
                                        </p:tgtEl>
                                        <p:attrNameLst>
                                          <p:attrName>style.visibility</p:attrName>
                                        </p:attrNameLst>
                                      </p:cBhvr>
                                      <p:to>
                                        <p:strVal val="visible"/>
                                      </p:to>
                                    </p:set>
                                    <p:animEffect transition="in" filter="wipe(up)">
                                      <p:cBhvr>
                                        <p:cTn id="71" dur="500"/>
                                        <p:tgtEl>
                                          <p:spTgt spid="7886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8" fill="hold" grpId="0" nodeType="clickEffect">
                                  <p:stCondLst>
                                    <p:cond delay="0"/>
                                  </p:stCondLst>
                                  <p:childTnLst>
                                    <p:set>
                                      <p:cBhvr>
                                        <p:cTn id="75" dur="1" fill="hold">
                                          <p:stCondLst>
                                            <p:cond delay="0"/>
                                          </p:stCondLst>
                                        </p:cTn>
                                        <p:tgtEl>
                                          <p:spTgt spid="78866"/>
                                        </p:tgtEl>
                                        <p:attrNameLst>
                                          <p:attrName>style.visibility</p:attrName>
                                        </p:attrNameLst>
                                      </p:cBhvr>
                                      <p:to>
                                        <p:strVal val="visible"/>
                                      </p:to>
                                    </p:set>
                                    <p:anim calcmode="lin" valueType="num">
                                      <p:cBhvr>
                                        <p:cTn id="76" dur="500" fill="hold"/>
                                        <p:tgtEl>
                                          <p:spTgt spid="78866"/>
                                        </p:tgtEl>
                                        <p:attrNameLst>
                                          <p:attrName>ppt_x</p:attrName>
                                        </p:attrNameLst>
                                      </p:cBhvr>
                                      <p:tavLst>
                                        <p:tav tm="0">
                                          <p:val>
                                            <p:strVal val="#ppt_x-#ppt_w/2"/>
                                          </p:val>
                                        </p:tav>
                                        <p:tav tm="100000">
                                          <p:val>
                                            <p:strVal val="#ppt_x"/>
                                          </p:val>
                                        </p:tav>
                                      </p:tavLst>
                                    </p:anim>
                                    <p:anim calcmode="lin" valueType="num">
                                      <p:cBhvr>
                                        <p:cTn id="77" dur="500" fill="hold"/>
                                        <p:tgtEl>
                                          <p:spTgt spid="78866"/>
                                        </p:tgtEl>
                                        <p:attrNameLst>
                                          <p:attrName>ppt_y</p:attrName>
                                        </p:attrNameLst>
                                      </p:cBhvr>
                                      <p:tavLst>
                                        <p:tav tm="0">
                                          <p:val>
                                            <p:strVal val="#ppt_y"/>
                                          </p:val>
                                        </p:tav>
                                        <p:tav tm="100000">
                                          <p:val>
                                            <p:strVal val="#ppt_y"/>
                                          </p:val>
                                        </p:tav>
                                      </p:tavLst>
                                    </p:anim>
                                    <p:anim calcmode="lin" valueType="num">
                                      <p:cBhvr>
                                        <p:cTn id="78" dur="500" fill="hold"/>
                                        <p:tgtEl>
                                          <p:spTgt spid="78866"/>
                                        </p:tgtEl>
                                        <p:attrNameLst>
                                          <p:attrName>ppt_w</p:attrName>
                                        </p:attrNameLst>
                                      </p:cBhvr>
                                      <p:tavLst>
                                        <p:tav tm="0">
                                          <p:val>
                                            <p:fltVal val="0"/>
                                          </p:val>
                                        </p:tav>
                                        <p:tav tm="100000">
                                          <p:val>
                                            <p:strVal val="#ppt_w"/>
                                          </p:val>
                                        </p:tav>
                                      </p:tavLst>
                                    </p:anim>
                                    <p:anim calcmode="lin" valueType="num">
                                      <p:cBhvr>
                                        <p:cTn id="79" dur="500" fill="hold"/>
                                        <p:tgtEl>
                                          <p:spTgt spid="78866"/>
                                        </p:tgtEl>
                                        <p:attrNameLst>
                                          <p:attrName>ppt_h</p:attrName>
                                        </p:attrNameLst>
                                      </p:cBhvr>
                                      <p:tavLst>
                                        <p:tav tm="0">
                                          <p:val>
                                            <p:strVal val="#ppt_h"/>
                                          </p:val>
                                        </p:tav>
                                        <p:tav tm="100000">
                                          <p:val>
                                            <p:strVal val="#ppt_h"/>
                                          </p:val>
                                        </p:tav>
                                      </p:tavLst>
                                    </p:anim>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7889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8885"/>
                                        </p:tgtEl>
                                        <p:attrNameLst>
                                          <p:attrName>style.visibility</p:attrName>
                                        </p:attrNameLst>
                                      </p:cBhvr>
                                      <p:to>
                                        <p:strVal val="visible"/>
                                      </p:to>
                                    </p:set>
                                    <p:animEffect transition="in" filter="blinds(horizontal)">
                                      <p:cBhvr>
                                        <p:cTn id="87" dur="500"/>
                                        <p:tgtEl>
                                          <p:spTgt spid="788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8" presetClass="entr" presetSubtype="3" fill="hold" grpId="0" nodeType="clickEffect">
                                  <p:stCondLst>
                                    <p:cond delay="0"/>
                                  </p:stCondLst>
                                  <p:childTnLst>
                                    <p:set>
                                      <p:cBhvr>
                                        <p:cTn id="91" dur="1" fill="hold">
                                          <p:stCondLst>
                                            <p:cond delay="0"/>
                                          </p:stCondLst>
                                        </p:cTn>
                                        <p:tgtEl>
                                          <p:spTgt spid="78853"/>
                                        </p:tgtEl>
                                        <p:attrNameLst>
                                          <p:attrName>style.visibility</p:attrName>
                                        </p:attrNameLst>
                                      </p:cBhvr>
                                      <p:to>
                                        <p:strVal val="visible"/>
                                      </p:to>
                                    </p:set>
                                    <p:animEffect transition="in" filter="strips(upRight)">
                                      <p:cBhvr>
                                        <p:cTn id="92" dur="500"/>
                                        <p:tgtEl>
                                          <p:spTgt spid="7885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7" presetClass="entr" presetSubtype="8" fill="hold" grpId="0" nodeType="clickEffect">
                                  <p:stCondLst>
                                    <p:cond delay="0"/>
                                  </p:stCondLst>
                                  <p:childTnLst>
                                    <p:set>
                                      <p:cBhvr>
                                        <p:cTn id="96" dur="1" fill="hold">
                                          <p:stCondLst>
                                            <p:cond delay="0"/>
                                          </p:stCondLst>
                                        </p:cTn>
                                        <p:tgtEl>
                                          <p:spTgt spid="78857"/>
                                        </p:tgtEl>
                                        <p:attrNameLst>
                                          <p:attrName>style.visibility</p:attrName>
                                        </p:attrNameLst>
                                      </p:cBhvr>
                                      <p:to>
                                        <p:strVal val="visible"/>
                                      </p:to>
                                    </p:set>
                                    <p:anim calcmode="lin" valueType="num">
                                      <p:cBhvr>
                                        <p:cTn id="97" dur="500" fill="hold"/>
                                        <p:tgtEl>
                                          <p:spTgt spid="78857"/>
                                        </p:tgtEl>
                                        <p:attrNameLst>
                                          <p:attrName>ppt_x</p:attrName>
                                        </p:attrNameLst>
                                      </p:cBhvr>
                                      <p:tavLst>
                                        <p:tav tm="0">
                                          <p:val>
                                            <p:strVal val="#ppt_x-#ppt_w/2"/>
                                          </p:val>
                                        </p:tav>
                                        <p:tav tm="100000">
                                          <p:val>
                                            <p:strVal val="#ppt_x"/>
                                          </p:val>
                                        </p:tav>
                                      </p:tavLst>
                                    </p:anim>
                                    <p:anim calcmode="lin" valueType="num">
                                      <p:cBhvr>
                                        <p:cTn id="98" dur="500" fill="hold"/>
                                        <p:tgtEl>
                                          <p:spTgt spid="78857"/>
                                        </p:tgtEl>
                                        <p:attrNameLst>
                                          <p:attrName>ppt_y</p:attrName>
                                        </p:attrNameLst>
                                      </p:cBhvr>
                                      <p:tavLst>
                                        <p:tav tm="0">
                                          <p:val>
                                            <p:strVal val="#ppt_y"/>
                                          </p:val>
                                        </p:tav>
                                        <p:tav tm="100000">
                                          <p:val>
                                            <p:strVal val="#ppt_y"/>
                                          </p:val>
                                        </p:tav>
                                      </p:tavLst>
                                    </p:anim>
                                    <p:anim calcmode="lin" valueType="num">
                                      <p:cBhvr>
                                        <p:cTn id="99" dur="500" fill="hold"/>
                                        <p:tgtEl>
                                          <p:spTgt spid="78857"/>
                                        </p:tgtEl>
                                        <p:attrNameLst>
                                          <p:attrName>ppt_w</p:attrName>
                                        </p:attrNameLst>
                                      </p:cBhvr>
                                      <p:tavLst>
                                        <p:tav tm="0">
                                          <p:val>
                                            <p:fltVal val="0"/>
                                          </p:val>
                                        </p:tav>
                                        <p:tav tm="100000">
                                          <p:val>
                                            <p:strVal val="#ppt_w"/>
                                          </p:val>
                                        </p:tav>
                                      </p:tavLst>
                                    </p:anim>
                                    <p:anim calcmode="lin" valueType="num">
                                      <p:cBhvr>
                                        <p:cTn id="100" dur="500" fill="hold"/>
                                        <p:tgtEl>
                                          <p:spTgt spid="78857"/>
                                        </p:tgtEl>
                                        <p:attrNameLst>
                                          <p:attrName>ppt_h</p:attrName>
                                        </p:attrNameLst>
                                      </p:cBhvr>
                                      <p:tavLst>
                                        <p:tav tm="0">
                                          <p:val>
                                            <p:strVal val="#ppt_h"/>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8" fill="hold" grpId="0" nodeType="clickEffect">
                                  <p:stCondLst>
                                    <p:cond delay="0"/>
                                  </p:stCondLst>
                                  <p:childTnLst>
                                    <p:set>
                                      <p:cBhvr>
                                        <p:cTn id="104" dur="1" fill="hold">
                                          <p:stCondLst>
                                            <p:cond delay="0"/>
                                          </p:stCondLst>
                                        </p:cTn>
                                        <p:tgtEl>
                                          <p:spTgt spid="78854"/>
                                        </p:tgtEl>
                                        <p:attrNameLst>
                                          <p:attrName>style.visibility</p:attrName>
                                        </p:attrNameLst>
                                      </p:cBhvr>
                                      <p:to>
                                        <p:strVal val="visible"/>
                                      </p:to>
                                    </p:set>
                                    <p:anim calcmode="lin" valueType="num">
                                      <p:cBhvr>
                                        <p:cTn id="105" dur="500" fill="hold"/>
                                        <p:tgtEl>
                                          <p:spTgt spid="78854"/>
                                        </p:tgtEl>
                                        <p:attrNameLst>
                                          <p:attrName>ppt_x</p:attrName>
                                        </p:attrNameLst>
                                      </p:cBhvr>
                                      <p:tavLst>
                                        <p:tav tm="0">
                                          <p:val>
                                            <p:strVal val="#ppt_x-#ppt_w/2"/>
                                          </p:val>
                                        </p:tav>
                                        <p:tav tm="100000">
                                          <p:val>
                                            <p:strVal val="#ppt_x"/>
                                          </p:val>
                                        </p:tav>
                                      </p:tavLst>
                                    </p:anim>
                                    <p:anim calcmode="lin" valueType="num">
                                      <p:cBhvr>
                                        <p:cTn id="106" dur="500" fill="hold"/>
                                        <p:tgtEl>
                                          <p:spTgt spid="78854"/>
                                        </p:tgtEl>
                                        <p:attrNameLst>
                                          <p:attrName>ppt_y</p:attrName>
                                        </p:attrNameLst>
                                      </p:cBhvr>
                                      <p:tavLst>
                                        <p:tav tm="0">
                                          <p:val>
                                            <p:strVal val="#ppt_y"/>
                                          </p:val>
                                        </p:tav>
                                        <p:tav tm="100000">
                                          <p:val>
                                            <p:strVal val="#ppt_y"/>
                                          </p:val>
                                        </p:tav>
                                      </p:tavLst>
                                    </p:anim>
                                    <p:anim calcmode="lin" valueType="num">
                                      <p:cBhvr>
                                        <p:cTn id="107" dur="500" fill="hold"/>
                                        <p:tgtEl>
                                          <p:spTgt spid="78854"/>
                                        </p:tgtEl>
                                        <p:attrNameLst>
                                          <p:attrName>ppt_w</p:attrName>
                                        </p:attrNameLst>
                                      </p:cBhvr>
                                      <p:tavLst>
                                        <p:tav tm="0">
                                          <p:val>
                                            <p:fltVal val="0"/>
                                          </p:val>
                                        </p:tav>
                                        <p:tav tm="100000">
                                          <p:val>
                                            <p:strVal val="#ppt_w"/>
                                          </p:val>
                                        </p:tav>
                                      </p:tavLst>
                                    </p:anim>
                                    <p:anim calcmode="lin" valueType="num">
                                      <p:cBhvr>
                                        <p:cTn id="108" dur="500" fill="hold"/>
                                        <p:tgtEl>
                                          <p:spTgt spid="78854"/>
                                        </p:tgtEl>
                                        <p:attrNameLst>
                                          <p:attrName>ppt_h</p:attrName>
                                        </p:attrNameLst>
                                      </p:cBhvr>
                                      <p:tavLst>
                                        <p:tav tm="0">
                                          <p:val>
                                            <p:strVal val="#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78871"/>
                                        </p:tgtEl>
                                        <p:attrNameLst>
                                          <p:attrName>style.visibility</p:attrName>
                                        </p:attrNameLst>
                                      </p:cBhvr>
                                      <p:to>
                                        <p:strVal val="visible"/>
                                      </p:to>
                                    </p:set>
                                    <p:animEffect transition="in" filter="blinds(horizontal)">
                                      <p:cBhvr>
                                        <p:cTn id="113" dur="500"/>
                                        <p:tgtEl>
                                          <p:spTgt spid="7887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78870"/>
                                        </p:tgtEl>
                                        <p:attrNameLst>
                                          <p:attrName>style.visibility</p:attrName>
                                        </p:attrNameLst>
                                      </p:cBhvr>
                                      <p:to>
                                        <p:strVal val="visible"/>
                                      </p:to>
                                    </p:set>
                                    <p:animEffect transition="in" filter="wipe(up)">
                                      <p:cBhvr>
                                        <p:cTn id="118" dur="500"/>
                                        <p:tgtEl>
                                          <p:spTgt spid="7887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78867"/>
                                        </p:tgtEl>
                                        <p:attrNameLst>
                                          <p:attrName>style.visibility</p:attrName>
                                        </p:attrNameLst>
                                      </p:cBhvr>
                                      <p:to>
                                        <p:strVal val="visible"/>
                                      </p:to>
                                    </p:set>
                                    <p:animEffect transition="in" filter="wipe(left)">
                                      <p:cBhvr>
                                        <p:cTn id="123" dur="500"/>
                                        <p:tgtEl>
                                          <p:spTgt spid="7886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78869"/>
                                        </p:tgtEl>
                                        <p:attrNameLst>
                                          <p:attrName>style.visibility</p:attrName>
                                        </p:attrNameLst>
                                      </p:cBhvr>
                                      <p:to>
                                        <p:strVal val="visible"/>
                                      </p:to>
                                    </p:set>
                                    <p:animEffect transition="in" filter="wipe(down)">
                                      <p:cBhvr>
                                        <p:cTn id="128" dur="500"/>
                                        <p:tgtEl>
                                          <p:spTgt spid="78869"/>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78886"/>
                                        </p:tgtEl>
                                        <p:attrNameLst>
                                          <p:attrName>style.visibility</p:attrName>
                                        </p:attrNameLst>
                                      </p:cBhvr>
                                      <p:to>
                                        <p:strVal val="visible"/>
                                      </p:to>
                                    </p:set>
                                    <p:animEffect transition="in" filter="wipe(left)">
                                      <p:cBhvr>
                                        <p:cTn id="133" dur="500"/>
                                        <p:tgtEl>
                                          <p:spTgt spid="78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animBg="1"/>
      <p:bldP spid="78854" grpId="0" animBg="1"/>
      <p:bldP spid="78855" grpId="0" animBg="1"/>
      <p:bldP spid="78856" grpId="0" animBg="1"/>
      <p:bldP spid="78857" grpId="0" animBg="1"/>
      <p:bldP spid="78858" grpId="0" animBg="1"/>
      <p:bldP spid="78865" grpId="0" animBg="1"/>
      <p:bldP spid="78866" grpId="0" animBg="1"/>
      <p:bldP spid="78868" grpId="0" animBg="1" autoUpdateAnimBg="0"/>
      <p:bldP spid="78869" grpId="0" animBg="1" autoUpdateAnimBg="0"/>
      <p:bldP spid="78870" grpId="0" animBg="1" autoUpdateAnimBg="0"/>
      <p:bldP spid="78871" grpId="0" animBg="1"/>
      <p:bldP spid="78872" grpId="0" autoUpdateAnimBg="0"/>
      <p:bldP spid="78884" grpId="0" autoUpdateAnimBg="0"/>
      <p:bldP spid="78885" grpId="0" autoUpdateAnimBg="0"/>
      <p:bldP spid="78886" grpId="0" autoUpdateAnimBg="0"/>
      <p:bldP spid="78887" grpId="0" animBg="1" autoUpdateAnimBg="0"/>
      <p:bldP spid="78891" grpId="0" autoUpdateAnimBg="0"/>
      <p:bldP spid="78893"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533400" y="304800"/>
            <a:ext cx="4419600" cy="381000"/>
          </a:xfrm>
          <a:ln>
            <a:miter lim="800000"/>
            <a:headEnd/>
            <a:tailEnd/>
          </a:ln>
        </p:spPr>
        <p:txBody>
          <a:bodyPr vert="horz" wrap="square" lIns="91440" tIns="45720" rIns="91440" bIns="45720" numCol="1" anchor="t" anchorCtr="0" compatLnSpc="1">
            <a:prstTxWarp prst="textNoShape">
              <a:avLst/>
            </a:prstTxWarp>
            <a:normAutofit fontScale="90000"/>
          </a:bodyPr>
          <a:lstStyle/>
          <a:p>
            <a:pPr algn="l" eaLnBrk="1" hangingPunct="1">
              <a:defRPr/>
            </a:pPr>
            <a:r>
              <a:rPr lang="en-US" altLang="zh-CN" sz="3200" b="1" dirty="0" smtClean="0">
                <a:solidFill>
                  <a:srgbClr val="000099"/>
                </a:solidFill>
                <a:effectLst>
                  <a:outerShdw blurRad="38100" dist="38100" dir="2700000" algn="tl">
                    <a:srgbClr val="C0C0C0"/>
                  </a:outerShdw>
                </a:effectLst>
              </a:rPr>
              <a:t>4.3.5   </a:t>
            </a:r>
            <a:r>
              <a:rPr lang="zh-CN" altLang="en-US" sz="3200" b="1" dirty="0" smtClean="0">
                <a:solidFill>
                  <a:srgbClr val="000099"/>
                </a:solidFill>
                <a:effectLst>
                  <a:outerShdw blurRad="38100" dist="38100" dir="2700000" algn="tl">
                    <a:srgbClr val="C0C0C0"/>
                  </a:outerShdw>
                </a:effectLst>
              </a:rPr>
              <a:t>微分运算电路</a:t>
            </a:r>
            <a:endParaRPr lang="zh-CN" altLang="en-US" sz="3200" dirty="0" smtClean="0">
              <a:solidFill>
                <a:srgbClr val="000099"/>
              </a:solidFill>
              <a:effectLst>
                <a:outerShdw blurRad="38100" dist="38100" dir="2700000" algn="tl">
                  <a:srgbClr val="C0C0C0"/>
                </a:outerShdw>
              </a:effectLst>
            </a:endParaRPr>
          </a:p>
        </p:txBody>
      </p:sp>
      <p:graphicFrame>
        <p:nvGraphicFramePr>
          <p:cNvPr id="80899" name="Object 3"/>
          <p:cNvGraphicFramePr>
            <a:graphicFrameLocks noChangeAspect="1"/>
          </p:cNvGraphicFramePr>
          <p:nvPr/>
        </p:nvGraphicFramePr>
        <p:xfrm>
          <a:off x="5486400" y="1966913"/>
          <a:ext cx="2117725" cy="1012825"/>
        </p:xfrm>
        <a:graphic>
          <a:graphicData uri="http://schemas.openxmlformats.org/presentationml/2006/ole">
            <mc:AlternateContent xmlns:mc="http://schemas.openxmlformats.org/markup-compatibility/2006">
              <mc:Choice xmlns:v="urn:schemas-microsoft-com:vml" Requires="v">
                <p:oleObj spid="_x0000_s28676" name="Equation" r:id="rId4" imgW="908021" imgH="425669" progId="Equation.3">
                  <p:embed/>
                </p:oleObj>
              </mc:Choice>
              <mc:Fallback>
                <p:oleObj name="Equation" r:id="rId4" imgW="908021" imgH="42566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66913"/>
                        <a:ext cx="211772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0" name="Object 4" descr="40%"/>
          <p:cNvGraphicFramePr>
            <a:graphicFrameLocks noChangeAspect="1"/>
          </p:cNvGraphicFramePr>
          <p:nvPr/>
        </p:nvGraphicFramePr>
        <p:xfrm>
          <a:off x="5486400" y="2957513"/>
          <a:ext cx="2527300" cy="1004887"/>
        </p:xfrm>
        <a:graphic>
          <a:graphicData uri="http://schemas.openxmlformats.org/presentationml/2006/ole">
            <mc:AlternateContent xmlns:mc="http://schemas.openxmlformats.org/markup-compatibility/2006">
              <mc:Choice xmlns:v="urn:schemas-microsoft-com:vml" Requires="v">
                <p:oleObj spid="_x0000_s28677" name="Equation" r:id="rId6" imgW="996929" imgH="387306" progId="Equation.3">
                  <p:embed/>
                </p:oleObj>
              </mc:Choice>
              <mc:Fallback>
                <p:oleObj name="Equation" r:id="rId6" imgW="996929" imgH="3873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957513"/>
                        <a:ext cx="2527300" cy="1004887"/>
                      </a:xfrm>
                      <a:prstGeom prst="rect">
                        <a:avLst/>
                      </a:prstGeom>
                      <a:pattFill prst="pct40">
                        <a:fgClr>
                          <a:srgbClr val="FFCCFF"/>
                        </a:fgClr>
                        <a:bgClr>
                          <a:srgbClr val="FFFFFF"/>
                        </a:bgClr>
                      </a:patt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13" name="Line 17"/>
          <p:cNvSpPr>
            <a:spLocks noChangeShapeType="1"/>
          </p:cNvSpPr>
          <p:nvPr/>
        </p:nvSpPr>
        <p:spPr bwMode="auto">
          <a:xfrm>
            <a:off x="1219200" y="4343400"/>
            <a:ext cx="17526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4" name="Line 18"/>
          <p:cNvSpPr>
            <a:spLocks noChangeShapeType="1"/>
          </p:cNvSpPr>
          <p:nvPr/>
        </p:nvSpPr>
        <p:spPr bwMode="auto">
          <a:xfrm>
            <a:off x="1219200" y="5486400"/>
            <a:ext cx="1752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5" name="Freeform 19"/>
          <p:cNvSpPr>
            <a:spLocks/>
          </p:cNvSpPr>
          <p:nvPr/>
        </p:nvSpPr>
        <p:spPr bwMode="auto">
          <a:xfrm>
            <a:off x="4953000" y="4100513"/>
            <a:ext cx="619125" cy="1028700"/>
          </a:xfrm>
          <a:custGeom>
            <a:avLst/>
            <a:gdLst>
              <a:gd name="T0" fmla="*/ 2147483647 w 390"/>
              <a:gd name="T1" fmla="*/ 0 h 648"/>
              <a:gd name="T2" fmla="*/ 2147483647 w 390"/>
              <a:gd name="T3" fmla="*/ 2147483647 h 648"/>
              <a:gd name="T4" fmla="*/ 2147483647 w 390"/>
              <a:gd name="T5" fmla="*/ 2147483647 h 648"/>
              <a:gd name="T6" fmla="*/ 0 60000 65536"/>
              <a:gd name="T7" fmla="*/ 0 60000 65536"/>
              <a:gd name="T8" fmla="*/ 0 60000 65536"/>
              <a:gd name="T9" fmla="*/ 0 w 390"/>
              <a:gd name="T10" fmla="*/ 0 h 648"/>
              <a:gd name="T11" fmla="*/ 390 w 390"/>
              <a:gd name="T12" fmla="*/ 648 h 648"/>
            </a:gdLst>
            <a:ahLst/>
            <a:cxnLst>
              <a:cxn ang="T6">
                <a:pos x="T0" y="T1"/>
              </a:cxn>
              <a:cxn ang="T7">
                <a:pos x="T2" y="T3"/>
              </a:cxn>
              <a:cxn ang="T8">
                <a:pos x="T4" y="T5"/>
              </a:cxn>
            </a:cxnLst>
            <a:rect l="T9" t="T10" r="T11" b="T12"/>
            <a:pathLst>
              <a:path w="390" h="648">
                <a:moveTo>
                  <a:pt x="1" y="0"/>
                </a:moveTo>
                <a:cubicBezTo>
                  <a:pt x="11" y="111"/>
                  <a:pt x="0" y="226"/>
                  <a:pt x="82" y="308"/>
                </a:cubicBezTo>
                <a:cubicBezTo>
                  <a:pt x="132" y="458"/>
                  <a:pt x="283" y="541"/>
                  <a:pt x="390" y="648"/>
                </a:cubicBezTo>
              </a:path>
            </a:pathLst>
          </a:custGeom>
          <a:noFill/>
          <a:ln w="38100"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0916" name="Freeform 20"/>
          <p:cNvSpPr>
            <a:spLocks/>
          </p:cNvSpPr>
          <p:nvPr/>
        </p:nvSpPr>
        <p:spPr bwMode="auto">
          <a:xfrm rot="10673710" flipH="1">
            <a:off x="4953000" y="5091113"/>
            <a:ext cx="619125" cy="1028700"/>
          </a:xfrm>
          <a:custGeom>
            <a:avLst/>
            <a:gdLst>
              <a:gd name="T0" fmla="*/ 2147483647 w 390"/>
              <a:gd name="T1" fmla="*/ 0 h 648"/>
              <a:gd name="T2" fmla="*/ 2147483647 w 390"/>
              <a:gd name="T3" fmla="*/ 2147483647 h 648"/>
              <a:gd name="T4" fmla="*/ 2147483647 w 390"/>
              <a:gd name="T5" fmla="*/ 2147483647 h 648"/>
              <a:gd name="T6" fmla="*/ 0 60000 65536"/>
              <a:gd name="T7" fmla="*/ 0 60000 65536"/>
              <a:gd name="T8" fmla="*/ 0 60000 65536"/>
              <a:gd name="T9" fmla="*/ 0 w 390"/>
              <a:gd name="T10" fmla="*/ 0 h 648"/>
              <a:gd name="T11" fmla="*/ 390 w 390"/>
              <a:gd name="T12" fmla="*/ 648 h 648"/>
            </a:gdLst>
            <a:ahLst/>
            <a:cxnLst>
              <a:cxn ang="T6">
                <a:pos x="T0" y="T1"/>
              </a:cxn>
              <a:cxn ang="T7">
                <a:pos x="T2" y="T3"/>
              </a:cxn>
              <a:cxn ang="T8">
                <a:pos x="T4" y="T5"/>
              </a:cxn>
            </a:cxnLst>
            <a:rect l="T9" t="T10" r="T11" b="T12"/>
            <a:pathLst>
              <a:path w="390" h="648">
                <a:moveTo>
                  <a:pt x="1" y="0"/>
                </a:moveTo>
                <a:cubicBezTo>
                  <a:pt x="11" y="111"/>
                  <a:pt x="0" y="226"/>
                  <a:pt x="82" y="308"/>
                </a:cubicBezTo>
                <a:cubicBezTo>
                  <a:pt x="132" y="458"/>
                  <a:pt x="283" y="541"/>
                  <a:pt x="390" y="648"/>
                </a:cubicBezTo>
              </a:path>
            </a:pathLst>
          </a:custGeom>
          <a:noFill/>
          <a:ln w="38100" cap="flat"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105" name="Group 21"/>
          <p:cNvGrpSpPr>
            <a:grpSpLocks/>
          </p:cNvGrpSpPr>
          <p:nvPr/>
        </p:nvGrpSpPr>
        <p:grpSpPr bwMode="auto">
          <a:xfrm>
            <a:off x="457200" y="838200"/>
            <a:ext cx="3810000" cy="171450"/>
            <a:chOff x="192" y="576"/>
            <a:chExt cx="2400" cy="108"/>
          </a:xfrm>
        </p:grpSpPr>
        <p:pic>
          <p:nvPicPr>
            <p:cNvPr id="4173" name="Picture 22"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4" name="Picture 23"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5" name="Picture 24"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6" name="Picture 25"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7" name="Picture 26"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2"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8" name="Picture 27"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9" name="Picture 28"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0" name="Picture 29"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1" name="Picture 30"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2" name="Picture 31"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3" name="Picture 32"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4"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4" name="Picture 33"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5" name="Picture 34"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6" name="Picture 35"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7" name="Picture 36"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88" name="Group 37"/>
            <p:cNvGrpSpPr>
              <a:grpSpLocks/>
            </p:cNvGrpSpPr>
            <p:nvPr/>
          </p:nvGrpSpPr>
          <p:grpSpPr bwMode="auto">
            <a:xfrm>
              <a:off x="2202" y="582"/>
              <a:ext cx="390" cy="102"/>
              <a:chOff x="2346" y="618"/>
              <a:chExt cx="390" cy="102"/>
            </a:xfrm>
          </p:grpSpPr>
          <p:pic>
            <p:nvPicPr>
              <p:cNvPr id="4196" name="Picture 38"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7" name="Picture 39"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 name="Picture 40"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 name="Picture 41"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9" name="Group 42"/>
            <p:cNvGrpSpPr>
              <a:grpSpLocks/>
            </p:cNvGrpSpPr>
            <p:nvPr/>
          </p:nvGrpSpPr>
          <p:grpSpPr bwMode="auto">
            <a:xfrm>
              <a:off x="192" y="576"/>
              <a:ext cx="582" cy="102"/>
              <a:chOff x="4698" y="720"/>
              <a:chExt cx="582" cy="102"/>
            </a:xfrm>
          </p:grpSpPr>
          <p:pic>
            <p:nvPicPr>
              <p:cNvPr id="4190" name="Picture 43"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1" name="Picture 44"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2" name="Picture 45"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3" name="Picture 46"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4" name="Picture 47"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5" name="Picture 48" descr="C:\Program Files\Microsoft Office\Clipart\Bullets\Green and Black Diamond.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52"/>
          <p:cNvGrpSpPr>
            <a:grpSpLocks/>
          </p:cNvGrpSpPr>
          <p:nvPr/>
        </p:nvGrpSpPr>
        <p:grpSpPr bwMode="auto">
          <a:xfrm>
            <a:off x="1295400" y="914400"/>
            <a:ext cx="1762125" cy="1390650"/>
            <a:chOff x="1008" y="2265"/>
            <a:chExt cx="966" cy="720"/>
          </a:xfrm>
        </p:grpSpPr>
        <p:sp>
          <p:nvSpPr>
            <p:cNvPr id="4169" name="Text Box 53"/>
            <p:cNvSpPr txBox="1">
              <a:spLocks noChangeArrowheads="1"/>
            </p:cNvSpPr>
            <p:nvPr/>
          </p:nvSpPr>
          <p:spPr bwMode="auto">
            <a:xfrm>
              <a:off x="1628" y="2265"/>
              <a:ext cx="3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f</a:t>
              </a:r>
              <a:endParaRPr lang="en-US" altLang="zh-CN" sz="2800" i="0">
                <a:solidFill>
                  <a:schemeClr val="accent2"/>
                </a:solidFill>
              </a:endParaRPr>
            </a:p>
          </p:txBody>
        </p:sp>
        <p:sp>
          <p:nvSpPr>
            <p:cNvPr id="4170" name="Text Box 54"/>
            <p:cNvSpPr txBox="1">
              <a:spLocks noChangeArrowheads="1"/>
            </p:cNvSpPr>
            <p:nvPr/>
          </p:nvSpPr>
          <p:spPr bwMode="auto">
            <a:xfrm>
              <a:off x="1008" y="2658"/>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chemeClr val="accent2"/>
                  </a:solidFill>
                </a:rPr>
                <a:t>i</a:t>
              </a:r>
              <a:r>
                <a:rPr lang="en-US" altLang="zh-CN" sz="2800" i="0" baseline="-25000">
                  <a:solidFill>
                    <a:schemeClr val="accent2"/>
                  </a:solidFill>
                </a:rPr>
                <a:t>1</a:t>
              </a:r>
              <a:endParaRPr lang="en-US" altLang="zh-CN" sz="2800" i="0">
                <a:solidFill>
                  <a:schemeClr val="accent2"/>
                </a:solidFill>
              </a:endParaRPr>
            </a:p>
          </p:txBody>
        </p:sp>
        <p:sp>
          <p:nvSpPr>
            <p:cNvPr id="4171" name="Line 55"/>
            <p:cNvSpPr>
              <a:spLocks noChangeShapeType="1"/>
            </p:cNvSpPr>
            <p:nvPr/>
          </p:nvSpPr>
          <p:spPr bwMode="auto">
            <a:xfrm>
              <a:off x="1709" y="2575"/>
              <a:ext cx="19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2" name="Line 56"/>
            <p:cNvSpPr>
              <a:spLocks noChangeShapeType="1"/>
            </p:cNvSpPr>
            <p:nvPr/>
          </p:nvSpPr>
          <p:spPr bwMode="auto">
            <a:xfrm>
              <a:off x="1037" y="2985"/>
              <a:ext cx="23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53" name="Text Box 57"/>
          <p:cNvSpPr txBox="1">
            <a:spLocks noChangeArrowheads="1"/>
          </p:cNvSpPr>
          <p:nvPr/>
        </p:nvSpPr>
        <p:spPr bwMode="auto">
          <a:xfrm>
            <a:off x="4648200" y="990600"/>
            <a:ext cx="43434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10000"/>
              </a:spcBef>
            </a:pPr>
            <a:r>
              <a:rPr lang="zh-CN" altLang="en-US" sz="2800" i="0"/>
              <a:t>由虚短及虚断性质可得</a:t>
            </a:r>
          </a:p>
          <a:p>
            <a:pPr eaLnBrk="1" hangingPunct="1">
              <a:spcBef>
                <a:spcPct val="10000"/>
              </a:spcBef>
            </a:pPr>
            <a:r>
              <a:rPr lang="zh-CN" altLang="en-US" sz="2800"/>
              <a:t>         </a:t>
            </a:r>
            <a:r>
              <a:rPr lang="en-US" altLang="zh-CN" sz="2800"/>
              <a:t>i</a:t>
            </a:r>
            <a:r>
              <a:rPr lang="en-US" altLang="zh-CN" sz="2800" i="0" baseline="-25000"/>
              <a:t>1</a:t>
            </a:r>
            <a:r>
              <a:rPr lang="en-US" altLang="zh-CN" sz="2800"/>
              <a:t> = i</a:t>
            </a:r>
            <a:r>
              <a:rPr lang="en-US" altLang="zh-CN" sz="2800" i="0" baseline="-25000"/>
              <a:t>f</a:t>
            </a:r>
            <a:endParaRPr lang="en-US" altLang="zh-CN" sz="2800"/>
          </a:p>
        </p:txBody>
      </p:sp>
      <p:grpSp>
        <p:nvGrpSpPr>
          <p:cNvPr id="6" name="Group 58"/>
          <p:cNvGrpSpPr>
            <a:grpSpLocks/>
          </p:cNvGrpSpPr>
          <p:nvPr/>
        </p:nvGrpSpPr>
        <p:grpSpPr bwMode="auto">
          <a:xfrm>
            <a:off x="533400" y="944563"/>
            <a:ext cx="4800600" cy="2713037"/>
            <a:chOff x="2832" y="432"/>
            <a:chExt cx="2448" cy="1383"/>
          </a:xfrm>
        </p:grpSpPr>
        <p:sp>
          <p:nvSpPr>
            <p:cNvPr id="4125" name="Text Box 59"/>
            <p:cNvSpPr txBox="1">
              <a:spLocks noChangeArrowheads="1"/>
            </p:cNvSpPr>
            <p:nvPr/>
          </p:nvSpPr>
          <p:spPr bwMode="auto">
            <a:xfrm>
              <a:off x="4714" y="1287"/>
              <a:ext cx="56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4126" name="Rectangle 60"/>
            <p:cNvSpPr>
              <a:spLocks noChangeArrowheads="1"/>
            </p:cNvSpPr>
            <p:nvPr/>
          </p:nvSpPr>
          <p:spPr bwMode="auto">
            <a:xfrm>
              <a:off x="3360" y="777"/>
              <a:ext cx="56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C</a:t>
              </a:r>
              <a:r>
                <a:rPr lang="en-US" altLang="zh-CN" sz="2800" i="0" baseline="-25000"/>
                <a:t>1</a:t>
              </a:r>
              <a:endParaRPr lang="en-US" altLang="zh-CN" sz="2800" baseline="-25000"/>
            </a:p>
          </p:txBody>
        </p:sp>
        <p:sp>
          <p:nvSpPr>
            <p:cNvPr id="4127" name="Line 61"/>
            <p:cNvSpPr>
              <a:spLocks noChangeShapeType="1"/>
            </p:cNvSpPr>
            <p:nvPr/>
          </p:nvSpPr>
          <p:spPr bwMode="auto">
            <a:xfrm>
              <a:off x="4599" y="788"/>
              <a:ext cx="0" cy="52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8" name="Text Box 62"/>
            <p:cNvSpPr txBox="1">
              <a:spLocks noChangeArrowheads="1"/>
            </p:cNvSpPr>
            <p:nvPr/>
          </p:nvSpPr>
          <p:spPr bwMode="auto">
            <a:xfrm>
              <a:off x="2832" y="1248"/>
              <a:ext cx="30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129" name="Rectangle 63"/>
            <p:cNvSpPr>
              <a:spLocks noChangeArrowheads="1"/>
            </p:cNvSpPr>
            <p:nvPr/>
          </p:nvSpPr>
          <p:spPr bwMode="auto">
            <a:xfrm>
              <a:off x="3438" y="1431"/>
              <a:ext cx="258" cy="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30" name="Text Box 64"/>
            <p:cNvSpPr txBox="1">
              <a:spLocks noChangeArrowheads="1"/>
            </p:cNvSpPr>
            <p:nvPr/>
          </p:nvSpPr>
          <p:spPr bwMode="auto">
            <a:xfrm>
              <a:off x="3408" y="1479"/>
              <a:ext cx="35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R</a:t>
              </a:r>
              <a:r>
                <a:rPr lang="en-US" altLang="zh-CN" sz="2800" i="0" baseline="-25000"/>
                <a:t>2</a:t>
              </a:r>
              <a:endParaRPr lang="en-US" altLang="zh-CN" sz="2800" i="0"/>
            </a:p>
          </p:txBody>
        </p:sp>
        <p:sp>
          <p:nvSpPr>
            <p:cNvPr id="4131" name="Rectangle 65"/>
            <p:cNvSpPr>
              <a:spLocks noChangeArrowheads="1"/>
            </p:cNvSpPr>
            <p:nvPr/>
          </p:nvSpPr>
          <p:spPr bwMode="auto">
            <a:xfrm>
              <a:off x="4080" y="751"/>
              <a:ext cx="258" cy="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32" name="Line 66"/>
            <p:cNvSpPr>
              <a:spLocks noChangeShapeType="1"/>
            </p:cNvSpPr>
            <p:nvPr/>
          </p:nvSpPr>
          <p:spPr bwMode="auto">
            <a:xfrm>
              <a:off x="3792" y="788"/>
              <a:ext cx="0" cy="4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3" name="Rectangle 67"/>
            <p:cNvSpPr>
              <a:spLocks noChangeArrowheads="1"/>
            </p:cNvSpPr>
            <p:nvPr/>
          </p:nvSpPr>
          <p:spPr bwMode="auto">
            <a:xfrm>
              <a:off x="4058" y="432"/>
              <a:ext cx="289"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R</a:t>
              </a:r>
              <a:r>
                <a:rPr lang="en-US" altLang="zh-CN" sz="2800" i="0" baseline="-25000"/>
                <a:t>F</a:t>
              </a:r>
            </a:p>
          </p:txBody>
        </p:sp>
        <p:sp>
          <p:nvSpPr>
            <p:cNvPr id="4134" name="Line 68"/>
            <p:cNvSpPr>
              <a:spLocks noChangeShapeType="1"/>
            </p:cNvSpPr>
            <p:nvPr/>
          </p:nvSpPr>
          <p:spPr bwMode="auto">
            <a:xfrm>
              <a:off x="4336" y="788"/>
              <a:ext cx="27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5" name="Line 69"/>
            <p:cNvSpPr>
              <a:spLocks noChangeShapeType="1"/>
            </p:cNvSpPr>
            <p:nvPr/>
          </p:nvSpPr>
          <p:spPr bwMode="auto">
            <a:xfrm flipH="1">
              <a:off x="3131" y="1191"/>
              <a:ext cx="37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6" name="Line 70"/>
            <p:cNvSpPr>
              <a:spLocks noChangeShapeType="1"/>
            </p:cNvSpPr>
            <p:nvPr/>
          </p:nvSpPr>
          <p:spPr bwMode="auto">
            <a:xfrm flipH="1">
              <a:off x="3361" y="1470"/>
              <a:ext cx="7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37" name="Group 71"/>
            <p:cNvGrpSpPr>
              <a:grpSpLocks/>
            </p:cNvGrpSpPr>
            <p:nvPr/>
          </p:nvGrpSpPr>
          <p:grpSpPr bwMode="auto">
            <a:xfrm>
              <a:off x="3284" y="1470"/>
              <a:ext cx="148" cy="153"/>
              <a:chOff x="720" y="2736"/>
              <a:chExt cx="185" cy="192"/>
            </a:xfrm>
          </p:grpSpPr>
          <p:sp>
            <p:nvSpPr>
              <p:cNvPr id="4167" name="Line 72"/>
              <p:cNvSpPr>
                <a:spLocks noChangeShapeType="1"/>
              </p:cNvSpPr>
              <p:nvPr/>
            </p:nvSpPr>
            <p:spPr bwMode="auto">
              <a:xfrm>
                <a:off x="720"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8" name="Line 73"/>
              <p:cNvSpPr>
                <a:spLocks noChangeShapeType="1"/>
              </p:cNvSpPr>
              <p:nvPr/>
            </p:nvSpPr>
            <p:spPr bwMode="auto">
              <a:xfrm>
                <a:off x="816" y="2736"/>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38" name="Line 74"/>
            <p:cNvSpPr>
              <a:spLocks noChangeShapeType="1"/>
            </p:cNvSpPr>
            <p:nvPr/>
          </p:nvSpPr>
          <p:spPr bwMode="auto">
            <a:xfrm>
              <a:off x="3792" y="788"/>
              <a:ext cx="29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39" name="Group 75"/>
            <p:cNvGrpSpPr>
              <a:grpSpLocks/>
            </p:cNvGrpSpPr>
            <p:nvPr/>
          </p:nvGrpSpPr>
          <p:grpSpPr bwMode="auto">
            <a:xfrm>
              <a:off x="4685" y="1709"/>
              <a:ext cx="163" cy="106"/>
              <a:chOff x="2448" y="2832"/>
              <a:chExt cx="185" cy="96"/>
            </a:xfrm>
          </p:grpSpPr>
          <p:sp>
            <p:nvSpPr>
              <p:cNvPr id="4165" name="Line 76"/>
              <p:cNvSpPr>
                <a:spLocks noChangeShapeType="1"/>
              </p:cNvSpPr>
              <p:nvPr/>
            </p:nvSpPr>
            <p:spPr bwMode="auto">
              <a:xfrm>
                <a:off x="2448"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6" name="Line 77"/>
              <p:cNvSpPr>
                <a:spLocks noChangeShapeType="1"/>
              </p:cNvSpPr>
              <p:nvPr/>
            </p:nvSpPr>
            <p:spPr bwMode="auto">
              <a:xfrm>
                <a:off x="2544" y="2832"/>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40" name="Group 78"/>
            <p:cNvGrpSpPr>
              <a:grpSpLocks/>
            </p:cNvGrpSpPr>
            <p:nvPr/>
          </p:nvGrpSpPr>
          <p:grpSpPr bwMode="auto">
            <a:xfrm>
              <a:off x="3024" y="1709"/>
              <a:ext cx="144" cy="106"/>
              <a:chOff x="432" y="2832"/>
              <a:chExt cx="185" cy="96"/>
            </a:xfrm>
          </p:grpSpPr>
          <p:sp>
            <p:nvSpPr>
              <p:cNvPr id="4163" name="Line 79"/>
              <p:cNvSpPr>
                <a:spLocks noChangeShapeType="1"/>
              </p:cNvSpPr>
              <p:nvPr/>
            </p:nvSpPr>
            <p:spPr bwMode="auto">
              <a:xfrm>
                <a:off x="432" y="2928"/>
                <a:ext cx="1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4" name="Line 80"/>
              <p:cNvSpPr>
                <a:spLocks noChangeShapeType="1"/>
              </p:cNvSpPr>
              <p:nvPr/>
            </p:nvSpPr>
            <p:spPr bwMode="auto">
              <a:xfrm>
                <a:off x="528" y="2832"/>
                <a:ext cx="0"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41" name="Rectangle 81"/>
            <p:cNvSpPr>
              <a:spLocks noChangeArrowheads="1"/>
            </p:cNvSpPr>
            <p:nvPr/>
          </p:nvSpPr>
          <p:spPr bwMode="auto">
            <a:xfrm>
              <a:off x="2855" y="1047"/>
              <a:ext cx="19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4142" name="Rectangle 82"/>
            <p:cNvSpPr>
              <a:spLocks noChangeArrowheads="1"/>
            </p:cNvSpPr>
            <p:nvPr/>
          </p:nvSpPr>
          <p:spPr bwMode="auto">
            <a:xfrm>
              <a:off x="4823" y="1143"/>
              <a:ext cx="19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4143" name="Rectangle 83"/>
            <p:cNvSpPr>
              <a:spLocks noChangeArrowheads="1"/>
            </p:cNvSpPr>
            <p:nvPr/>
          </p:nvSpPr>
          <p:spPr bwMode="auto">
            <a:xfrm>
              <a:off x="2869" y="1479"/>
              <a:ext cx="18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sp>
          <p:nvSpPr>
            <p:cNvPr id="4144" name="Rectangle 84"/>
            <p:cNvSpPr>
              <a:spLocks noChangeArrowheads="1"/>
            </p:cNvSpPr>
            <p:nvPr/>
          </p:nvSpPr>
          <p:spPr bwMode="auto">
            <a:xfrm>
              <a:off x="4752" y="1479"/>
              <a:ext cx="3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eaLnBrk="1" hangingPunct="1">
                <a:spcBef>
                  <a:spcPct val="50000"/>
                </a:spcBef>
              </a:pPr>
              <a:r>
                <a:rPr lang="en-US" altLang="zh-CN" sz="2800" i="0">
                  <a:solidFill>
                    <a:srgbClr val="FF3300"/>
                  </a:solidFill>
                </a:rPr>
                <a:t>–</a:t>
              </a:r>
            </a:p>
          </p:txBody>
        </p:sp>
        <p:grpSp>
          <p:nvGrpSpPr>
            <p:cNvPr id="4145" name="Group 85"/>
            <p:cNvGrpSpPr>
              <a:grpSpLocks/>
            </p:cNvGrpSpPr>
            <p:nvPr/>
          </p:nvGrpSpPr>
          <p:grpSpPr bwMode="auto">
            <a:xfrm>
              <a:off x="3552" y="807"/>
              <a:ext cx="1205" cy="792"/>
              <a:chOff x="1056" y="1008"/>
              <a:chExt cx="1205" cy="792"/>
            </a:xfrm>
          </p:grpSpPr>
          <p:sp>
            <p:nvSpPr>
              <p:cNvPr id="4153" name="Rectangle 86" descr="40%"/>
              <p:cNvSpPr>
                <a:spLocks noChangeArrowheads="1"/>
              </p:cNvSpPr>
              <p:nvPr/>
            </p:nvSpPr>
            <p:spPr bwMode="auto">
              <a:xfrm>
                <a:off x="1489" y="1181"/>
                <a:ext cx="518" cy="61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54" name="Text Box 87"/>
              <p:cNvSpPr txBox="1">
                <a:spLocks noChangeArrowheads="1"/>
              </p:cNvSpPr>
              <p:nvPr/>
            </p:nvSpPr>
            <p:spPr bwMode="auto">
              <a:xfrm>
                <a:off x="1481" y="1504"/>
                <a:ext cx="22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4155" name="Text Box 88"/>
              <p:cNvSpPr txBox="1">
                <a:spLocks noChangeArrowheads="1"/>
              </p:cNvSpPr>
              <p:nvPr/>
            </p:nvSpPr>
            <p:spPr bwMode="auto">
              <a:xfrm>
                <a:off x="1800" y="1364"/>
                <a:ext cx="402"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4156" name="Text Box 89"/>
              <p:cNvSpPr txBox="1">
                <a:spLocks noChangeArrowheads="1"/>
              </p:cNvSpPr>
              <p:nvPr/>
            </p:nvSpPr>
            <p:spPr bwMode="auto">
              <a:xfrm>
                <a:off x="1699" y="1146"/>
                <a:ext cx="5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400" i="0">
                    <a:ea typeface="创艺简宋体" pitchFamily="2" charset="-122"/>
                    <a:sym typeface="Symbol" pitchFamily="18" charset="2"/>
                  </a:rPr>
                  <a:t></a:t>
                </a:r>
                <a:endParaRPr lang="en-US" altLang="zh-CN" sz="2400" b="0" i="0"/>
              </a:p>
            </p:txBody>
          </p:sp>
          <p:sp>
            <p:nvSpPr>
              <p:cNvPr id="4157" name="Line 90"/>
              <p:cNvSpPr>
                <a:spLocks noChangeShapeType="1"/>
              </p:cNvSpPr>
              <p:nvPr/>
            </p:nvSpPr>
            <p:spPr bwMode="auto">
              <a:xfrm>
                <a:off x="1200" y="1671"/>
                <a:ext cx="29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8" name="Line 91"/>
              <p:cNvSpPr>
                <a:spLocks noChangeShapeType="1"/>
              </p:cNvSpPr>
              <p:nvPr/>
            </p:nvSpPr>
            <p:spPr bwMode="auto">
              <a:xfrm>
                <a:off x="2007" y="1507"/>
                <a:ext cx="25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9" name="Line 92"/>
              <p:cNvSpPr>
                <a:spLocks noChangeShapeType="1"/>
              </p:cNvSpPr>
              <p:nvPr/>
            </p:nvSpPr>
            <p:spPr bwMode="auto">
              <a:xfrm>
                <a:off x="1293" y="1008"/>
                <a:ext cx="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0" name="Line 93"/>
              <p:cNvSpPr>
                <a:spLocks noChangeShapeType="1"/>
              </p:cNvSpPr>
              <p:nvPr/>
            </p:nvSpPr>
            <p:spPr bwMode="auto">
              <a:xfrm>
                <a:off x="1056" y="1392"/>
                <a:ext cx="43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1" name="Text Box 94"/>
              <p:cNvSpPr txBox="1">
                <a:spLocks noChangeArrowheads="1"/>
              </p:cNvSpPr>
              <p:nvPr/>
            </p:nvSpPr>
            <p:spPr bwMode="auto">
              <a:xfrm>
                <a:off x="1489" y="1233"/>
                <a:ext cx="329"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i="0"/>
                  <a:t>–</a:t>
                </a:r>
                <a:endParaRPr lang="en-US" altLang="zh-CN" sz="2800" b="0" i="0"/>
              </a:p>
            </p:txBody>
          </p:sp>
          <p:sp>
            <p:nvSpPr>
              <p:cNvPr id="4162" name="Text Box 95"/>
              <p:cNvSpPr txBox="1">
                <a:spLocks noChangeArrowheads="1"/>
              </p:cNvSpPr>
              <p:nvPr/>
            </p:nvSpPr>
            <p:spPr bwMode="auto">
              <a:xfrm rot="5400000">
                <a:off x="1605" y="1182"/>
                <a:ext cx="1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algn="ctr"/>
                <a:r>
                  <a:rPr kumimoji="0" lang="en-US" altLang="zh-CN" sz="2400" i="0">
                    <a:sym typeface="Symbol" pitchFamily="18" charset="2"/>
                  </a:rPr>
                  <a:t></a:t>
                </a:r>
                <a:endParaRPr kumimoji="0" lang="en-US" altLang="zh-CN" sz="2400" i="0"/>
              </a:p>
            </p:txBody>
          </p:sp>
        </p:grpSp>
        <p:sp>
          <p:nvSpPr>
            <p:cNvPr id="4146" name="Oval 96"/>
            <p:cNvSpPr>
              <a:spLocks noChangeArrowheads="1"/>
            </p:cNvSpPr>
            <p:nvPr/>
          </p:nvSpPr>
          <p:spPr bwMode="auto">
            <a:xfrm>
              <a:off x="3072" y="1159"/>
              <a:ext cx="63" cy="6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47" name="Oval 97"/>
            <p:cNvSpPr>
              <a:spLocks noChangeArrowheads="1"/>
            </p:cNvSpPr>
            <p:nvPr/>
          </p:nvSpPr>
          <p:spPr bwMode="auto">
            <a:xfrm>
              <a:off x="4752" y="1272"/>
              <a:ext cx="63" cy="6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48" name="Oval 98"/>
            <p:cNvSpPr>
              <a:spLocks noChangeArrowheads="1"/>
            </p:cNvSpPr>
            <p:nvPr/>
          </p:nvSpPr>
          <p:spPr bwMode="auto">
            <a:xfrm>
              <a:off x="3072" y="1656"/>
              <a:ext cx="63" cy="6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sp>
          <p:nvSpPr>
            <p:cNvPr id="4149" name="Oval 99"/>
            <p:cNvSpPr>
              <a:spLocks noChangeArrowheads="1"/>
            </p:cNvSpPr>
            <p:nvPr/>
          </p:nvSpPr>
          <p:spPr bwMode="auto">
            <a:xfrm>
              <a:off x="4737" y="1656"/>
              <a:ext cx="63" cy="6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endParaRPr lang="zh-CN" altLang="en-US"/>
            </a:p>
          </p:txBody>
        </p:sp>
        <p:grpSp>
          <p:nvGrpSpPr>
            <p:cNvPr id="4150" name="Group 100"/>
            <p:cNvGrpSpPr>
              <a:grpSpLocks/>
            </p:cNvGrpSpPr>
            <p:nvPr/>
          </p:nvGrpSpPr>
          <p:grpSpPr bwMode="auto">
            <a:xfrm>
              <a:off x="3504" y="1104"/>
              <a:ext cx="48" cy="190"/>
              <a:chOff x="1008" y="1298"/>
              <a:chExt cx="48" cy="190"/>
            </a:xfrm>
          </p:grpSpPr>
          <p:sp>
            <p:nvSpPr>
              <p:cNvPr id="4151" name="Line 101"/>
              <p:cNvSpPr>
                <a:spLocks noChangeShapeType="1"/>
              </p:cNvSpPr>
              <p:nvPr/>
            </p:nvSpPr>
            <p:spPr bwMode="auto">
              <a:xfrm>
                <a:off x="1008" y="1298"/>
                <a:ext cx="0" cy="1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2" name="Line 102"/>
              <p:cNvSpPr>
                <a:spLocks noChangeShapeType="1"/>
              </p:cNvSpPr>
              <p:nvPr/>
            </p:nvSpPr>
            <p:spPr bwMode="auto">
              <a:xfrm>
                <a:off x="1056" y="1298"/>
                <a:ext cx="0" cy="19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 name="Group 103"/>
          <p:cNvGrpSpPr>
            <a:grpSpLocks/>
          </p:cNvGrpSpPr>
          <p:nvPr/>
        </p:nvGrpSpPr>
        <p:grpSpPr bwMode="auto">
          <a:xfrm>
            <a:off x="914400" y="3595688"/>
            <a:ext cx="2971800" cy="2500312"/>
            <a:chOff x="336" y="1161"/>
            <a:chExt cx="1872" cy="1575"/>
          </a:xfrm>
        </p:grpSpPr>
        <p:sp>
          <p:nvSpPr>
            <p:cNvPr id="4120" name="Text Box 104"/>
            <p:cNvSpPr txBox="1">
              <a:spLocks noChangeArrowheads="1"/>
            </p:cNvSpPr>
            <p:nvPr/>
          </p:nvSpPr>
          <p:spPr bwMode="auto">
            <a:xfrm>
              <a:off x="576" y="116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u</a:t>
              </a:r>
              <a:r>
                <a:rPr lang="en-US" altLang="zh-CN" sz="2800" i="0" baseline="-25000"/>
                <a:t>i</a:t>
              </a:r>
              <a:endParaRPr lang="en-US" altLang="zh-CN" sz="2800" i="0"/>
            </a:p>
          </p:txBody>
        </p:sp>
        <p:sp>
          <p:nvSpPr>
            <p:cNvPr id="4121" name="Line 105"/>
            <p:cNvSpPr>
              <a:spLocks noChangeShapeType="1"/>
            </p:cNvSpPr>
            <p:nvPr/>
          </p:nvSpPr>
          <p:spPr bwMode="auto">
            <a:xfrm flipV="1">
              <a:off x="528" y="1296"/>
              <a:ext cx="0" cy="14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2" name="Line 106"/>
            <p:cNvSpPr>
              <a:spLocks noChangeShapeType="1"/>
            </p:cNvSpPr>
            <p:nvPr/>
          </p:nvSpPr>
          <p:spPr bwMode="auto">
            <a:xfrm>
              <a:off x="528" y="2016"/>
              <a:ext cx="158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Text Box 107"/>
            <p:cNvSpPr txBox="1">
              <a:spLocks noChangeArrowheads="1"/>
            </p:cNvSpPr>
            <p:nvPr/>
          </p:nvSpPr>
          <p:spPr bwMode="auto">
            <a:xfrm>
              <a:off x="1968" y="197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sz="2800"/>
                <a:t>t</a:t>
              </a:r>
              <a:endParaRPr lang="en-US" altLang="zh-CN" sz="2800" b="0" i="0"/>
            </a:p>
          </p:txBody>
        </p:sp>
        <p:sp>
          <p:nvSpPr>
            <p:cNvPr id="4124" name="Text Box 108"/>
            <p:cNvSpPr txBox="1">
              <a:spLocks noChangeArrowheads="1"/>
            </p:cNvSpPr>
            <p:nvPr/>
          </p:nvSpPr>
          <p:spPr bwMode="auto">
            <a:xfrm>
              <a:off x="336" y="191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a:t>O</a:t>
              </a:r>
              <a:endParaRPr lang="en-US" altLang="zh-CN" b="0"/>
            </a:p>
          </p:txBody>
        </p:sp>
      </p:grpSp>
      <p:grpSp>
        <p:nvGrpSpPr>
          <p:cNvPr id="13" name="Group 120"/>
          <p:cNvGrpSpPr>
            <a:grpSpLocks/>
          </p:cNvGrpSpPr>
          <p:nvPr/>
        </p:nvGrpSpPr>
        <p:grpSpPr bwMode="auto">
          <a:xfrm>
            <a:off x="4648200" y="3505200"/>
            <a:ext cx="2743200" cy="2805113"/>
            <a:chOff x="2928" y="2208"/>
            <a:chExt cx="1728" cy="1767"/>
          </a:xfrm>
        </p:grpSpPr>
        <p:grpSp>
          <p:nvGrpSpPr>
            <p:cNvPr id="4114" name="Group 119"/>
            <p:cNvGrpSpPr>
              <a:grpSpLocks/>
            </p:cNvGrpSpPr>
            <p:nvPr/>
          </p:nvGrpSpPr>
          <p:grpSpPr bwMode="auto">
            <a:xfrm>
              <a:off x="3120" y="2391"/>
              <a:ext cx="1335" cy="1584"/>
              <a:chOff x="3120" y="2391"/>
              <a:chExt cx="1335" cy="1584"/>
            </a:xfrm>
          </p:grpSpPr>
          <p:sp>
            <p:nvSpPr>
              <p:cNvPr id="4118" name="Line 111"/>
              <p:cNvSpPr>
                <a:spLocks noChangeShapeType="1"/>
              </p:cNvSpPr>
              <p:nvPr/>
            </p:nvSpPr>
            <p:spPr bwMode="auto">
              <a:xfrm flipV="1">
                <a:off x="3120" y="2391"/>
                <a:ext cx="0" cy="15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112"/>
              <p:cNvSpPr>
                <a:spLocks noChangeShapeType="1"/>
              </p:cNvSpPr>
              <p:nvPr/>
            </p:nvSpPr>
            <p:spPr bwMode="auto">
              <a:xfrm>
                <a:off x="3120" y="3207"/>
                <a:ext cx="133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15" name="Text Box 113"/>
            <p:cNvSpPr txBox="1">
              <a:spLocks noChangeArrowheads="1"/>
            </p:cNvSpPr>
            <p:nvPr/>
          </p:nvSpPr>
          <p:spPr bwMode="auto">
            <a:xfrm>
              <a:off x="3158" y="2208"/>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u</a:t>
              </a:r>
              <a:r>
                <a:rPr lang="en-US" altLang="zh-CN" sz="2800" i="0" baseline="-25000"/>
                <a:t>o</a:t>
              </a:r>
              <a:endParaRPr lang="en-US" altLang="zh-CN" sz="2800" b="0" i="0"/>
            </a:p>
          </p:txBody>
        </p:sp>
        <p:sp>
          <p:nvSpPr>
            <p:cNvPr id="4116" name="Text Box 114"/>
            <p:cNvSpPr txBox="1">
              <a:spLocks noChangeArrowheads="1"/>
            </p:cNvSpPr>
            <p:nvPr/>
          </p:nvSpPr>
          <p:spPr bwMode="auto">
            <a:xfrm>
              <a:off x="4320" y="316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r>
                <a:rPr lang="en-US" altLang="zh-CN" sz="2800"/>
                <a:t>t</a:t>
              </a:r>
              <a:endParaRPr lang="en-US" altLang="zh-CN" sz="2800" b="0" i="0"/>
            </a:p>
          </p:txBody>
        </p:sp>
        <p:sp>
          <p:nvSpPr>
            <p:cNvPr id="4117" name="Text Box 115"/>
            <p:cNvSpPr txBox="1">
              <a:spLocks noChangeArrowheads="1"/>
            </p:cNvSpPr>
            <p:nvPr/>
          </p:nvSpPr>
          <p:spPr bwMode="auto">
            <a:xfrm>
              <a:off x="2928" y="3101"/>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itchFamily="18" charset="0"/>
                  <a:ea typeface="宋体" pitchFamily="2" charset="-122"/>
                </a:defRPr>
              </a:lvl1pPr>
              <a:lvl2pPr marL="742950" indent="-285750" eaLnBrk="0" hangingPunct="0">
                <a:defRPr kumimoji="1" sz="2000" b="1" i="1">
                  <a:solidFill>
                    <a:schemeClr val="tx1"/>
                  </a:solidFill>
                  <a:latin typeface="Times New Roman" pitchFamily="18" charset="0"/>
                  <a:ea typeface="宋体" pitchFamily="2" charset="-122"/>
                </a:defRPr>
              </a:lvl2pPr>
              <a:lvl3pPr marL="1143000" indent="-228600" eaLnBrk="0" hangingPunct="0">
                <a:defRPr kumimoji="1" sz="2000" b="1" i="1">
                  <a:solidFill>
                    <a:schemeClr val="tx1"/>
                  </a:solidFill>
                  <a:latin typeface="Times New Roman" pitchFamily="18" charset="0"/>
                  <a:ea typeface="宋体" pitchFamily="2" charset="-122"/>
                </a:defRPr>
              </a:lvl3pPr>
              <a:lvl4pPr marL="1600200" indent="-228600" eaLnBrk="0" hangingPunct="0">
                <a:defRPr kumimoji="1" sz="2000" b="1" i="1">
                  <a:solidFill>
                    <a:schemeClr val="tx1"/>
                  </a:solidFill>
                  <a:latin typeface="Times New Roman" pitchFamily="18" charset="0"/>
                  <a:ea typeface="宋体" pitchFamily="2" charset="-122"/>
                </a:defRPr>
              </a:lvl4pPr>
              <a:lvl5pPr marL="2057400" indent="-228600" eaLnBrk="0" hangingPunct="0">
                <a:defRPr kumimoji="1" sz="2000" b="1" i="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000" b="1" i="1">
                  <a:solidFill>
                    <a:schemeClr val="tx1"/>
                  </a:solidFill>
                  <a:latin typeface="Times New Roman" pitchFamily="18" charset="0"/>
                  <a:ea typeface="宋体" pitchFamily="2" charset="-122"/>
                </a:defRPr>
              </a:lvl9pPr>
            </a:lstStyle>
            <a:p>
              <a:pPr eaLnBrk="1" hangingPunct="1">
                <a:spcBef>
                  <a:spcPct val="50000"/>
                </a:spcBef>
              </a:pPr>
              <a:r>
                <a:rPr lang="en-US" altLang="zh-CN"/>
                <a:t>O</a:t>
              </a:r>
              <a:endParaRPr lang="en-US" altLang="zh-CN" b="0"/>
            </a:p>
          </p:txBody>
        </p:sp>
      </p:grpSp>
      <p:sp>
        <p:nvSpPr>
          <p:cNvPr id="81013" name="Rectangle 117"/>
          <p:cNvSpPr>
            <a:spLocks noChangeArrowheads="1"/>
          </p:cNvSpPr>
          <p:nvPr/>
        </p:nvSpPr>
        <p:spPr bwMode="auto">
          <a:xfrm>
            <a:off x="711200" y="4038600"/>
            <a:ext cx="508000" cy="519113"/>
          </a:xfrm>
          <a:prstGeom prst="rect">
            <a:avLst/>
          </a:prstGeom>
          <a:noFill/>
          <a:ln w="9525">
            <a:noFill/>
            <a:miter lim="800000"/>
            <a:headEnd/>
            <a:tailEnd/>
          </a:ln>
          <a:effectLst/>
        </p:spPr>
        <p:txBody>
          <a:bodyPr wrap="none">
            <a:spAutoFit/>
          </a:bodyPr>
          <a:lstStyle/>
          <a:p>
            <a:pPr>
              <a:defRPr/>
            </a:pPr>
            <a:r>
              <a:rPr lang="en-US" altLang="zh-CN" sz="2800">
                <a:effectLst>
                  <a:outerShdw blurRad="38100" dist="38100" dir="2700000" algn="tl">
                    <a:srgbClr val="C0C0C0"/>
                  </a:outerShdw>
                </a:effectLst>
              </a:rPr>
              <a:t>U</a:t>
            </a:r>
            <a:r>
              <a:rPr lang="en-US" altLang="zh-CN" sz="2800" i="0" baseline="-25000">
                <a:effectLst>
                  <a:outerShdw blurRad="38100" dist="38100" dir="2700000" algn="tl">
                    <a:srgbClr val="C0C0C0"/>
                  </a:outerShdw>
                </a:effectLst>
              </a:rPr>
              <a:t>i</a:t>
            </a:r>
          </a:p>
        </p:txBody>
      </p:sp>
      <p:sp>
        <p:nvSpPr>
          <p:cNvPr id="81014" name="Rectangle 118"/>
          <p:cNvSpPr>
            <a:spLocks noChangeArrowheads="1"/>
          </p:cNvSpPr>
          <p:nvPr/>
        </p:nvSpPr>
        <p:spPr bwMode="auto">
          <a:xfrm>
            <a:off x="533400" y="5195888"/>
            <a:ext cx="685800" cy="519112"/>
          </a:xfrm>
          <a:prstGeom prst="rect">
            <a:avLst/>
          </a:prstGeom>
          <a:noFill/>
          <a:ln w="9525">
            <a:noFill/>
            <a:miter lim="800000"/>
            <a:headEnd/>
            <a:tailEnd/>
          </a:ln>
          <a:effectLst/>
        </p:spPr>
        <p:txBody>
          <a:bodyPr wrap="none">
            <a:spAutoFit/>
          </a:bodyPr>
          <a:lstStyle/>
          <a:p>
            <a:pPr>
              <a:defRPr/>
            </a:pPr>
            <a:r>
              <a:rPr lang="en-US" altLang="zh-CN" sz="2800">
                <a:effectLst>
                  <a:outerShdw blurRad="38100" dist="38100" dir="2700000" algn="tl">
                    <a:srgbClr val="C0C0C0"/>
                  </a:outerShdw>
                </a:effectLst>
                <a:cs typeface="Times New Roman" pitchFamily="18" charset="0"/>
              </a:rPr>
              <a:t>–</a:t>
            </a:r>
            <a:r>
              <a:rPr lang="en-US" altLang="zh-CN" sz="2800">
                <a:effectLst>
                  <a:outerShdw blurRad="38100" dist="38100" dir="2700000" algn="tl">
                    <a:srgbClr val="C0C0C0"/>
                  </a:outerShdw>
                </a:effectLst>
              </a:rPr>
              <a:t>U</a:t>
            </a:r>
            <a:r>
              <a:rPr lang="en-US" altLang="zh-CN" sz="2800" i="0" baseline="-25000">
                <a:effectLst>
                  <a:outerShdw blurRad="38100" dist="38100" dir="2700000" algn="tl">
                    <a:srgbClr val="C0C0C0"/>
                  </a:outerShdw>
                </a:effectLst>
              </a:rPr>
              <a:t>i</a:t>
            </a:r>
          </a:p>
        </p:txBody>
      </p:sp>
      <p:sp>
        <p:nvSpPr>
          <p:cNvPr id="81017" name="AutoShape 121">
            <a:hlinkClick r:id="rId9" action="ppaction://program"/>
          </p:cNvPr>
          <p:cNvSpPr>
            <a:spLocks noChangeArrowheads="1"/>
          </p:cNvSpPr>
          <p:nvPr/>
        </p:nvSpPr>
        <p:spPr bwMode="auto">
          <a:xfrm>
            <a:off x="4491038" y="457200"/>
            <a:ext cx="690562"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headEnd/>
            <a:tailEnd/>
          </a:ln>
          <a:effectLst/>
        </p:spPr>
        <p:txBody>
          <a:bodyPr wrap="none" anchor="ctr"/>
          <a:lstStyle/>
          <a:p>
            <a:pPr algn="ctr">
              <a:defRPr/>
            </a:pPr>
            <a:r>
              <a:rPr lang="zh-CN" altLang="en-US" sz="1600" i="0">
                <a:solidFill>
                  <a:srgbClr val="006600"/>
                </a:solidFill>
              </a:rPr>
              <a:t>动画</a:t>
            </a:r>
          </a:p>
        </p:txBody>
      </p:sp>
    </p:spTree>
    <p:extLst>
      <p:ext uri="{BB962C8B-B14F-4D97-AF65-F5344CB8AC3E}">
        <p14:creationId xmlns:p14="http://schemas.microsoft.com/office/powerpoint/2010/main" val="1323849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953"/>
                                        </p:tgtEl>
                                        <p:attrNameLst>
                                          <p:attrName>style.visibility</p:attrName>
                                        </p:attrNameLst>
                                      </p:cBhvr>
                                      <p:to>
                                        <p:strVal val="visible"/>
                                      </p:to>
                                    </p:set>
                                    <p:animEffect transition="in" filter="wipe(left)">
                                      <p:cBhvr>
                                        <p:cTn id="16" dur="500"/>
                                        <p:tgtEl>
                                          <p:spTgt spid="809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0899"/>
                                        </p:tgtEl>
                                        <p:attrNameLst>
                                          <p:attrName>style.visibility</p:attrName>
                                        </p:attrNameLst>
                                      </p:cBhvr>
                                      <p:to>
                                        <p:strVal val="visible"/>
                                      </p:to>
                                    </p:set>
                                    <p:animEffect transition="in" filter="wipe(left)">
                                      <p:cBhvr>
                                        <p:cTn id="21" dur="500"/>
                                        <p:tgtEl>
                                          <p:spTgt spid="808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0900"/>
                                        </p:tgtEl>
                                        <p:attrNameLst>
                                          <p:attrName>style.visibility</p:attrName>
                                        </p:attrNameLst>
                                      </p:cBhvr>
                                      <p:to>
                                        <p:strVal val="visible"/>
                                      </p:to>
                                    </p:set>
                                    <p:animEffect transition="in" filter="wipe(left)">
                                      <p:cBhvr>
                                        <p:cTn id="26" dur="500"/>
                                        <p:tgtEl>
                                          <p:spTgt spid="809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80913"/>
                                        </p:tgtEl>
                                        <p:attrNameLst>
                                          <p:attrName>style.visibility</p:attrName>
                                        </p:attrNameLst>
                                      </p:cBhvr>
                                      <p:to>
                                        <p:strVal val="visible"/>
                                      </p:to>
                                    </p:set>
                                    <p:anim calcmode="lin" valueType="num">
                                      <p:cBhvr>
                                        <p:cTn id="36" dur="500" fill="hold"/>
                                        <p:tgtEl>
                                          <p:spTgt spid="80913"/>
                                        </p:tgtEl>
                                        <p:attrNameLst>
                                          <p:attrName>ppt_x</p:attrName>
                                        </p:attrNameLst>
                                      </p:cBhvr>
                                      <p:tavLst>
                                        <p:tav tm="0">
                                          <p:val>
                                            <p:strVal val="#ppt_x-#ppt_w/2"/>
                                          </p:val>
                                        </p:tav>
                                        <p:tav tm="100000">
                                          <p:val>
                                            <p:strVal val="#ppt_x"/>
                                          </p:val>
                                        </p:tav>
                                      </p:tavLst>
                                    </p:anim>
                                    <p:anim calcmode="lin" valueType="num">
                                      <p:cBhvr>
                                        <p:cTn id="37" dur="500" fill="hold"/>
                                        <p:tgtEl>
                                          <p:spTgt spid="80913"/>
                                        </p:tgtEl>
                                        <p:attrNameLst>
                                          <p:attrName>ppt_y</p:attrName>
                                        </p:attrNameLst>
                                      </p:cBhvr>
                                      <p:tavLst>
                                        <p:tav tm="0">
                                          <p:val>
                                            <p:strVal val="#ppt_y"/>
                                          </p:val>
                                        </p:tav>
                                        <p:tav tm="100000">
                                          <p:val>
                                            <p:strVal val="#ppt_y"/>
                                          </p:val>
                                        </p:tav>
                                      </p:tavLst>
                                    </p:anim>
                                    <p:anim calcmode="lin" valueType="num">
                                      <p:cBhvr>
                                        <p:cTn id="38" dur="500" fill="hold"/>
                                        <p:tgtEl>
                                          <p:spTgt spid="80913"/>
                                        </p:tgtEl>
                                        <p:attrNameLst>
                                          <p:attrName>ppt_w</p:attrName>
                                        </p:attrNameLst>
                                      </p:cBhvr>
                                      <p:tavLst>
                                        <p:tav tm="0">
                                          <p:val>
                                            <p:fltVal val="0"/>
                                          </p:val>
                                        </p:tav>
                                        <p:tav tm="100000">
                                          <p:val>
                                            <p:strVal val="#ppt_w"/>
                                          </p:val>
                                        </p:tav>
                                      </p:tavLst>
                                    </p:anim>
                                    <p:anim calcmode="lin" valueType="num">
                                      <p:cBhvr>
                                        <p:cTn id="39" dur="500" fill="hold"/>
                                        <p:tgtEl>
                                          <p:spTgt spid="80913"/>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8101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9" fill="hold" grpId="0" nodeType="clickEffect">
                                  <p:stCondLst>
                                    <p:cond delay="0"/>
                                  </p:stCondLst>
                                  <p:childTnLst>
                                    <p:set>
                                      <p:cBhvr>
                                        <p:cTn id="51" dur="1" fill="hold">
                                          <p:stCondLst>
                                            <p:cond delay="0"/>
                                          </p:stCondLst>
                                        </p:cTn>
                                        <p:tgtEl>
                                          <p:spTgt spid="80916"/>
                                        </p:tgtEl>
                                        <p:attrNameLst>
                                          <p:attrName>style.visibility</p:attrName>
                                        </p:attrNameLst>
                                      </p:cBhvr>
                                      <p:to>
                                        <p:strVal val="visible"/>
                                      </p:to>
                                    </p:set>
                                    <p:animEffect transition="in" filter="strips(upLeft)">
                                      <p:cBhvr>
                                        <p:cTn id="52" dur="500"/>
                                        <p:tgtEl>
                                          <p:spTgt spid="809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grpId="0" nodeType="clickEffect">
                                  <p:stCondLst>
                                    <p:cond delay="0"/>
                                  </p:stCondLst>
                                  <p:childTnLst>
                                    <p:set>
                                      <p:cBhvr>
                                        <p:cTn id="56" dur="1" fill="hold">
                                          <p:stCondLst>
                                            <p:cond delay="0"/>
                                          </p:stCondLst>
                                        </p:cTn>
                                        <p:tgtEl>
                                          <p:spTgt spid="80914"/>
                                        </p:tgtEl>
                                        <p:attrNameLst>
                                          <p:attrName>style.visibility</p:attrName>
                                        </p:attrNameLst>
                                      </p:cBhvr>
                                      <p:to>
                                        <p:strVal val="visible"/>
                                      </p:to>
                                    </p:set>
                                    <p:anim calcmode="lin" valueType="num">
                                      <p:cBhvr>
                                        <p:cTn id="57" dur="500" fill="hold"/>
                                        <p:tgtEl>
                                          <p:spTgt spid="80914"/>
                                        </p:tgtEl>
                                        <p:attrNameLst>
                                          <p:attrName>ppt_x</p:attrName>
                                        </p:attrNameLst>
                                      </p:cBhvr>
                                      <p:tavLst>
                                        <p:tav tm="0">
                                          <p:val>
                                            <p:strVal val="#ppt_x-#ppt_w/2"/>
                                          </p:val>
                                        </p:tav>
                                        <p:tav tm="100000">
                                          <p:val>
                                            <p:strVal val="#ppt_x"/>
                                          </p:val>
                                        </p:tav>
                                      </p:tavLst>
                                    </p:anim>
                                    <p:anim calcmode="lin" valueType="num">
                                      <p:cBhvr>
                                        <p:cTn id="58" dur="500" fill="hold"/>
                                        <p:tgtEl>
                                          <p:spTgt spid="80914"/>
                                        </p:tgtEl>
                                        <p:attrNameLst>
                                          <p:attrName>ppt_y</p:attrName>
                                        </p:attrNameLst>
                                      </p:cBhvr>
                                      <p:tavLst>
                                        <p:tav tm="0">
                                          <p:val>
                                            <p:strVal val="#ppt_y"/>
                                          </p:val>
                                        </p:tav>
                                        <p:tav tm="100000">
                                          <p:val>
                                            <p:strVal val="#ppt_y"/>
                                          </p:val>
                                        </p:tav>
                                      </p:tavLst>
                                    </p:anim>
                                    <p:anim calcmode="lin" valueType="num">
                                      <p:cBhvr>
                                        <p:cTn id="59" dur="500" fill="hold"/>
                                        <p:tgtEl>
                                          <p:spTgt spid="80914"/>
                                        </p:tgtEl>
                                        <p:attrNameLst>
                                          <p:attrName>ppt_w</p:attrName>
                                        </p:attrNameLst>
                                      </p:cBhvr>
                                      <p:tavLst>
                                        <p:tav tm="0">
                                          <p:val>
                                            <p:fltVal val="0"/>
                                          </p:val>
                                        </p:tav>
                                        <p:tav tm="100000">
                                          <p:val>
                                            <p:strVal val="#ppt_w"/>
                                          </p:val>
                                        </p:tav>
                                      </p:tavLst>
                                    </p:anim>
                                    <p:anim calcmode="lin" valueType="num">
                                      <p:cBhvr>
                                        <p:cTn id="60" dur="500" fill="hold"/>
                                        <p:tgtEl>
                                          <p:spTgt spid="80914"/>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8101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80915"/>
                                        </p:tgtEl>
                                        <p:attrNameLst>
                                          <p:attrName>style.visibility</p:attrName>
                                        </p:attrNameLst>
                                      </p:cBhvr>
                                      <p:to>
                                        <p:strVal val="visible"/>
                                      </p:to>
                                    </p:set>
                                    <p:animEffect transition="in" filter="strips(downRight)">
                                      <p:cBhvr>
                                        <p:cTn id="68" dur="500"/>
                                        <p:tgtEl>
                                          <p:spTgt spid="80915"/>
                                        </p:tgtEl>
                                      </p:cBhvr>
                                    </p:animEffect>
                                  </p:childTnLst>
                                </p:cTn>
                              </p:par>
                            </p:childTnLst>
                          </p:cTn>
                        </p:par>
                        <p:par>
                          <p:cTn id="69" fill="hold" nodeType="afterGroup">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81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3" grpId="0" animBg="1"/>
      <p:bldP spid="80914" grpId="0" animBg="1"/>
      <p:bldP spid="80915" grpId="0" animBg="1"/>
      <p:bldP spid="80916" grpId="0" animBg="1"/>
      <p:bldP spid="80953" grpId="0" autoUpdateAnimBg="0"/>
      <p:bldP spid="81013" grpId="0" autoUpdateAnimBg="0"/>
      <p:bldP spid="81014" grpId="0" autoUpdateAnimBg="0"/>
      <p:bldP spid="81017"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bwMode="auto">
          <a:xfrm>
            <a:off x="762000" y="457200"/>
            <a:ext cx="7772400" cy="457200"/>
          </a:xfrm>
          <a:noFill/>
        </p:spPr>
        <p:txBody>
          <a:bodyPr vert="horz" wrap="square" lIns="91440" tIns="45720" rIns="91440" bIns="45720" numCol="1" anchor="t" anchorCtr="0" compatLnSpc="1">
            <a:normAutofit fontScale="90000"/>
          </a:bodyPr>
          <a:lstStyle/>
          <a:p>
            <a:pPr eaLnBrk="1" hangingPunct="1"/>
            <a:r>
              <a:rPr lang="en-US" altLang="zh-CN" sz="3600" b="1" dirty="0">
                <a:solidFill>
                  <a:srgbClr val="CC0000"/>
                </a:solidFill>
                <a:ea typeface="华文新魏" panose="02010800040101010101" charset="-122"/>
                <a:cs typeface="华文新魏" panose="02010800040101010101" charset="-122"/>
              </a:rPr>
              <a:t>4</a:t>
            </a:r>
            <a:r>
              <a:rPr lang="en-US" altLang="zh-CN" sz="3600" b="1" dirty="0" smtClean="0">
                <a:solidFill>
                  <a:srgbClr val="CC0000"/>
                </a:solidFill>
                <a:latin typeface="Times New Roman" panose="02020603050405020304" charset="0"/>
                <a:ea typeface="华文新魏" panose="02010800040101010101" charset="-122"/>
                <a:cs typeface="华文新魏" panose="02010800040101010101" charset="-122"/>
              </a:rPr>
              <a:t>.4</a:t>
            </a:r>
            <a:r>
              <a:rPr lang="en-US" altLang="zh-CN" sz="3600" b="1" dirty="0" smtClean="0">
                <a:solidFill>
                  <a:srgbClr val="CC0000"/>
                </a:solidFill>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latin typeface="华文新魏" panose="02010800040101010101" charset="-122"/>
                <a:ea typeface="华文新魏" panose="02010800040101010101" charset="-122"/>
                <a:cs typeface="华文新魏" panose="02010800040101010101" charset="-122"/>
              </a:rPr>
              <a:t>运放在信号处理方面的应用</a:t>
            </a:r>
          </a:p>
        </p:txBody>
      </p:sp>
      <p:sp>
        <p:nvSpPr>
          <p:cNvPr id="83971" name="Rectangle 3"/>
          <p:cNvSpPr>
            <a:spLocks noGrp="1" noChangeArrowheads="1"/>
          </p:cNvSpPr>
          <p:nvPr>
            <p:ph type="subTitle" idx="1"/>
          </p:nvPr>
        </p:nvSpPr>
        <p:spPr bwMode="auto">
          <a:xfrm>
            <a:off x="533400" y="1143000"/>
            <a:ext cx="4724400" cy="457200"/>
          </a:xfrm>
          <a:ln>
            <a:miter lim="800000"/>
          </a:ln>
        </p:spPr>
        <p:txBody>
          <a:bodyPr vert="horz" wrap="square" lIns="91440" tIns="45720" rIns="91440" bIns="45720" numCol="1" anchor="t" anchorCtr="0" compatLnSpc="1">
            <a:normAutofit fontScale="92500" lnSpcReduction="20000"/>
          </a:bodyPr>
          <a:lstStyle/>
          <a:p>
            <a:pPr algn="l" eaLnBrk="1" hangingPunct="1"/>
            <a:r>
              <a:rPr lang="en-US" altLang="zh-CN" b="1" dirty="0">
                <a:solidFill>
                  <a:srgbClr val="000099"/>
                </a:solidFill>
                <a:effectLst>
                  <a:outerShdw blurRad="38100" dist="38100" dir="2700000" algn="tl">
                    <a:srgbClr val="DDDDDD"/>
                  </a:outerShdw>
                </a:effectLst>
                <a:ea typeface="宋体" panose="02010600030101010101" pitchFamily="2" charset="-122"/>
              </a:rPr>
              <a:t>4</a:t>
            </a:r>
            <a:r>
              <a:rPr lang="en-US" altLang="zh-CN"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.4.1   </a:t>
            </a:r>
            <a:r>
              <a:rPr lang="zh-CN" altLang="en-US"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有源滤波器</a:t>
            </a:r>
          </a:p>
        </p:txBody>
      </p:sp>
      <p:grpSp>
        <p:nvGrpSpPr>
          <p:cNvPr id="59396" name="Group 4"/>
          <p:cNvGrpSpPr/>
          <p:nvPr/>
        </p:nvGrpSpPr>
        <p:grpSpPr bwMode="auto">
          <a:xfrm>
            <a:off x="762000" y="990600"/>
            <a:ext cx="7762875" cy="171450"/>
            <a:chOff x="384" y="768"/>
            <a:chExt cx="4890" cy="108"/>
          </a:xfrm>
        </p:grpSpPr>
        <p:grpSp>
          <p:nvGrpSpPr>
            <p:cNvPr id="59403" name="Group 5"/>
            <p:cNvGrpSpPr/>
            <p:nvPr/>
          </p:nvGrpSpPr>
          <p:grpSpPr bwMode="auto">
            <a:xfrm>
              <a:off x="1344" y="768"/>
              <a:ext cx="3930" cy="108"/>
              <a:chOff x="912" y="804"/>
              <a:chExt cx="3930" cy="108"/>
            </a:xfrm>
          </p:grpSpPr>
          <p:pic>
            <p:nvPicPr>
              <p:cNvPr id="59419" name="Picture 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810"/>
                <a:ext cx="102" cy="102"/>
              </a:xfrm>
              <a:prstGeom prst="rect">
                <a:avLst/>
              </a:prstGeom>
              <a:noFill/>
              <a:ln>
                <a:noFill/>
              </a:ln>
            </p:spPr>
          </p:pic>
          <p:pic>
            <p:nvPicPr>
              <p:cNvPr id="59420" name="Picture 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 y="810"/>
                <a:ext cx="102" cy="102"/>
              </a:xfrm>
              <a:prstGeom prst="rect">
                <a:avLst/>
              </a:prstGeom>
              <a:noFill/>
              <a:ln>
                <a:noFill/>
              </a:ln>
            </p:spPr>
          </p:pic>
          <p:pic>
            <p:nvPicPr>
              <p:cNvPr id="59421" name="Picture 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 y="810"/>
                <a:ext cx="102" cy="102"/>
              </a:xfrm>
              <a:prstGeom prst="rect">
                <a:avLst/>
              </a:prstGeom>
              <a:noFill/>
              <a:ln>
                <a:noFill/>
              </a:ln>
            </p:spPr>
          </p:pic>
          <p:pic>
            <p:nvPicPr>
              <p:cNvPr id="59422" name="Picture 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 y="810"/>
                <a:ext cx="102" cy="102"/>
              </a:xfrm>
              <a:prstGeom prst="rect">
                <a:avLst/>
              </a:prstGeom>
              <a:noFill/>
              <a:ln>
                <a:noFill/>
              </a:ln>
            </p:spPr>
          </p:pic>
          <p:pic>
            <p:nvPicPr>
              <p:cNvPr id="59423" name="Picture 1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 y="810"/>
                <a:ext cx="102" cy="102"/>
              </a:xfrm>
              <a:prstGeom prst="rect">
                <a:avLst/>
              </a:prstGeom>
              <a:noFill/>
              <a:ln>
                <a:noFill/>
              </a:ln>
            </p:spPr>
          </p:pic>
          <p:pic>
            <p:nvPicPr>
              <p:cNvPr id="59424" name="Picture 1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810"/>
                <a:ext cx="102" cy="102"/>
              </a:xfrm>
              <a:prstGeom prst="rect">
                <a:avLst/>
              </a:prstGeom>
              <a:noFill/>
              <a:ln>
                <a:noFill/>
              </a:ln>
            </p:spPr>
          </p:pic>
          <p:pic>
            <p:nvPicPr>
              <p:cNvPr id="59425" name="Picture 1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 y="810"/>
                <a:ext cx="102" cy="102"/>
              </a:xfrm>
              <a:prstGeom prst="rect">
                <a:avLst/>
              </a:prstGeom>
              <a:noFill/>
              <a:ln>
                <a:noFill/>
              </a:ln>
            </p:spPr>
          </p:pic>
          <p:pic>
            <p:nvPicPr>
              <p:cNvPr id="59426" name="Picture 1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 y="810"/>
                <a:ext cx="102" cy="102"/>
              </a:xfrm>
              <a:prstGeom prst="rect">
                <a:avLst/>
              </a:prstGeom>
              <a:noFill/>
              <a:ln>
                <a:noFill/>
              </a:ln>
            </p:spPr>
          </p:pic>
          <p:pic>
            <p:nvPicPr>
              <p:cNvPr id="59427" name="Picture 1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 y="810"/>
                <a:ext cx="102" cy="102"/>
              </a:xfrm>
              <a:prstGeom prst="rect">
                <a:avLst/>
              </a:prstGeom>
              <a:noFill/>
              <a:ln>
                <a:noFill/>
              </a:ln>
            </p:spPr>
          </p:pic>
          <p:pic>
            <p:nvPicPr>
              <p:cNvPr id="59428" name="Picture 1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 y="810"/>
                <a:ext cx="102" cy="102"/>
              </a:xfrm>
              <a:prstGeom prst="rect">
                <a:avLst/>
              </a:prstGeom>
              <a:noFill/>
              <a:ln>
                <a:noFill/>
              </a:ln>
            </p:spPr>
          </p:pic>
          <p:pic>
            <p:nvPicPr>
              <p:cNvPr id="59429" name="Picture 1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 y="810"/>
                <a:ext cx="102" cy="102"/>
              </a:xfrm>
              <a:prstGeom prst="rect">
                <a:avLst/>
              </a:prstGeom>
              <a:noFill/>
              <a:ln>
                <a:noFill/>
              </a:ln>
            </p:spPr>
          </p:pic>
          <p:pic>
            <p:nvPicPr>
              <p:cNvPr id="59430" name="Picture 1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 y="810"/>
                <a:ext cx="102" cy="102"/>
              </a:xfrm>
              <a:prstGeom prst="rect">
                <a:avLst/>
              </a:prstGeom>
              <a:noFill/>
              <a:ln>
                <a:noFill/>
              </a:ln>
            </p:spPr>
          </p:pic>
          <p:pic>
            <p:nvPicPr>
              <p:cNvPr id="59431" name="Picture 1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810"/>
                <a:ext cx="102" cy="102"/>
              </a:xfrm>
              <a:prstGeom prst="rect">
                <a:avLst/>
              </a:prstGeom>
              <a:noFill/>
              <a:ln>
                <a:noFill/>
              </a:ln>
            </p:spPr>
          </p:pic>
          <p:pic>
            <p:nvPicPr>
              <p:cNvPr id="59432" name="Picture 1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810"/>
                <a:ext cx="102" cy="102"/>
              </a:xfrm>
              <a:prstGeom prst="rect">
                <a:avLst/>
              </a:prstGeom>
              <a:noFill/>
              <a:ln>
                <a:noFill/>
              </a:ln>
            </p:spPr>
          </p:pic>
          <p:pic>
            <p:nvPicPr>
              <p:cNvPr id="59433" name="Picture 2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 y="810"/>
                <a:ext cx="102" cy="102"/>
              </a:xfrm>
              <a:prstGeom prst="rect">
                <a:avLst/>
              </a:prstGeom>
              <a:noFill/>
              <a:ln>
                <a:noFill/>
              </a:ln>
            </p:spPr>
          </p:pic>
          <p:pic>
            <p:nvPicPr>
              <p:cNvPr id="59434" name="Picture 2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 y="810"/>
                <a:ext cx="102" cy="102"/>
              </a:xfrm>
              <a:prstGeom prst="rect">
                <a:avLst/>
              </a:prstGeom>
              <a:noFill/>
              <a:ln>
                <a:noFill/>
              </a:ln>
            </p:spPr>
          </p:pic>
          <p:pic>
            <p:nvPicPr>
              <p:cNvPr id="59435" name="Picture 2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810"/>
                <a:ext cx="102" cy="102"/>
              </a:xfrm>
              <a:prstGeom prst="rect">
                <a:avLst/>
              </a:prstGeom>
              <a:noFill/>
              <a:ln>
                <a:noFill/>
              </a:ln>
            </p:spPr>
          </p:pic>
          <p:pic>
            <p:nvPicPr>
              <p:cNvPr id="59436" name="Picture 2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 y="810"/>
                <a:ext cx="102" cy="102"/>
              </a:xfrm>
              <a:prstGeom prst="rect">
                <a:avLst/>
              </a:prstGeom>
              <a:noFill/>
              <a:ln>
                <a:noFill/>
              </a:ln>
            </p:spPr>
          </p:pic>
          <p:pic>
            <p:nvPicPr>
              <p:cNvPr id="59437" name="Picture 2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 y="810"/>
                <a:ext cx="102" cy="102"/>
              </a:xfrm>
              <a:prstGeom prst="rect">
                <a:avLst/>
              </a:prstGeom>
              <a:noFill/>
              <a:ln>
                <a:noFill/>
              </a:ln>
            </p:spPr>
          </p:pic>
          <p:pic>
            <p:nvPicPr>
              <p:cNvPr id="59438" name="Picture 2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 y="810"/>
                <a:ext cx="102" cy="102"/>
              </a:xfrm>
              <a:prstGeom prst="rect">
                <a:avLst/>
              </a:prstGeom>
              <a:noFill/>
              <a:ln>
                <a:noFill/>
              </a:ln>
            </p:spPr>
          </p:pic>
          <p:pic>
            <p:nvPicPr>
              <p:cNvPr id="59439" name="Picture 2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 y="810"/>
                <a:ext cx="102" cy="102"/>
              </a:xfrm>
              <a:prstGeom prst="rect">
                <a:avLst/>
              </a:prstGeom>
              <a:noFill/>
              <a:ln>
                <a:noFill/>
              </a:ln>
            </p:spPr>
          </p:pic>
          <p:pic>
            <p:nvPicPr>
              <p:cNvPr id="59440" name="Picture 2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 y="810"/>
                <a:ext cx="102" cy="102"/>
              </a:xfrm>
              <a:prstGeom prst="rect">
                <a:avLst/>
              </a:prstGeom>
              <a:noFill/>
              <a:ln>
                <a:noFill/>
              </a:ln>
            </p:spPr>
          </p:pic>
          <p:pic>
            <p:nvPicPr>
              <p:cNvPr id="59441" name="Picture 2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 y="810"/>
                <a:ext cx="102" cy="102"/>
              </a:xfrm>
              <a:prstGeom prst="rect">
                <a:avLst/>
              </a:prstGeom>
              <a:noFill/>
              <a:ln>
                <a:noFill/>
              </a:ln>
            </p:spPr>
          </p:pic>
          <p:pic>
            <p:nvPicPr>
              <p:cNvPr id="59442" name="Picture 2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 y="810"/>
                <a:ext cx="102" cy="102"/>
              </a:xfrm>
              <a:prstGeom prst="rect">
                <a:avLst/>
              </a:prstGeom>
              <a:noFill/>
              <a:ln>
                <a:noFill/>
              </a:ln>
            </p:spPr>
          </p:pic>
          <p:pic>
            <p:nvPicPr>
              <p:cNvPr id="59443" name="Picture 3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 y="810"/>
                <a:ext cx="102" cy="102"/>
              </a:xfrm>
              <a:prstGeom prst="rect">
                <a:avLst/>
              </a:prstGeom>
              <a:noFill/>
              <a:ln>
                <a:noFill/>
              </a:ln>
            </p:spPr>
          </p:pic>
          <p:pic>
            <p:nvPicPr>
              <p:cNvPr id="59444" name="Picture 3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 y="810"/>
                <a:ext cx="102" cy="102"/>
              </a:xfrm>
              <a:prstGeom prst="rect">
                <a:avLst/>
              </a:prstGeom>
              <a:noFill/>
              <a:ln>
                <a:noFill/>
              </a:ln>
            </p:spPr>
          </p:pic>
          <p:pic>
            <p:nvPicPr>
              <p:cNvPr id="59445" name="Picture 3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 y="810"/>
                <a:ext cx="102" cy="102"/>
              </a:xfrm>
              <a:prstGeom prst="rect">
                <a:avLst/>
              </a:prstGeom>
              <a:noFill/>
              <a:ln>
                <a:noFill/>
              </a:ln>
            </p:spPr>
          </p:pic>
          <p:pic>
            <p:nvPicPr>
              <p:cNvPr id="59446" name="Picture 3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 y="810"/>
                <a:ext cx="102" cy="102"/>
              </a:xfrm>
              <a:prstGeom prst="rect">
                <a:avLst/>
              </a:prstGeom>
              <a:noFill/>
              <a:ln>
                <a:noFill/>
              </a:ln>
            </p:spPr>
          </p:pic>
          <p:pic>
            <p:nvPicPr>
              <p:cNvPr id="59447" name="Picture 3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 y="810"/>
                <a:ext cx="102" cy="102"/>
              </a:xfrm>
              <a:prstGeom prst="rect">
                <a:avLst/>
              </a:prstGeom>
              <a:noFill/>
              <a:ln>
                <a:noFill/>
              </a:ln>
            </p:spPr>
          </p:pic>
          <p:pic>
            <p:nvPicPr>
              <p:cNvPr id="59448" name="Picture 3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 y="810"/>
                <a:ext cx="102" cy="102"/>
              </a:xfrm>
              <a:prstGeom prst="rect">
                <a:avLst/>
              </a:prstGeom>
              <a:noFill/>
              <a:ln>
                <a:noFill/>
              </a:ln>
            </p:spPr>
          </p:pic>
          <p:pic>
            <p:nvPicPr>
              <p:cNvPr id="59449" name="Picture 3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 y="810"/>
                <a:ext cx="102" cy="102"/>
              </a:xfrm>
              <a:prstGeom prst="rect">
                <a:avLst/>
              </a:prstGeom>
              <a:noFill/>
              <a:ln>
                <a:noFill/>
              </a:ln>
            </p:spPr>
          </p:pic>
          <p:pic>
            <p:nvPicPr>
              <p:cNvPr id="59450" name="Picture 3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 y="810"/>
                <a:ext cx="102" cy="102"/>
              </a:xfrm>
              <a:prstGeom prst="rect">
                <a:avLst/>
              </a:prstGeom>
              <a:noFill/>
              <a:ln>
                <a:noFill/>
              </a:ln>
            </p:spPr>
          </p:pic>
          <p:pic>
            <p:nvPicPr>
              <p:cNvPr id="59451" name="Picture 3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 y="810"/>
                <a:ext cx="102" cy="102"/>
              </a:xfrm>
              <a:prstGeom prst="rect">
                <a:avLst/>
              </a:prstGeom>
              <a:noFill/>
              <a:ln>
                <a:noFill/>
              </a:ln>
            </p:spPr>
          </p:pic>
          <p:pic>
            <p:nvPicPr>
              <p:cNvPr id="59452" name="Picture 3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 y="810"/>
                <a:ext cx="102" cy="102"/>
              </a:xfrm>
              <a:prstGeom prst="rect">
                <a:avLst/>
              </a:prstGeom>
              <a:noFill/>
              <a:ln>
                <a:noFill/>
              </a:ln>
            </p:spPr>
          </p:pic>
          <p:pic>
            <p:nvPicPr>
              <p:cNvPr id="59453" name="Picture 4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810"/>
                <a:ext cx="102" cy="102"/>
              </a:xfrm>
              <a:prstGeom prst="rect">
                <a:avLst/>
              </a:prstGeom>
              <a:noFill/>
              <a:ln>
                <a:noFill/>
              </a:ln>
            </p:spPr>
          </p:pic>
          <p:grpSp>
            <p:nvGrpSpPr>
              <p:cNvPr id="59454" name="Group 41"/>
              <p:cNvGrpSpPr/>
              <p:nvPr/>
            </p:nvGrpSpPr>
            <p:grpSpPr bwMode="auto">
              <a:xfrm>
                <a:off x="912" y="804"/>
                <a:ext cx="582" cy="102"/>
                <a:chOff x="4698" y="720"/>
                <a:chExt cx="582" cy="102"/>
              </a:xfrm>
            </p:grpSpPr>
            <p:pic>
              <p:nvPicPr>
                <p:cNvPr id="59455" name="Picture 4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59456" name="Picture 4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59457" name="Picture 4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59458" name="Picture 4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59459" name="Picture 4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59460" name="Picture 4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grpSp>
          <p:nvGrpSpPr>
            <p:cNvPr id="59404" name="Group 48"/>
            <p:cNvGrpSpPr/>
            <p:nvPr/>
          </p:nvGrpSpPr>
          <p:grpSpPr bwMode="auto">
            <a:xfrm>
              <a:off x="384" y="768"/>
              <a:ext cx="1248" cy="108"/>
              <a:chOff x="1008" y="900"/>
              <a:chExt cx="1248" cy="108"/>
            </a:xfrm>
          </p:grpSpPr>
          <p:pic>
            <p:nvPicPr>
              <p:cNvPr id="59405" name="Picture 4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906"/>
                <a:ext cx="102" cy="102"/>
              </a:xfrm>
              <a:prstGeom prst="rect">
                <a:avLst/>
              </a:prstGeom>
              <a:noFill/>
              <a:ln>
                <a:noFill/>
              </a:ln>
            </p:spPr>
          </p:pic>
          <p:pic>
            <p:nvPicPr>
              <p:cNvPr id="59406" name="Picture 5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 y="906"/>
                <a:ext cx="102" cy="102"/>
              </a:xfrm>
              <a:prstGeom prst="rect">
                <a:avLst/>
              </a:prstGeom>
              <a:noFill/>
              <a:ln>
                <a:noFill/>
              </a:ln>
            </p:spPr>
          </p:pic>
          <p:pic>
            <p:nvPicPr>
              <p:cNvPr id="59407" name="Picture 5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906"/>
                <a:ext cx="102" cy="102"/>
              </a:xfrm>
              <a:prstGeom prst="rect">
                <a:avLst/>
              </a:prstGeom>
              <a:noFill/>
              <a:ln>
                <a:noFill/>
              </a:ln>
            </p:spPr>
          </p:pic>
          <p:pic>
            <p:nvPicPr>
              <p:cNvPr id="59408" name="Picture 5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 y="906"/>
                <a:ext cx="102" cy="102"/>
              </a:xfrm>
              <a:prstGeom prst="rect">
                <a:avLst/>
              </a:prstGeom>
              <a:noFill/>
              <a:ln>
                <a:noFill/>
              </a:ln>
            </p:spPr>
          </p:pic>
          <p:pic>
            <p:nvPicPr>
              <p:cNvPr id="59409" name="Picture 5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906"/>
                <a:ext cx="102" cy="102"/>
              </a:xfrm>
              <a:prstGeom prst="rect">
                <a:avLst/>
              </a:prstGeom>
              <a:noFill/>
              <a:ln>
                <a:noFill/>
              </a:ln>
            </p:spPr>
          </p:pic>
          <p:pic>
            <p:nvPicPr>
              <p:cNvPr id="59410" name="Picture 5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906"/>
                <a:ext cx="102" cy="102"/>
              </a:xfrm>
              <a:prstGeom prst="rect">
                <a:avLst/>
              </a:prstGeom>
              <a:noFill/>
              <a:ln>
                <a:noFill/>
              </a:ln>
            </p:spPr>
          </p:pic>
          <p:pic>
            <p:nvPicPr>
              <p:cNvPr id="59411" name="Picture 5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906"/>
                <a:ext cx="102" cy="102"/>
              </a:xfrm>
              <a:prstGeom prst="rect">
                <a:avLst/>
              </a:prstGeom>
              <a:noFill/>
              <a:ln>
                <a:noFill/>
              </a:ln>
            </p:spPr>
          </p:pic>
          <p:grpSp>
            <p:nvGrpSpPr>
              <p:cNvPr id="59412" name="Group 56"/>
              <p:cNvGrpSpPr/>
              <p:nvPr/>
            </p:nvGrpSpPr>
            <p:grpSpPr bwMode="auto">
              <a:xfrm>
                <a:off x="1008" y="900"/>
                <a:ext cx="582" cy="102"/>
                <a:chOff x="4698" y="720"/>
                <a:chExt cx="582" cy="102"/>
              </a:xfrm>
            </p:grpSpPr>
            <p:pic>
              <p:nvPicPr>
                <p:cNvPr id="59413" name="Picture 5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59414" name="Picture 5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59415" name="Picture 5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59416" name="Picture 6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59417" name="Picture 6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59418" name="Picture 6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grpSp>
      <p:sp>
        <p:nvSpPr>
          <p:cNvPr id="84031" name="Rectangle 63"/>
          <p:cNvSpPr>
            <a:spLocks noChangeArrowheads="1"/>
          </p:cNvSpPr>
          <p:nvPr/>
        </p:nvSpPr>
        <p:spPr bwMode="auto">
          <a:xfrm>
            <a:off x="533400" y="1676400"/>
            <a:ext cx="8001000" cy="1903413"/>
          </a:xfrm>
          <a:prstGeom prst="rect">
            <a:avLst/>
          </a:prstGeom>
          <a:noFill/>
          <a:ln w="9525">
            <a:noFill/>
            <a:miter lim="800000"/>
          </a:ln>
          <a:effectLst/>
        </p:spPr>
        <p:txBody>
          <a:bodyPr>
            <a:spAutoFit/>
          </a:bodyPr>
          <a:lstStyle/>
          <a:p>
            <a:pPr>
              <a:lnSpc>
                <a:spcPct val="105000"/>
              </a:lnSpc>
              <a:spcBef>
                <a:spcPct val="5000"/>
              </a:spcBef>
            </a:pPr>
            <a:r>
              <a:rPr lang="en-US" altLang="zh-CN" sz="2800" b="1" i="0">
                <a:solidFill>
                  <a:srgbClr val="CC0000"/>
                </a:solidFill>
                <a:effectLst>
                  <a:outerShdw blurRad="38100" dist="38100" dir="2700000" algn="tl">
                    <a:srgbClr val="DDDDDD"/>
                  </a:outerShdw>
                </a:effectLst>
                <a:latin typeface="Times New Roman" panose="02020603050405020304" charset="0"/>
              </a:rPr>
              <a:t>    </a:t>
            </a:r>
            <a:r>
              <a:rPr lang="zh-CN" altLang="en-US" sz="2800" b="1" i="0">
                <a:solidFill>
                  <a:srgbClr val="CC0000"/>
                </a:solidFill>
                <a:effectLst>
                  <a:outerShdw blurRad="38100" dist="38100" dir="2700000" algn="tl">
                    <a:srgbClr val="DDDDDD"/>
                  </a:outerShdw>
                </a:effectLst>
                <a:latin typeface="Times New Roman" panose="02020603050405020304" charset="0"/>
              </a:rPr>
              <a:t>滤波器是一种选频电路。</a:t>
            </a:r>
          </a:p>
          <a:p>
            <a:pPr>
              <a:lnSpc>
                <a:spcPct val="105000"/>
              </a:lnSpc>
              <a:spcBef>
                <a:spcPct val="5000"/>
              </a:spcBef>
            </a:pPr>
            <a:r>
              <a:rPr lang="zh-CN" altLang="en-US" sz="2800" b="1" i="0">
                <a:effectLst>
                  <a:outerShdw blurRad="38100" dist="38100" dir="2700000" algn="tl">
                    <a:srgbClr val="DDDDDD"/>
                  </a:outerShdw>
                </a:effectLst>
                <a:latin typeface="Times New Roman" panose="02020603050405020304" charset="0"/>
              </a:rPr>
              <a:t>    它能选出有用的信号，而抑制无用的信号，使一定频率范围内的信号能顺利通过，衰减很小，而在此频率范围以外的信号不易通过，衰减很大。</a:t>
            </a:r>
          </a:p>
        </p:txBody>
      </p:sp>
      <p:sp>
        <p:nvSpPr>
          <p:cNvPr id="84032" name="Rectangle 64"/>
          <p:cNvSpPr>
            <a:spLocks noChangeArrowheads="1"/>
          </p:cNvSpPr>
          <p:nvPr/>
        </p:nvSpPr>
        <p:spPr bwMode="auto">
          <a:xfrm>
            <a:off x="533400" y="3544888"/>
            <a:ext cx="8397875" cy="539750"/>
          </a:xfrm>
          <a:prstGeom prst="rect">
            <a:avLst/>
          </a:prstGeom>
          <a:noFill/>
          <a:ln w="9525">
            <a:noFill/>
            <a:miter lim="800000"/>
          </a:ln>
          <a:effectLst/>
        </p:spPr>
        <p:txBody>
          <a:bodyPr wrap="none">
            <a:spAutoFit/>
          </a:bodyPr>
          <a:lstStyle/>
          <a:p>
            <a:pPr>
              <a:lnSpc>
                <a:spcPct val="105000"/>
              </a:lnSpc>
            </a:pPr>
            <a:r>
              <a:rPr lang="en-US" altLang="zh-CN" sz="2800" b="1" i="0">
                <a:solidFill>
                  <a:srgbClr val="CC0000"/>
                </a:solidFill>
                <a:effectLst>
                  <a:outerShdw blurRad="38100" dist="38100" dir="2700000" algn="tl">
                    <a:srgbClr val="DDDDDD"/>
                  </a:outerShdw>
                </a:effectLst>
                <a:latin typeface="Times New Roman" panose="02020603050405020304" charset="0"/>
              </a:rPr>
              <a:t>    </a:t>
            </a:r>
            <a:r>
              <a:rPr lang="zh-CN" altLang="en-US" sz="2800" b="1" i="0">
                <a:solidFill>
                  <a:srgbClr val="CC0000"/>
                </a:solidFill>
                <a:effectLst>
                  <a:outerShdw blurRad="38100" dist="38100" dir="2700000" algn="tl">
                    <a:srgbClr val="DDDDDD"/>
                  </a:outerShdw>
                </a:effectLst>
                <a:latin typeface="Times New Roman" panose="02020603050405020304" charset="0"/>
              </a:rPr>
              <a:t>无源滤波器：</a:t>
            </a:r>
            <a:r>
              <a:rPr lang="zh-CN" altLang="en-US" sz="2800" b="1" i="0">
                <a:effectLst>
                  <a:outerShdw blurRad="38100" dist="38100" dir="2700000" algn="tl">
                    <a:srgbClr val="DDDDDD"/>
                  </a:outerShdw>
                </a:effectLst>
                <a:latin typeface="Times New Roman" panose="02020603050405020304" charset="0"/>
              </a:rPr>
              <a:t>由电阻、电容和电感组成的滤波器。</a:t>
            </a:r>
          </a:p>
        </p:txBody>
      </p:sp>
      <p:sp>
        <p:nvSpPr>
          <p:cNvPr id="84033" name="Rectangle 65"/>
          <p:cNvSpPr>
            <a:spLocks noChangeArrowheads="1"/>
          </p:cNvSpPr>
          <p:nvPr/>
        </p:nvSpPr>
        <p:spPr bwMode="auto">
          <a:xfrm>
            <a:off x="609600" y="4522788"/>
            <a:ext cx="6969125" cy="604837"/>
          </a:xfrm>
          <a:prstGeom prst="rect">
            <a:avLst/>
          </a:prstGeom>
          <a:noFill/>
          <a:ln w="9525">
            <a:noFill/>
            <a:miter lim="800000"/>
          </a:ln>
          <a:effectLst/>
        </p:spPr>
        <p:txBody>
          <a:bodyPr wrap="none">
            <a:spAutoFit/>
          </a:bodyPr>
          <a:lstStyle/>
          <a:p>
            <a:pPr>
              <a:lnSpc>
                <a:spcPct val="120000"/>
              </a:lnSpc>
            </a:pPr>
            <a:r>
              <a:rPr lang="en-US" altLang="zh-CN" sz="2800" b="1" i="0">
                <a:solidFill>
                  <a:srgbClr val="CC0000"/>
                </a:solidFill>
                <a:effectLst>
                  <a:outerShdw blurRad="38100" dist="38100" dir="2700000" algn="tl">
                    <a:srgbClr val="DDDDDD"/>
                  </a:outerShdw>
                </a:effectLst>
                <a:latin typeface="Times New Roman" panose="02020603050405020304" charset="0"/>
              </a:rPr>
              <a:t>    </a:t>
            </a:r>
            <a:r>
              <a:rPr lang="zh-CN" altLang="en-US" sz="2800" b="1" i="0">
                <a:solidFill>
                  <a:srgbClr val="CC0000"/>
                </a:solidFill>
                <a:effectLst>
                  <a:outerShdw blurRad="38100" dist="38100" dir="2700000" algn="tl">
                    <a:srgbClr val="DDDDDD"/>
                  </a:outerShdw>
                </a:effectLst>
                <a:latin typeface="Times New Roman" panose="02020603050405020304" charset="0"/>
              </a:rPr>
              <a:t>有源滤波器：</a:t>
            </a:r>
            <a:r>
              <a:rPr lang="zh-CN" altLang="en-US" sz="2800" b="1" i="0">
                <a:effectLst>
                  <a:outerShdw blurRad="38100" dist="38100" dir="2700000" algn="tl">
                    <a:srgbClr val="DDDDDD"/>
                  </a:outerShdw>
                </a:effectLst>
                <a:latin typeface="Times New Roman" panose="02020603050405020304" charset="0"/>
              </a:rPr>
              <a:t>含有运算放大器的滤波器。</a:t>
            </a:r>
          </a:p>
        </p:txBody>
      </p:sp>
      <p:sp>
        <p:nvSpPr>
          <p:cNvPr id="84034" name="Text Box 66"/>
          <p:cNvSpPr txBox="1">
            <a:spLocks noChangeArrowheads="1"/>
          </p:cNvSpPr>
          <p:nvPr/>
        </p:nvSpPr>
        <p:spPr bwMode="auto">
          <a:xfrm>
            <a:off x="609600" y="4083050"/>
            <a:ext cx="6969125" cy="519113"/>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006600"/>
                </a:solidFill>
                <a:effectLst>
                  <a:outerShdw blurRad="38100" dist="38100" dir="2700000" algn="tl">
                    <a:srgbClr val="DDDDDD"/>
                  </a:outerShdw>
                </a:effectLst>
              </a:rPr>
              <a:t>    </a:t>
            </a:r>
            <a:r>
              <a:rPr lang="zh-CN" altLang="en-US" sz="2800" i="0">
                <a:solidFill>
                  <a:srgbClr val="006600"/>
                </a:solidFill>
                <a:effectLst>
                  <a:outerShdw blurRad="38100" dist="38100" dir="2700000" algn="tl">
                    <a:srgbClr val="DDDDDD"/>
                  </a:outerShdw>
                </a:effectLst>
              </a:rPr>
              <a:t>缺点：</a:t>
            </a:r>
            <a:r>
              <a:rPr lang="zh-CN" altLang="en-US" sz="2800" i="0">
                <a:effectLst>
                  <a:outerShdw blurRad="38100" dist="38100" dir="2700000" algn="tl">
                    <a:srgbClr val="DDDDDD"/>
                  </a:outerShdw>
                </a:effectLst>
              </a:rPr>
              <a:t>低频时体积大，很难做到小型化。</a:t>
            </a:r>
          </a:p>
        </p:txBody>
      </p:sp>
      <p:sp>
        <p:nvSpPr>
          <p:cNvPr id="84035" name="Text Box 67"/>
          <p:cNvSpPr txBox="1">
            <a:spLocks noChangeArrowheads="1"/>
          </p:cNvSpPr>
          <p:nvPr/>
        </p:nvSpPr>
        <p:spPr bwMode="auto">
          <a:xfrm>
            <a:off x="609600" y="4984750"/>
            <a:ext cx="6611938" cy="60483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en-US" altLang="zh-CN" sz="2800" i="0">
                <a:solidFill>
                  <a:srgbClr val="006600"/>
                </a:solidFill>
                <a:effectLst>
                  <a:outerShdw blurRad="38100" dist="38100" dir="2700000" algn="tl">
                    <a:srgbClr val="DDDDDD"/>
                  </a:outerShdw>
                </a:effectLst>
              </a:rPr>
              <a:t>    </a:t>
            </a:r>
            <a:r>
              <a:rPr lang="zh-CN" altLang="en-US" sz="2800" i="0">
                <a:solidFill>
                  <a:srgbClr val="006600"/>
                </a:solidFill>
                <a:effectLst>
                  <a:outerShdw blurRad="38100" dist="38100" dir="2700000" algn="tl">
                    <a:srgbClr val="DDDDDD"/>
                  </a:outerShdw>
                </a:effectLst>
              </a:rPr>
              <a:t>优点：</a:t>
            </a:r>
            <a:r>
              <a:rPr lang="zh-CN" altLang="en-US" sz="2800" i="0">
                <a:effectLst>
                  <a:outerShdw blurRad="38100" dist="38100" dir="2700000" algn="tl">
                    <a:srgbClr val="DDDDDD"/>
                  </a:outerShdw>
                </a:effectLst>
              </a:rPr>
              <a:t>体积小、效率高、频率特性好。</a:t>
            </a:r>
          </a:p>
        </p:txBody>
      </p:sp>
      <p:sp>
        <p:nvSpPr>
          <p:cNvPr id="84039" name="Rectangle 71"/>
          <p:cNvSpPr>
            <a:spLocks noChangeArrowheads="1"/>
          </p:cNvSpPr>
          <p:nvPr/>
        </p:nvSpPr>
        <p:spPr bwMode="auto">
          <a:xfrm>
            <a:off x="609600" y="5530850"/>
            <a:ext cx="7848600" cy="946150"/>
          </a:xfrm>
          <a:prstGeom prst="rect">
            <a:avLst/>
          </a:prstGeom>
          <a:noFill/>
          <a:ln w="9525">
            <a:noFill/>
            <a:miter lim="800000"/>
          </a:ln>
          <a:effectLst/>
        </p:spPr>
        <p:txBody>
          <a:bodyPr>
            <a:spAutoFit/>
          </a:bodyPr>
          <a:lstStyle/>
          <a:p>
            <a:pPr>
              <a:spcBef>
                <a:spcPct val="5000"/>
              </a:spcBef>
            </a:pPr>
            <a:r>
              <a:rPr lang="en-US" altLang="zh-CN" sz="2800" b="1" i="0">
                <a:solidFill>
                  <a:srgbClr val="003399"/>
                </a:solidFill>
                <a:effectLst>
                  <a:outerShdw blurRad="38100" dist="38100" dir="2700000" algn="tl">
                    <a:srgbClr val="DDDDDD"/>
                  </a:outerShdw>
                </a:effectLst>
                <a:latin typeface="Times New Roman" panose="02020603050405020304" charset="0"/>
              </a:rPr>
              <a:t>    </a:t>
            </a:r>
            <a:r>
              <a:rPr lang="zh-CN" altLang="en-US" sz="2800" b="1" i="0">
                <a:solidFill>
                  <a:srgbClr val="000099"/>
                </a:solidFill>
                <a:effectLst>
                  <a:outerShdw blurRad="38100" dist="38100" dir="2700000" algn="tl">
                    <a:srgbClr val="DDDDDD"/>
                  </a:outerShdw>
                </a:effectLst>
                <a:latin typeface="Times New Roman" panose="02020603050405020304" charset="0"/>
              </a:rPr>
              <a:t>按频率范围的不同，滤波器可分为低通、高通、带通和带阻等。</a:t>
            </a:r>
          </a:p>
        </p:txBody>
      </p:sp>
    </p:spTree>
    <p:extLst>
      <p:ext uri="{BB962C8B-B14F-4D97-AF65-F5344CB8AC3E}">
        <p14:creationId xmlns:p14="http://schemas.microsoft.com/office/powerpoint/2010/main" val="76320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wipe(left)">
                                      <p:cBhvr>
                                        <p:cTn id="7" dur="500"/>
                                        <p:tgtEl>
                                          <p:spTgt spid="8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031">
                                            <p:txEl>
                                              <p:pRg st="0" end="0"/>
                                            </p:txEl>
                                          </p:spTgt>
                                        </p:tgtEl>
                                        <p:attrNameLst>
                                          <p:attrName>style.visibility</p:attrName>
                                        </p:attrNameLst>
                                      </p:cBhvr>
                                      <p:to>
                                        <p:strVal val="visible"/>
                                      </p:to>
                                    </p:set>
                                    <p:animEffect transition="in" filter="wipe(left)">
                                      <p:cBhvr>
                                        <p:cTn id="12" dur="500"/>
                                        <p:tgtEl>
                                          <p:spTgt spid="840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031">
                                            <p:txEl>
                                              <p:pRg st="1" end="1"/>
                                            </p:txEl>
                                          </p:spTgt>
                                        </p:tgtEl>
                                        <p:attrNameLst>
                                          <p:attrName>style.visibility</p:attrName>
                                        </p:attrNameLst>
                                      </p:cBhvr>
                                      <p:to>
                                        <p:strVal val="visible"/>
                                      </p:to>
                                    </p:set>
                                    <p:animEffect transition="in" filter="wipe(left)">
                                      <p:cBhvr>
                                        <p:cTn id="17" dur="500"/>
                                        <p:tgtEl>
                                          <p:spTgt spid="840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032"/>
                                        </p:tgtEl>
                                        <p:attrNameLst>
                                          <p:attrName>style.visibility</p:attrName>
                                        </p:attrNameLst>
                                      </p:cBhvr>
                                      <p:to>
                                        <p:strVal val="visible"/>
                                      </p:to>
                                    </p:set>
                                    <p:animEffect transition="in" filter="wipe(left)">
                                      <p:cBhvr>
                                        <p:cTn id="22" dur="500"/>
                                        <p:tgtEl>
                                          <p:spTgt spid="840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4034"/>
                                        </p:tgtEl>
                                        <p:attrNameLst>
                                          <p:attrName>style.visibility</p:attrName>
                                        </p:attrNameLst>
                                      </p:cBhvr>
                                      <p:to>
                                        <p:strVal val="visible"/>
                                      </p:to>
                                    </p:set>
                                    <p:animEffect transition="in" filter="wipe(left)">
                                      <p:cBhvr>
                                        <p:cTn id="27" dur="500"/>
                                        <p:tgtEl>
                                          <p:spTgt spid="840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033"/>
                                        </p:tgtEl>
                                        <p:attrNameLst>
                                          <p:attrName>style.visibility</p:attrName>
                                        </p:attrNameLst>
                                      </p:cBhvr>
                                      <p:to>
                                        <p:strVal val="visible"/>
                                      </p:to>
                                    </p:set>
                                    <p:animEffect transition="in" filter="wipe(left)">
                                      <p:cBhvr>
                                        <p:cTn id="32" dur="500"/>
                                        <p:tgtEl>
                                          <p:spTgt spid="840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035"/>
                                        </p:tgtEl>
                                        <p:attrNameLst>
                                          <p:attrName>style.visibility</p:attrName>
                                        </p:attrNameLst>
                                      </p:cBhvr>
                                      <p:to>
                                        <p:strVal val="visible"/>
                                      </p:to>
                                    </p:set>
                                    <p:animEffect transition="in" filter="wipe(left)">
                                      <p:cBhvr>
                                        <p:cTn id="37" dur="500"/>
                                        <p:tgtEl>
                                          <p:spTgt spid="840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4039"/>
                                        </p:tgtEl>
                                        <p:attrNameLst>
                                          <p:attrName>style.visibility</p:attrName>
                                        </p:attrNameLst>
                                      </p:cBhvr>
                                      <p:to>
                                        <p:strVal val="visible"/>
                                      </p:to>
                                    </p:set>
                                    <p:animEffect transition="in" filter="wipe(left)">
                                      <p:cBhvr>
                                        <p:cTn id="42" dur="500"/>
                                        <p:tgtEl>
                                          <p:spTgt spid="8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autoUpdateAnimBg="0"/>
      <p:bldP spid="84031" grpId="0" build="p" autoUpdateAnimBg="0"/>
      <p:bldP spid="84032" grpId="0" autoUpdateAnimBg="0"/>
      <p:bldP spid="84033" grpId="0" autoUpdateAnimBg="0"/>
      <p:bldP spid="84034" grpId="0" autoUpdateAnimBg="0"/>
      <p:bldP spid="84035" grpId="0" autoUpdateAnimBg="0"/>
      <p:bldP spid="8403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533400" y="415925"/>
            <a:ext cx="3657600" cy="457200"/>
          </a:xfrm>
          <a:ln>
            <a:miter lim="800000"/>
          </a:ln>
        </p:spPr>
        <p:txBody>
          <a:bodyPr vert="horz" wrap="square" lIns="91440" tIns="45720" rIns="91440" bIns="45720" numCol="1" anchor="t" anchorCtr="0" compatLnSpc="1">
            <a:normAutofit fontScale="90000"/>
          </a:bodyPr>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1.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有源低通滤波器</a:t>
            </a:r>
          </a:p>
        </p:txBody>
      </p:sp>
      <p:graphicFrame>
        <p:nvGraphicFramePr>
          <p:cNvPr id="84995" name="Object 3"/>
          <p:cNvGraphicFramePr>
            <a:graphicFrameLocks noChangeAspect="1"/>
          </p:cNvGraphicFramePr>
          <p:nvPr/>
        </p:nvGraphicFramePr>
        <p:xfrm>
          <a:off x="563563" y="4240213"/>
          <a:ext cx="4008437" cy="2170112"/>
        </p:xfrm>
        <a:graphic>
          <a:graphicData uri="http://schemas.openxmlformats.org/presentationml/2006/ole">
            <mc:AlternateContent xmlns:mc="http://schemas.openxmlformats.org/markup-compatibility/2006">
              <mc:Choice xmlns:v="urn:schemas-microsoft-com:vml" Requires="v">
                <p:oleObj spid="_x0000_s29702" name="Equation" r:id="rId3" imgW="2146300" imgH="939800" progId="Equation.3">
                  <p:embed/>
                </p:oleObj>
              </mc:Choice>
              <mc:Fallback>
                <p:oleObj name="Equation" r:id="rId3" imgW="21463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3" y="4240213"/>
                        <a:ext cx="4008437" cy="2170112"/>
                      </a:xfrm>
                      <a:prstGeom prst="rect">
                        <a:avLst/>
                      </a:prstGeom>
                      <a:noFill/>
                      <a:ln>
                        <a:noFill/>
                      </a:ln>
                      <a:effectLst/>
                    </p:spPr>
                  </p:pic>
                </p:oleObj>
              </mc:Fallback>
            </mc:AlternateContent>
          </a:graphicData>
        </a:graphic>
      </p:graphicFrame>
      <p:graphicFrame>
        <p:nvGraphicFramePr>
          <p:cNvPr id="84996" name="Object 4"/>
          <p:cNvGraphicFramePr>
            <a:graphicFrameLocks noChangeAspect="1"/>
          </p:cNvGraphicFramePr>
          <p:nvPr/>
        </p:nvGraphicFramePr>
        <p:xfrm>
          <a:off x="4648200" y="1265238"/>
          <a:ext cx="3713163" cy="1865312"/>
        </p:xfrm>
        <a:graphic>
          <a:graphicData uri="http://schemas.openxmlformats.org/presentationml/2006/ole">
            <mc:AlternateContent xmlns:mc="http://schemas.openxmlformats.org/markup-compatibility/2006">
              <mc:Choice xmlns:v="urn:schemas-microsoft-com:vml" Requires="v">
                <p:oleObj spid="_x0000_s29703" name="Equation" r:id="rId5" imgW="1803400" imgH="838200" progId="Equation.3">
                  <p:embed/>
                </p:oleObj>
              </mc:Choice>
              <mc:Fallback>
                <p:oleObj name="Equation" r:id="rId5" imgW="1803400" imgH="838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265238"/>
                        <a:ext cx="3713163" cy="1865312"/>
                      </a:xfrm>
                      <a:prstGeom prst="rect">
                        <a:avLst/>
                      </a:prstGeom>
                      <a:noFill/>
                      <a:ln>
                        <a:noFill/>
                      </a:ln>
                      <a:effectLst/>
                    </p:spPr>
                  </p:pic>
                </p:oleObj>
              </mc:Fallback>
            </mc:AlternateContent>
          </a:graphicData>
        </a:graphic>
      </p:graphicFrame>
      <p:graphicFrame>
        <p:nvGraphicFramePr>
          <p:cNvPr id="84997" name="Object 5"/>
          <p:cNvGraphicFramePr>
            <a:graphicFrameLocks noChangeAspect="1"/>
          </p:cNvGraphicFramePr>
          <p:nvPr/>
        </p:nvGraphicFramePr>
        <p:xfrm>
          <a:off x="4757738" y="3109913"/>
          <a:ext cx="2786062" cy="1143000"/>
        </p:xfrm>
        <a:graphic>
          <a:graphicData uri="http://schemas.openxmlformats.org/presentationml/2006/ole">
            <mc:AlternateContent xmlns:mc="http://schemas.openxmlformats.org/markup-compatibility/2006">
              <mc:Choice xmlns:v="urn:schemas-microsoft-com:vml" Requires="v">
                <p:oleObj spid="_x0000_s29704" name="Equation" r:id="rId7" imgW="1244600" imgH="419100" progId="Equation.3">
                  <p:embed/>
                </p:oleObj>
              </mc:Choice>
              <mc:Fallback>
                <p:oleObj name="Equation" r:id="rId7" imgW="1244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7738" y="3109913"/>
                        <a:ext cx="2786062" cy="1143000"/>
                      </a:xfrm>
                      <a:prstGeom prst="rect">
                        <a:avLst/>
                      </a:prstGeom>
                      <a:noFill/>
                      <a:ln>
                        <a:noFill/>
                      </a:ln>
                      <a:effectLst/>
                    </p:spPr>
                  </p:pic>
                </p:oleObj>
              </mc:Fallback>
            </mc:AlternateContent>
          </a:graphicData>
        </a:graphic>
      </p:graphicFrame>
      <p:graphicFrame>
        <p:nvGraphicFramePr>
          <p:cNvPr id="84998" name="Object 6"/>
          <p:cNvGraphicFramePr>
            <a:graphicFrameLocks noChangeAspect="1"/>
          </p:cNvGraphicFramePr>
          <p:nvPr/>
        </p:nvGraphicFramePr>
        <p:xfrm>
          <a:off x="5516413" y="4572000"/>
          <a:ext cx="2554038" cy="1493486"/>
        </p:xfrm>
        <a:graphic>
          <a:graphicData uri="http://schemas.openxmlformats.org/presentationml/2006/ole">
            <mc:AlternateContent xmlns:mc="http://schemas.openxmlformats.org/markup-compatibility/2006">
              <mc:Choice xmlns:v="urn:schemas-microsoft-com:vml" Requires="v">
                <p:oleObj spid="_x0000_s29705" name="公式" r:id="rId9" imgW="1115695" imgH="631190" progId="Equation.3">
                  <p:embed/>
                </p:oleObj>
              </mc:Choice>
              <mc:Fallback>
                <p:oleObj name="公式" r:id="rId9" imgW="1115695" imgH="631190" progId="Equation.3">
                  <p:embed/>
                  <p:pic>
                    <p:nvPicPr>
                      <p:cNvPr id="0" name=""/>
                      <p:cNvPicPr>
                        <a:picLocks noChangeAspect="1" noChangeArrowheads="1"/>
                      </p:cNvPicPr>
                      <p:nvPr/>
                    </p:nvPicPr>
                    <p:blipFill>
                      <a:blip r:embed="rId10"/>
                      <a:srcRect/>
                      <a:stretch>
                        <a:fillRect/>
                      </a:stretch>
                    </p:blipFill>
                    <p:spPr bwMode="auto">
                      <a:xfrm>
                        <a:off x="5516413" y="4572000"/>
                        <a:ext cx="2554038" cy="1493486"/>
                      </a:xfrm>
                      <a:prstGeom prst="rect">
                        <a:avLst/>
                      </a:prstGeom>
                      <a:noFill/>
                      <a:ln>
                        <a:noFill/>
                      </a:ln>
                      <a:effectLst/>
                    </p:spPr>
                  </p:pic>
                </p:oleObj>
              </mc:Fallback>
            </mc:AlternateContent>
          </a:graphicData>
        </a:graphic>
      </p:graphicFrame>
      <p:grpSp>
        <p:nvGrpSpPr>
          <p:cNvPr id="2" name="Group 10"/>
          <p:cNvGrpSpPr/>
          <p:nvPr/>
        </p:nvGrpSpPr>
        <p:grpSpPr bwMode="auto">
          <a:xfrm>
            <a:off x="304800" y="777875"/>
            <a:ext cx="4419600" cy="3184525"/>
            <a:chOff x="432" y="528"/>
            <a:chExt cx="2352" cy="1695"/>
          </a:xfrm>
        </p:grpSpPr>
        <p:sp>
          <p:nvSpPr>
            <p:cNvPr id="60426" name="Text Box 11"/>
            <p:cNvSpPr txBox="1">
              <a:spLocks noChangeArrowheads="1"/>
            </p:cNvSpPr>
            <p:nvPr/>
          </p:nvSpPr>
          <p:spPr bwMode="auto">
            <a:xfrm>
              <a:off x="432" y="1632"/>
              <a:ext cx="384" cy="27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b="0" i="0">
                <a:solidFill>
                  <a:srgbClr val="000099"/>
                </a:solidFill>
              </a:endParaRPr>
            </a:p>
          </p:txBody>
        </p:sp>
        <p:sp>
          <p:nvSpPr>
            <p:cNvPr id="60427" name="Text Box 12"/>
            <p:cNvSpPr txBox="1">
              <a:spLocks noChangeArrowheads="1"/>
            </p:cNvSpPr>
            <p:nvPr/>
          </p:nvSpPr>
          <p:spPr bwMode="auto">
            <a:xfrm>
              <a:off x="2352" y="1440"/>
              <a:ext cx="432"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60428" name="Rectangle 13"/>
            <p:cNvSpPr>
              <a:spLocks noChangeArrowheads="1"/>
            </p:cNvSpPr>
            <p:nvPr/>
          </p:nvSpPr>
          <p:spPr bwMode="auto">
            <a:xfrm>
              <a:off x="1593" y="528"/>
              <a:ext cx="567" cy="276"/>
            </a:xfrm>
            <a:prstGeom prst="rect">
              <a:avLst/>
            </a:prstGeom>
            <a:noFill/>
            <a:ln>
              <a:noFill/>
            </a:ln>
          </p:spPr>
          <p:txBody>
            <a:bodyPr>
              <a:spAutoFit/>
            </a:bodyPr>
            <a:lstStyle/>
            <a:p>
              <a:r>
                <a:rPr lang="en-US" altLang="zh-CN" sz="2800">
                  <a:latin typeface="Times New Roman" panose="02020603050405020304" charset="0"/>
                </a:rPr>
                <a:t>R</a:t>
              </a:r>
              <a:r>
                <a:rPr lang="en-US" altLang="zh-CN" sz="2800" i="0" baseline="-25000">
                  <a:latin typeface="Times New Roman" panose="02020603050405020304" charset="0"/>
                </a:rPr>
                <a:t>F</a:t>
              </a:r>
              <a:endParaRPr lang="en-US" altLang="zh-CN" sz="2800" baseline="-25000">
                <a:latin typeface="Times New Roman" panose="02020603050405020304" charset="0"/>
              </a:endParaRPr>
            </a:p>
          </p:txBody>
        </p:sp>
        <p:sp>
          <p:nvSpPr>
            <p:cNvPr id="60429" name="Rectangle 14"/>
            <p:cNvSpPr>
              <a:spLocks noChangeArrowheads="1"/>
            </p:cNvSpPr>
            <p:nvPr/>
          </p:nvSpPr>
          <p:spPr bwMode="auto">
            <a:xfrm>
              <a:off x="1613" y="854"/>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0430" name="Line 15"/>
            <p:cNvSpPr>
              <a:spLocks noChangeShapeType="1"/>
            </p:cNvSpPr>
            <p:nvPr/>
          </p:nvSpPr>
          <p:spPr bwMode="auto">
            <a:xfrm>
              <a:off x="2151" y="893"/>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31" name="Text Box 16"/>
            <p:cNvSpPr txBox="1">
              <a:spLocks noChangeArrowheads="1"/>
            </p:cNvSpPr>
            <p:nvPr/>
          </p:nvSpPr>
          <p:spPr bwMode="auto">
            <a:xfrm>
              <a:off x="1440" y="1689"/>
              <a:ext cx="432"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C</a:t>
              </a:r>
              <a:endParaRPr lang="en-US" altLang="zh-CN" sz="2800" i="0">
                <a:solidFill>
                  <a:srgbClr val="000099"/>
                </a:solidFill>
              </a:endParaRPr>
            </a:p>
          </p:txBody>
        </p:sp>
        <p:sp>
          <p:nvSpPr>
            <p:cNvPr id="60432" name="Rectangle 17"/>
            <p:cNvSpPr>
              <a:spLocks noChangeArrowheads="1"/>
            </p:cNvSpPr>
            <p:nvPr/>
          </p:nvSpPr>
          <p:spPr bwMode="auto">
            <a:xfrm>
              <a:off x="990" y="153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0433" name="Text Box 18"/>
            <p:cNvSpPr txBox="1">
              <a:spLocks noChangeArrowheads="1"/>
            </p:cNvSpPr>
            <p:nvPr/>
          </p:nvSpPr>
          <p:spPr bwMode="auto">
            <a:xfrm>
              <a:off x="1056" y="1737"/>
              <a:ext cx="545"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C</a:t>
              </a:r>
              <a:endParaRPr lang="en-US" altLang="zh-CN" sz="2800" i="0" baseline="-25000"/>
            </a:p>
          </p:txBody>
        </p:sp>
        <p:sp>
          <p:nvSpPr>
            <p:cNvPr id="60434" name="Rectangle 19"/>
            <p:cNvSpPr>
              <a:spLocks noChangeArrowheads="1"/>
            </p:cNvSpPr>
            <p:nvPr/>
          </p:nvSpPr>
          <p:spPr bwMode="auto">
            <a:xfrm>
              <a:off x="990" y="127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0435" name="Line 20"/>
            <p:cNvSpPr>
              <a:spLocks noChangeShapeType="1"/>
            </p:cNvSpPr>
            <p:nvPr/>
          </p:nvSpPr>
          <p:spPr bwMode="auto">
            <a:xfrm>
              <a:off x="1344" y="893"/>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36" name="Rectangle 21"/>
            <p:cNvSpPr>
              <a:spLocks noChangeArrowheads="1"/>
            </p:cNvSpPr>
            <p:nvPr/>
          </p:nvSpPr>
          <p:spPr bwMode="auto">
            <a:xfrm>
              <a:off x="960" y="1584"/>
              <a:ext cx="224" cy="277"/>
            </a:xfrm>
            <a:prstGeom prst="rect">
              <a:avLst/>
            </a:prstGeom>
            <a:noFill/>
            <a:ln>
              <a:noFill/>
            </a:ln>
          </p:spPr>
          <p:txBody>
            <a:bodyPr wrap="none">
              <a:spAutoFit/>
            </a:bodyPr>
            <a:lstStyle/>
            <a:p>
              <a:r>
                <a:rPr lang="en-US" altLang="zh-CN" sz="2800">
                  <a:latin typeface="Times New Roman" panose="02020603050405020304" charset="0"/>
                </a:rPr>
                <a:t>R</a:t>
              </a:r>
              <a:endParaRPr lang="en-US" altLang="zh-CN" sz="2800" i="0" baseline="-25000">
                <a:latin typeface="Times New Roman" panose="02020603050405020304" charset="0"/>
              </a:endParaRPr>
            </a:p>
          </p:txBody>
        </p:sp>
        <p:sp>
          <p:nvSpPr>
            <p:cNvPr id="60437" name="Line 22"/>
            <p:cNvSpPr>
              <a:spLocks noChangeShapeType="1"/>
            </p:cNvSpPr>
            <p:nvPr/>
          </p:nvSpPr>
          <p:spPr bwMode="auto">
            <a:xfrm>
              <a:off x="1882" y="893"/>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38" name="Line 23"/>
            <p:cNvSpPr>
              <a:spLocks noChangeShapeType="1"/>
            </p:cNvSpPr>
            <p:nvPr/>
          </p:nvSpPr>
          <p:spPr bwMode="auto">
            <a:xfrm flipH="1">
              <a:off x="657" y="1315"/>
              <a:ext cx="32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39" name="Line 24"/>
            <p:cNvSpPr>
              <a:spLocks noChangeShapeType="1"/>
            </p:cNvSpPr>
            <p:nvPr/>
          </p:nvSpPr>
          <p:spPr bwMode="auto">
            <a:xfrm flipH="1">
              <a:off x="743" y="1575"/>
              <a:ext cx="2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0440" name="Group 25"/>
            <p:cNvGrpSpPr/>
            <p:nvPr/>
          </p:nvGrpSpPr>
          <p:grpSpPr bwMode="auto">
            <a:xfrm>
              <a:off x="1296" y="1920"/>
              <a:ext cx="161" cy="220"/>
              <a:chOff x="720" y="2736"/>
              <a:chExt cx="185" cy="192"/>
            </a:xfrm>
          </p:grpSpPr>
          <p:sp>
            <p:nvSpPr>
              <p:cNvPr id="60478" name="Line 2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79" name="Line 2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0441" name="Line 28"/>
            <p:cNvSpPr>
              <a:spLocks noChangeShapeType="1"/>
            </p:cNvSpPr>
            <p:nvPr/>
          </p:nvSpPr>
          <p:spPr bwMode="auto">
            <a:xfrm>
              <a:off x="1344" y="893"/>
              <a:ext cx="2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0442" name="Group 29"/>
            <p:cNvGrpSpPr/>
            <p:nvPr/>
          </p:nvGrpSpPr>
          <p:grpSpPr bwMode="auto">
            <a:xfrm>
              <a:off x="1248" y="912"/>
              <a:ext cx="1061" cy="792"/>
              <a:chOff x="1686" y="1600"/>
              <a:chExt cx="1061" cy="792"/>
            </a:xfrm>
          </p:grpSpPr>
          <p:sp>
            <p:nvSpPr>
              <p:cNvPr id="60468" name="Rectangle 30"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0469" name="Text Box 31"/>
              <p:cNvSpPr txBox="1">
                <a:spLocks noChangeArrowheads="1"/>
              </p:cNvSpPr>
              <p:nvPr/>
            </p:nvSpPr>
            <p:spPr bwMode="auto">
              <a:xfrm>
                <a:off x="1968" y="2095"/>
                <a:ext cx="223"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0470" name="Text Box 32"/>
              <p:cNvSpPr txBox="1">
                <a:spLocks noChangeArrowheads="1"/>
              </p:cNvSpPr>
              <p:nvPr/>
            </p:nvSpPr>
            <p:spPr bwMode="auto">
              <a:xfrm>
                <a:off x="2288" y="1954"/>
                <a:ext cx="400" cy="27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0471" name="Text Box 33"/>
              <p:cNvSpPr txBox="1">
                <a:spLocks noChangeArrowheads="1"/>
              </p:cNvSpPr>
              <p:nvPr/>
            </p:nvSpPr>
            <p:spPr bwMode="auto">
              <a:xfrm>
                <a:off x="2185" y="1737"/>
                <a:ext cx="528" cy="24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0472" name="Line 34"/>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73" name="Line 35"/>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74" name="Line 36"/>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0475" name="Line 37"/>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76" name="Text Box 38"/>
              <p:cNvSpPr txBox="1">
                <a:spLocks noChangeArrowheads="1"/>
              </p:cNvSpPr>
              <p:nvPr/>
            </p:nvSpPr>
            <p:spPr bwMode="auto">
              <a:xfrm>
                <a:off x="1975" y="1824"/>
                <a:ext cx="330"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0477" name="Text Box 39"/>
              <p:cNvSpPr txBox="1">
                <a:spLocks noChangeArrowheads="1"/>
              </p:cNvSpPr>
              <p:nvPr/>
            </p:nvSpPr>
            <p:spPr bwMode="auto">
              <a:xfrm rot="5400000">
                <a:off x="2081" y="1769"/>
                <a:ext cx="198" cy="243"/>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60443" name="Oval 40"/>
            <p:cNvSpPr>
              <a:spLocks noChangeArrowheads="1"/>
            </p:cNvSpPr>
            <p:nvPr/>
          </p:nvSpPr>
          <p:spPr bwMode="auto">
            <a:xfrm>
              <a:off x="672" y="1558"/>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0444" name="Oval 41"/>
            <p:cNvSpPr>
              <a:spLocks noChangeArrowheads="1"/>
            </p:cNvSpPr>
            <p:nvPr/>
          </p:nvSpPr>
          <p:spPr bwMode="auto">
            <a:xfrm>
              <a:off x="2304" y="137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0445" name="Text Box 42"/>
            <p:cNvSpPr txBox="1">
              <a:spLocks noChangeArrowheads="1"/>
            </p:cNvSpPr>
            <p:nvPr/>
          </p:nvSpPr>
          <p:spPr bwMode="auto">
            <a:xfrm>
              <a:off x="943" y="960"/>
              <a:ext cx="353"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0446" name="Group 43"/>
            <p:cNvGrpSpPr/>
            <p:nvPr/>
          </p:nvGrpSpPr>
          <p:grpSpPr bwMode="auto">
            <a:xfrm>
              <a:off x="2256" y="1809"/>
              <a:ext cx="148" cy="207"/>
              <a:chOff x="2160" y="1713"/>
              <a:chExt cx="148" cy="207"/>
            </a:xfrm>
          </p:grpSpPr>
          <p:grpSp>
            <p:nvGrpSpPr>
              <p:cNvPr id="60464" name="Group 44"/>
              <p:cNvGrpSpPr/>
              <p:nvPr/>
            </p:nvGrpSpPr>
            <p:grpSpPr bwMode="auto">
              <a:xfrm>
                <a:off x="2160" y="1767"/>
                <a:ext cx="148" cy="153"/>
                <a:chOff x="720" y="2736"/>
                <a:chExt cx="185" cy="192"/>
              </a:xfrm>
            </p:grpSpPr>
            <p:sp>
              <p:nvSpPr>
                <p:cNvPr id="60466" name="Line 4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67" name="Line 4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0465" name="Oval 47"/>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0447" name="Text Box 48"/>
            <p:cNvSpPr txBox="1">
              <a:spLocks noChangeArrowheads="1"/>
            </p:cNvSpPr>
            <p:nvPr/>
          </p:nvSpPr>
          <p:spPr bwMode="auto">
            <a:xfrm>
              <a:off x="2352" y="1257"/>
              <a:ext cx="288" cy="27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0448" name="Text Box 49"/>
            <p:cNvSpPr txBox="1">
              <a:spLocks noChangeArrowheads="1"/>
            </p:cNvSpPr>
            <p:nvPr/>
          </p:nvSpPr>
          <p:spPr bwMode="auto">
            <a:xfrm>
              <a:off x="2352" y="1689"/>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0449" name="Line 50"/>
            <p:cNvSpPr>
              <a:spLocks noChangeShapeType="1"/>
            </p:cNvSpPr>
            <p:nvPr/>
          </p:nvSpPr>
          <p:spPr bwMode="auto">
            <a:xfrm>
              <a:off x="1392" y="1575"/>
              <a:ext cx="0" cy="24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60450" name="Group 51"/>
            <p:cNvGrpSpPr/>
            <p:nvPr/>
          </p:nvGrpSpPr>
          <p:grpSpPr bwMode="auto">
            <a:xfrm>
              <a:off x="620" y="2016"/>
              <a:ext cx="148" cy="207"/>
              <a:chOff x="2160" y="1713"/>
              <a:chExt cx="148" cy="207"/>
            </a:xfrm>
          </p:grpSpPr>
          <p:grpSp>
            <p:nvGrpSpPr>
              <p:cNvPr id="60460" name="Group 52"/>
              <p:cNvGrpSpPr/>
              <p:nvPr/>
            </p:nvGrpSpPr>
            <p:grpSpPr bwMode="auto">
              <a:xfrm>
                <a:off x="2160" y="1767"/>
                <a:ext cx="148" cy="153"/>
                <a:chOff x="720" y="2736"/>
                <a:chExt cx="185" cy="192"/>
              </a:xfrm>
            </p:grpSpPr>
            <p:sp>
              <p:nvSpPr>
                <p:cNvPr id="60462" name="Line 5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63" name="Line 5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0461" name="Oval 5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0451" name="Text Box 56"/>
            <p:cNvSpPr txBox="1">
              <a:spLocks noChangeArrowheads="1"/>
            </p:cNvSpPr>
            <p:nvPr/>
          </p:nvSpPr>
          <p:spPr bwMode="auto">
            <a:xfrm>
              <a:off x="1392" y="1593"/>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0452" name="Group 57"/>
            <p:cNvGrpSpPr/>
            <p:nvPr/>
          </p:nvGrpSpPr>
          <p:grpSpPr bwMode="auto">
            <a:xfrm>
              <a:off x="572" y="1310"/>
              <a:ext cx="148" cy="153"/>
              <a:chOff x="720" y="2736"/>
              <a:chExt cx="185" cy="192"/>
            </a:xfrm>
          </p:grpSpPr>
          <p:sp>
            <p:nvSpPr>
              <p:cNvPr id="60458" name="Line 5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0459" name="Line 5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0453" name="Text Box 60"/>
            <p:cNvSpPr txBox="1">
              <a:spLocks noChangeArrowheads="1"/>
            </p:cNvSpPr>
            <p:nvPr/>
          </p:nvSpPr>
          <p:spPr bwMode="auto">
            <a:xfrm>
              <a:off x="432" y="1440"/>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0454" name="Text Box 61"/>
            <p:cNvSpPr txBox="1">
              <a:spLocks noChangeArrowheads="1"/>
            </p:cNvSpPr>
            <p:nvPr/>
          </p:nvSpPr>
          <p:spPr bwMode="auto">
            <a:xfrm>
              <a:off x="1392" y="1824"/>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0455" name="Text Box 62"/>
            <p:cNvSpPr txBox="1">
              <a:spLocks noChangeArrowheads="1"/>
            </p:cNvSpPr>
            <p:nvPr/>
          </p:nvSpPr>
          <p:spPr bwMode="auto">
            <a:xfrm>
              <a:off x="432" y="1881"/>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0456" name="Line 63"/>
            <p:cNvSpPr>
              <a:spLocks noChangeShapeType="1"/>
            </p:cNvSpPr>
            <p:nvPr/>
          </p:nvSpPr>
          <p:spPr bwMode="auto">
            <a:xfrm>
              <a:off x="1296" y="1824"/>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0457" name="Line 64"/>
            <p:cNvSpPr>
              <a:spLocks noChangeShapeType="1"/>
            </p:cNvSpPr>
            <p:nvPr/>
          </p:nvSpPr>
          <p:spPr bwMode="auto">
            <a:xfrm>
              <a:off x="1296" y="1920"/>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85057" name="Text Box 65"/>
          <p:cNvSpPr txBox="1">
            <a:spLocks noChangeArrowheads="1"/>
          </p:cNvSpPr>
          <p:nvPr/>
        </p:nvSpPr>
        <p:spPr bwMode="auto">
          <a:xfrm>
            <a:off x="4191000" y="700088"/>
            <a:ext cx="46482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设输入为正弦波信号</a:t>
            </a:r>
            <a:r>
              <a:rPr lang="en-US" altLang="zh-CN" sz="2800" i="0"/>
              <a:t>, </a:t>
            </a:r>
            <a:r>
              <a:rPr lang="zh-CN" altLang="en-US" sz="2800" i="0"/>
              <a:t>则有</a:t>
            </a:r>
          </a:p>
        </p:txBody>
      </p:sp>
      <p:sp>
        <p:nvSpPr>
          <p:cNvPr id="85058" name="Text Box 66"/>
          <p:cNvSpPr txBox="1">
            <a:spLocks noChangeArrowheads="1"/>
          </p:cNvSpPr>
          <p:nvPr/>
        </p:nvSpPr>
        <p:spPr bwMode="auto">
          <a:xfrm>
            <a:off x="533400" y="4052888"/>
            <a:ext cx="9144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故：</a:t>
            </a:r>
          </a:p>
        </p:txBody>
      </p:sp>
    </p:spTree>
    <p:extLst>
      <p:ext uri="{BB962C8B-B14F-4D97-AF65-F5344CB8AC3E}">
        <p14:creationId xmlns:p14="http://schemas.microsoft.com/office/powerpoint/2010/main" val="3557879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5057"/>
                                        </p:tgtEl>
                                        <p:attrNameLst>
                                          <p:attrName>style.visibility</p:attrName>
                                        </p:attrNameLst>
                                      </p:cBhvr>
                                      <p:to>
                                        <p:strVal val="visible"/>
                                      </p:to>
                                    </p:set>
                                    <p:animEffect transition="in" filter="wipe(up)">
                                      <p:cBhvr>
                                        <p:cTn id="11" dur="500"/>
                                        <p:tgtEl>
                                          <p:spTgt spid="850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4996"/>
                                        </p:tgtEl>
                                        <p:attrNameLst>
                                          <p:attrName>style.visibility</p:attrName>
                                        </p:attrNameLst>
                                      </p:cBhvr>
                                      <p:to>
                                        <p:strVal val="visible"/>
                                      </p:to>
                                    </p:set>
                                    <p:animEffect transition="in" filter="wipe(left)">
                                      <p:cBhvr>
                                        <p:cTn id="16" dur="500"/>
                                        <p:tgtEl>
                                          <p:spTgt spid="8499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4997"/>
                                        </p:tgtEl>
                                        <p:attrNameLst>
                                          <p:attrName>style.visibility</p:attrName>
                                        </p:attrNameLst>
                                      </p:cBhvr>
                                      <p:to>
                                        <p:strVal val="visible"/>
                                      </p:to>
                                    </p:set>
                                    <p:animEffect transition="in" filter="wipe(left)">
                                      <p:cBhvr>
                                        <p:cTn id="21" dur="500"/>
                                        <p:tgtEl>
                                          <p:spTgt spid="8499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85058"/>
                                        </p:tgtEl>
                                        <p:attrNameLst>
                                          <p:attrName>style.visibility</p:attrName>
                                        </p:attrNameLst>
                                      </p:cBhvr>
                                      <p:to>
                                        <p:strVal val="visible"/>
                                      </p:to>
                                    </p:set>
                                    <p:animEffect transition="in" filter="wipe(up)">
                                      <p:cBhvr>
                                        <p:cTn id="25" dur="500"/>
                                        <p:tgtEl>
                                          <p:spTgt spid="850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4995"/>
                                        </p:tgtEl>
                                        <p:attrNameLst>
                                          <p:attrName>style.visibility</p:attrName>
                                        </p:attrNameLst>
                                      </p:cBhvr>
                                      <p:to>
                                        <p:strVal val="visible"/>
                                      </p:to>
                                    </p:set>
                                    <p:animEffect transition="in" filter="wipe(left)">
                                      <p:cBhvr>
                                        <p:cTn id="30" dur="500"/>
                                        <p:tgtEl>
                                          <p:spTgt spid="8499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4998"/>
                                        </p:tgtEl>
                                        <p:attrNameLst>
                                          <p:attrName>style.visibility</p:attrName>
                                        </p:attrNameLst>
                                      </p:cBhvr>
                                      <p:to>
                                        <p:strVal val="visible"/>
                                      </p:to>
                                    </p:set>
                                    <p:animEffect transition="in" filter="wipe(left)">
                                      <p:cBhvr>
                                        <p:cTn id="35"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57" grpId="0" autoUpdateAnimBg="0"/>
      <p:bldP spid="8505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nvGraphicFramePr>
        <p:xfrm>
          <a:off x="381000" y="4208463"/>
          <a:ext cx="1667311" cy="518017"/>
        </p:xfrm>
        <a:graphic>
          <a:graphicData uri="http://schemas.openxmlformats.org/presentationml/2006/ole">
            <mc:AlternateContent xmlns:mc="http://schemas.openxmlformats.org/markup-compatibility/2006">
              <mc:Choice xmlns:v="urn:schemas-microsoft-com:vml" Requires="v">
                <p:oleObj spid="_x0000_s30732" name="公式" r:id="rId3" imgW="749935" imgH="228600" progId="Equation.3">
                  <p:embed/>
                </p:oleObj>
              </mc:Choice>
              <mc:Fallback>
                <p:oleObj name="公式" r:id="rId3" imgW="749935" imgH="228600" progId="Equation.3">
                  <p:embed/>
                  <p:pic>
                    <p:nvPicPr>
                      <p:cNvPr id="0" name=""/>
                      <p:cNvPicPr>
                        <a:picLocks noChangeAspect="1" noChangeArrowheads="1"/>
                      </p:cNvPicPr>
                      <p:nvPr/>
                    </p:nvPicPr>
                    <p:blipFill>
                      <a:blip r:embed="rId4"/>
                      <a:srcRect/>
                      <a:stretch>
                        <a:fillRect/>
                      </a:stretch>
                    </p:blipFill>
                    <p:spPr bwMode="auto">
                      <a:xfrm>
                        <a:off x="381000" y="4208463"/>
                        <a:ext cx="1667311" cy="518017"/>
                      </a:xfrm>
                      <a:prstGeom prst="rect">
                        <a:avLst/>
                      </a:prstGeom>
                      <a:noFill/>
                      <a:ln>
                        <a:noFill/>
                      </a:ln>
                      <a:effectLst/>
                    </p:spPr>
                  </p:pic>
                </p:oleObj>
              </mc:Fallback>
            </mc:AlternateContent>
          </a:graphicData>
        </a:graphic>
      </p:graphicFrame>
      <p:graphicFrame>
        <p:nvGraphicFramePr>
          <p:cNvPr id="86019" name="Object 3"/>
          <p:cNvGraphicFramePr>
            <a:graphicFrameLocks noChangeAspect="1"/>
          </p:cNvGraphicFramePr>
          <p:nvPr/>
        </p:nvGraphicFramePr>
        <p:xfrm>
          <a:off x="419100" y="4933951"/>
          <a:ext cx="1629211" cy="571500"/>
        </p:xfrm>
        <a:graphic>
          <a:graphicData uri="http://schemas.openxmlformats.org/presentationml/2006/ole">
            <mc:AlternateContent xmlns:mc="http://schemas.openxmlformats.org/markup-compatibility/2006">
              <mc:Choice xmlns:v="urn:schemas-microsoft-com:vml" Requires="v">
                <p:oleObj spid="_x0000_s30733" name="公式" r:id="rId5" imgW="822960" imgH="237490" progId="Equation.3">
                  <p:embed/>
                </p:oleObj>
              </mc:Choice>
              <mc:Fallback>
                <p:oleObj name="公式" r:id="rId5" imgW="822960" imgH="237490" progId="Equation.3">
                  <p:embed/>
                  <p:pic>
                    <p:nvPicPr>
                      <p:cNvPr id="0" name=""/>
                      <p:cNvPicPr>
                        <a:picLocks noChangeAspect="1" noChangeArrowheads="1"/>
                      </p:cNvPicPr>
                      <p:nvPr/>
                    </p:nvPicPr>
                    <p:blipFill>
                      <a:blip r:embed="rId6"/>
                      <a:srcRect/>
                      <a:stretch>
                        <a:fillRect/>
                      </a:stretch>
                    </p:blipFill>
                    <p:spPr bwMode="auto">
                      <a:xfrm>
                        <a:off x="419100" y="4933951"/>
                        <a:ext cx="1629211" cy="571500"/>
                      </a:xfrm>
                      <a:prstGeom prst="rect">
                        <a:avLst/>
                      </a:prstGeom>
                      <a:noFill/>
                      <a:ln>
                        <a:noFill/>
                      </a:ln>
                      <a:effectLst/>
                    </p:spPr>
                  </p:pic>
                </p:oleObj>
              </mc:Fallback>
            </mc:AlternateContent>
          </a:graphicData>
        </a:graphic>
      </p:graphicFrame>
      <p:graphicFrame>
        <p:nvGraphicFramePr>
          <p:cNvPr id="86020" name="Object 4"/>
          <p:cNvGraphicFramePr>
            <a:graphicFrameLocks noChangeAspect="1"/>
          </p:cNvGraphicFramePr>
          <p:nvPr/>
        </p:nvGraphicFramePr>
        <p:xfrm>
          <a:off x="492125" y="762000"/>
          <a:ext cx="4654550" cy="2054225"/>
        </p:xfrm>
        <a:graphic>
          <a:graphicData uri="http://schemas.openxmlformats.org/presentationml/2006/ole">
            <mc:AlternateContent xmlns:mc="http://schemas.openxmlformats.org/markup-compatibility/2006">
              <mc:Choice xmlns:v="urn:schemas-microsoft-com:vml" Requires="v">
                <p:oleObj spid="_x0000_s30734" name="Equation" r:id="rId7" imgW="2070100" imgH="939800" progId="Equation.3">
                  <p:embed/>
                </p:oleObj>
              </mc:Choice>
              <mc:Fallback>
                <p:oleObj name="Equation" r:id="rId7" imgW="2070100" imgH="939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25" y="762000"/>
                        <a:ext cx="4654550" cy="2054225"/>
                      </a:xfrm>
                      <a:prstGeom prst="rect">
                        <a:avLst/>
                      </a:prstGeom>
                      <a:noFill/>
                      <a:ln>
                        <a:noFill/>
                      </a:ln>
                      <a:effectLst/>
                    </p:spPr>
                  </p:pic>
                </p:oleObj>
              </mc:Fallback>
            </mc:AlternateContent>
          </a:graphicData>
        </a:graphic>
      </p:graphicFrame>
      <p:sp>
        <p:nvSpPr>
          <p:cNvPr id="86021" name="Text Box 5"/>
          <p:cNvSpPr txBox="1">
            <a:spLocks noChangeArrowheads="1"/>
          </p:cNvSpPr>
          <p:nvPr/>
        </p:nvSpPr>
        <p:spPr bwMode="auto">
          <a:xfrm>
            <a:off x="381000" y="304800"/>
            <a:ext cx="6553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若频率 </a:t>
            </a:r>
            <a:r>
              <a:rPr lang="zh-CN" altLang="en-US" sz="2800">
                <a:solidFill>
                  <a:srgbClr val="000099"/>
                </a:solidFill>
                <a:effectLst>
                  <a:outerShdw blurRad="38100" dist="38100" dir="2700000" algn="tl">
                    <a:srgbClr val="DDDDDD"/>
                  </a:outerShdw>
                </a:effectLst>
                <a:sym typeface="Symbol" panose="05050102010706020507" charset="0"/>
              </a:rPr>
              <a:t> </a:t>
            </a:r>
            <a:r>
              <a:rPr lang="zh-CN" altLang="en-US" sz="2800" i="0">
                <a:solidFill>
                  <a:srgbClr val="000099"/>
                </a:solidFill>
                <a:effectLst>
                  <a:outerShdw blurRad="38100" dist="38100" dir="2700000" algn="tl">
                    <a:srgbClr val="DDDDDD"/>
                  </a:outerShdw>
                </a:effectLst>
              </a:rPr>
              <a:t>为变量，则</a:t>
            </a:r>
            <a:r>
              <a:rPr lang="zh-CN" altLang="en-US" sz="2800" i="0">
                <a:solidFill>
                  <a:srgbClr val="CC0000"/>
                </a:solidFill>
                <a:effectLst>
                  <a:outerShdw blurRad="38100" dist="38100" dir="2700000" algn="tl">
                    <a:srgbClr val="DDDDDD"/>
                  </a:outerShdw>
                </a:effectLst>
              </a:rPr>
              <a:t>电路的传递函数</a:t>
            </a:r>
            <a:endParaRPr lang="zh-CN" altLang="en-US" sz="2800" i="0">
              <a:solidFill>
                <a:srgbClr val="003399"/>
              </a:solidFill>
              <a:effectLst>
                <a:outerShdw blurRad="38100" dist="38100" dir="2700000" algn="tl">
                  <a:srgbClr val="DDDDDD"/>
                </a:outerShdw>
              </a:effectLst>
            </a:endParaRPr>
          </a:p>
        </p:txBody>
      </p:sp>
      <p:graphicFrame>
        <p:nvGraphicFramePr>
          <p:cNvPr id="86022" name="Object 6"/>
          <p:cNvGraphicFramePr>
            <a:graphicFrameLocks noChangeAspect="1"/>
          </p:cNvGraphicFramePr>
          <p:nvPr/>
        </p:nvGraphicFramePr>
        <p:xfrm>
          <a:off x="5143500" y="1162050"/>
          <a:ext cx="1981200" cy="1687513"/>
        </p:xfrm>
        <a:graphic>
          <a:graphicData uri="http://schemas.openxmlformats.org/presentationml/2006/ole">
            <mc:AlternateContent xmlns:mc="http://schemas.openxmlformats.org/markup-compatibility/2006">
              <mc:Choice xmlns:v="urn:schemas-microsoft-com:vml" Requires="v">
                <p:oleObj spid="_x0000_s30735" name="Equation" r:id="rId9" imgW="698500" imgH="673100" progId="Equation.3">
                  <p:embed/>
                </p:oleObj>
              </mc:Choice>
              <mc:Fallback>
                <p:oleObj name="Equation" r:id="rId9" imgW="6985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500" y="1162050"/>
                        <a:ext cx="1981200" cy="1687513"/>
                      </a:xfrm>
                      <a:prstGeom prst="rect">
                        <a:avLst/>
                      </a:prstGeom>
                      <a:noFill/>
                      <a:ln>
                        <a:noFill/>
                      </a:ln>
                      <a:effectLst/>
                    </p:spPr>
                  </p:pic>
                </p:oleObj>
              </mc:Fallback>
            </mc:AlternateContent>
          </a:graphicData>
        </a:graphic>
      </p:graphicFrame>
      <p:graphicFrame>
        <p:nvGraphicFramePr>
          <p:cNvPr id="86023" name="Object 7"/>
          <p:cNvGraphicFramePr>
            <a:graphicFrameLocks noChangeAspect="1"/>
          </p:cNvGraphicFramePr>
          <p:nvPr/>
        </p:nvGraphicFramePr>
        <p:xfrm>
          <a:off x="419100" y="5696932"/>
          <a:ext cx="1629211" cy="500013"/>
        </p:xfrm>
        <a:graphic>
          <a:graphicData uri="http://schemas.openxmlformats.org/presentationml/2006/ole">
            <mc:AlternateContent xmlns:mc="http://schemas.openxmlformats.org/markup-compatibility/2006">
              <mc:Choice xmlns:v="urn:schemas-microsoft-com:vml" Requires="v">
                <p:oleObj spid="_x0000_s30736" name="公式" r:id="rId11" imgW="749935" imgH="210185" progId="Equation.3">
                  <p:embed/>
                </p:oleObj>
              </mc:Choice>
              <mc:Fallback>
                <p:oleObj name="公式" r:id="rId11" imgW="749935" imgH="210185" progId="Equation.3">
                  <p:embed/>
                  <p:pic>
                    <p:nvPicPr>
                      <p:cNvPr id="0" name=""/>
                      <p:cNvPicPr>
                        <a:picLocks noChangeAspect="1" noChangeArrowheads="1"/>
                      </p:cNvPicPr>
                      <p:nvPr/>
                    </p:nvPicPr>
                    <p:blipFill>
                      <a:blip r:embed="rId12"/>
                      <a:srcRect/>
                      <a:stretch>
                        <a:fillRect/>
                      </a:stretch>
                    </p:blipFill>
                    <p:spPr bwMode="auto">
                      <a:xfrm>
                        <a:off x="419100" y="5696932"/>
                        <a:ext cx="1629211" cy="500013"/>
                      </a:xfrm>
                      <a:prstGeom prst="rect">
                        <a:avLst/>
                      </a:prstGeom>
                      <a:noFill/>
                      <a:ln>
                        <a:noFill/>
                      </a:ln>
                      <a:effectLst/>
                    </p:spPr>
                  </p:pic>
                </p:oleObj>
              </mc:Fallback>
            </mc:AlternateContent>
          </a:graphicData>
        </a:graphic>
      </p:graphicFrame>
      <p:graphicFrame>
        <p:nvGraphicFramePr>
          <p:cNvPr id="86024" name="Object 8"/>
          <p:cNvGraphicFramePr>
            <a:graphicFrameLocks noChangeAspect="1"/>
          </p:cNvGraphicFramePr>
          <p:nvPr/>
        </p:nvGraphicFramePr>
        <p:xfrm>
          <a:off x="893763" y="2466975"/>
          <a:ext cx="3546475" cy="1666875"/>
        </p:xfrm>
        <a:graphic>
          <a:graphicData uri="http://schemas.openxmlformats.org/presentationml/2006/ole">
            <mc:AlternateContent xmlns:mc="http://schemas.openxmlformats.org/markup-compatibility/2006">
              <mc:Choice xmlns:v="urn:schemas-microsoft-com:vml" Requires="v">
                <p:oleObj spid="_x0000_s30737" name="Equation" r:id="rId13" imgW="1587500" imgH="749300" progId="Equation.3">
                  <p:embed/>
                </p:oleObj>
              </mc:Choice>
              <mc:Fallback>
                <p:oleObj name="Equation" r:id="rId13" imgW="1587500" imgH="749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3763" y="2466975"/>
                        <a:ext cx="3546475" cy="1666875"/>
                      </a:xfrm>
                      <a:prstGeom prst="rect">
                        <a:avLst/>
                      </a:prstGeom>
                      <a:noFill/>
                      <a:ln>
                        <a:noFill/>
                      </a:ln>
                      <a:effectLst/>
                    </p:spPr>
                  </p:pic>
                </p:oleObj>
              </mc:Fallback>
            </mc:AlternateContent>
          </a:graphicData>
        </a:graphic>
      </p:graphicFrame>
      <p:graphicFrame>
        <p:nvGraphicFramePr>
          <p:cNvPr id="86025" name="Object 9"/>
          <p:cNvGraphicFramePr>
            <a:graphicFrameLocks noChangeAspect="1"/>
          </p:cNvGraphicFramePr>
          <p:nvPr/>
        </p:nvGraphicFramePr>
        <p:xfrm>
          <a:off x="2247900" y="4146550"/>
          <a:ext cx="2457450" cy="596900"/>
        </p:xfrm>
        <a:graphic>
          <a:graphicData uri="http://schemas.openxmlformats.org/presentationml/2006/ole">
            <mc:AlternateContent xmlns:mc="http://schemas.openxmlformats.org/markup-compatibility/2006">
              <mc:Choice xmlns:v="urn:schemas-microsoft-com:vml" Requires="v">
                <p:oleObj spid="_x0000_s30738" name="Equation" r:id="rId15" imgW="1092200" imgH="165100" progId="Equation.3">
                  <p:embed/>
                </p:oleObj>
              </mc:Choice>
              <mc:Fallback>
                <p:oleObj name="Equation" r:id="rId15" imgW="1092200" imgH="165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47900" y="4146550"/>
                        <a:ext cx="2457450" cy="596900"/>
                      </a:xfrm>
                      <a:prstGeom prst="rect">
                        <a:avLst/>
                      </a:prstGeom>
                      <a:noFill/>
                      <a:ln>
                        <a:noFill/>
                      </a:ln>
                      <a:effectLst/>
                    </p:spPr>
                  </p:pic>
                </p:oleObj>
              </mc:Fallback>
            </mc:AlternateContent>
          </a:graphicData>
        </a:graphic>
      </p:graphicFrame>
      <p:graphicFrame>
        <p:nvGraphicFramePr>
          <p:cNvPr id="86026" name="Object 10"/>
          <p:cNvGraphicFramePr>
            <a:graphicFrameLocks noChangeAspect="1"/>
          </p:cNvGraphicFramePr>
          <p:nvPr/>
        </p:nvGraphicFramePr>
        <p:xfrm>
          <a:off x="2397125" y="4659313"/>
          <a:ext cx="2578100" cy="1065212"/>
        </p:xfrm>
        <a:graphic>
          <a:graphicData uri="http://schemas.openxmlformats.org/presentationml/2006/ole">
            <mc:AlternateContent xmlns:mc="http://schemas.openxmlformats.org/markup-compatibility/2006">
              <mc:Choice xmlns:v="urn:schemas-microsoft-com:vml" Requires="v">
                <p:oleObj spid="_x0000_s30739" name="Equation" r:id="rId17" imgW="1181100" imgH="431800" progId="Equation.3">
                  <p:embed/>
                </p:oleObj>
              </mc:Choice>
              <mc:Fallback>
                <p:oleObj name="Equation" r:id="rId17" imgW="1181100" imgH="431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7125" y="4659313"/>
                        <a:ext cx="2578100" cy="1065212"/>
                      </a:xfrm>
                      <a:prstGeom prst="rect">
                        <a:avLst/>
                      </a:prstGeom>
                      <a:noFill/>
                      <a:ln>
                        <a:noFill/>
                      </a:ln>
                      <a:effectLst/>
                    </p:spPr>
                  </p:pic>
                </p:oleObj>
              </mc:Fallback>
            </mc:AlternateContent>
          </a:graphicData>
        </a:graphic>
      </p:graphicFrame>
      <p:graphicFrame>
        <p:nvGraphicFramePr>
          <p:cNvPr id="86027" name="Object 11"/>
          <p:cNvGraphicFramePr>
            <a:graphicFrameLocks noChangeAspect="1"/>
          </p:cNvGraphicFramePr>
          <p:nvPr/>
        </p:nvGraphicFramePr>
        <p:xfrm>
          <a:off x="2533650" y="5726113"/>
          <a:ext cx="2000250" cy="598487"/>
        </p:xfrm>
        <a:graphic>
          <a:graphicData uri="http://schemas.openxmlformats.org/presentationml/2006/ole">
            <mc:AlternateContent xmlns:mc="http://schemas.openxmlformats.org/markup-compatibility/2006">
              <mc:Choice xmlns:v="urn:schemas-microsoft-com:vml" Requires="v">
                <p:oleObj spid="_x0000_s30740" name="公式" r:id="rId19" imgW="800100" imgH="139700" progId="Equation.3">
                  <p:embed/>
                </p:oleObj>
              </mc:Choice>
              <mc:Fallback>
                <p:oleObj name="公式" r:id="rId19" imgW="800100" imgH="1397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33650" y="5726113"/>
                        <a:ext cx="2000250" cy="598487"/>
                      </a:xfrm>
                      <a:prstGeom prst="rect">
                        <a:avLst/>
                      </a:prstGeom>
                      <a:noFill/>
                      <a:ln>
                        <a:noFill/>
                      </a:ln>
                      <a:effectLst/>
                    </p:spPr>
                  </p:pic>
                </p:oleObj>
              </mc:Fallback>
            </mc:AlternateContent>
          </a:graphicData>
        </a:graphic>
      </p:graphicFrame>
      <p:sp>
        <p:nvSpPr>
          <p:cNvPr id="86031" name="Text Box 15"/>
          <p:cNvSpPr txBox="1">
            <a:spLocks noChangeArrowheads="1"/>
          </p:cNvSpPr>
          <p:nvPr/>
        </p:nvSpPr>
        <p:spPr bwMode="auto">
          <a:xfrm>
            <a:off x="419100" y="2228850"/>
            <a:ext cx="19050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3399"/>
                </a:solidFill>
              </a:rPr>
              <a:t>其模为</a:t>
            </a:r>
          </a:p>
        </p:txBody>
      </p:sp>
      <p:grpSp>
        <p:nvGrpSpPr>
          <p:cNvPr id="2" name="Group 30"/>
          <p:cNvGrpSpPr/>
          <p:nvPr/>
        </p:nvGrpSpPr>
        <p:grpSpPr bwMode="auto">
          <a:xfrm>
            <a:off x="5092700" y="3081338"/>
            <a:ext cx="4051300" cy="2805112"/>
            <a:chOff x="3208" y="1941"/>
            <a:chExt cx="2552" cy="1767"/>
          </a:xfrm>
        </p:grpSpPr>
        <p:sp>
          <p:nvSpPr>
            <p:cNvPr id="61454" name="Freeform 17"/>
            <p:cNvSpPr/>
            <p:nvPr/>
          </p:nvSpPr>
          <p:spPr bwMode="auto">
            <a:xfrm>
              <a:off x="3950" y="2290"/>
              <a:ext cx="1306" cy="680"/>
            </a:xfrm>
            <a:custGeom>
              <a:avLst/>
              <a:gdLst>
                <a:gd name="T0" fmla="*/ 52 w 1620"/>
                <a:gd name="T1" fmla="*/ 680 h 680"/>
                <a:gd name="T2" fmla="*/ 32 w 1620"/>
                <a:gd name="T3" fmla="*/ 107 h 680"/>
                <a:gd name="T4" fmla="*/ 0 w 1620"/>
                <a:gd name="T5" fmla="*/ 35 h 680"/>
                <a:gd name="T6" fmla="*/ 0 60000 65536"/>
                <a:gd name="T7" fmla="*/ 0 60000 65536"/>
                <a:gd name="T8" fmla="*/ 0 60000 65536"/>
                <a:gd name="T9" fmla="*/ 0 w 1620"/>
                <a:gd name="T10" fmla="*/ 0 h 680"/>
                <a:gd name="T11" fmla="*/ 1620 w 1620"/>
                <a:gd name="T12" fmla="*/ 680 h 680"/>
              </a:gdLst>
              <a:ahLst/>
              <a:cxnLst>
                <a:cxn ang="T6">
                  <a:pos x="T0" y="T1"/>
                </a:cxn>
                <a:cxn ang="T7">
                  <a:pos x="T2" y="T3"/>
                </a:cxn>
                <a:cxn ang="T8">
                  <a:pos x="T4" y="T5"/>
                </a:cxn>
              </a:cxnLst>
              <a:rect l="T9" t="T10" r="T11" b="T12"/>
              <a:pathLst>
                <a:path w="1620" h="680">
                  <a:moveTo>
                    <a:pt x="1620" y="680"/>
                  </a:moveTo>
                  <a:cubicBezTo>
                    <a:pt x="1521" y="585"/>
                    <a:pt x="1282" y="214"/>
                    <a:pt x="1012" y="107"/>
                  </a:cubicBezTo>
                  <a:cubicBezTo>
                    <a:pt x="742" y="0"/>
                    <a:pt x="163" y="53"/>
                    <a:pt x="0" y="35"/>
                  </a:cubicBezTo>
                </a:path>
              </a:pathLst>
            </a:custGeom>
            <a:noFill/>
            <a:ln w="38100" cap="flat" cmpd="sng">
              <a:solidFill>
                <a:srgbClr val="0000FF"/>
              </a:solidFill>
              <a:prstDash val="solid"/>
              <a:round/>
            </a:ln>
          </p:spPr>
          <p:txBody>
            <a:bodyPr wrap="none" anchor="ctr"/>
            <a:lstStyle/>
            <a:p>
              <a:endParaRPr lang="zh-CN" altLang="en-US">
                <a:latin typeface="Times New Roman" panose="02020603050405020304" charset="0"/>
              </a:endParaRPr>
            </a:p>
          </p:txBody>
        </p:sp>
        <p:sp>
          <p:nvSpPr>
            <p:cNvPr id="61455" name="Line 18"/>
            <p:cNvSpPr>
              <a:spLocks noChangeShapeType="1"/>
            </p:cNvSpPr>
            <p:nvPr/>
          </p:nvSpPr>
          <p:spPr bwMode="auto">
            <a:xfrm>
              <a:off x="3917" y="2586"/>
              <a:ext cx="1099" cy="27"/>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1456" name="Line 19"/>
            <p:cNvSpPr>
              <a:spLocks noChangeShapeType="1"/>
            </p:cNvSpPr>
            <p:nvPr/>
          </p:nvSpPr>
          <p:spPr bwMode="auto">
            <a:xfrm>
              <a:off x="5016" y="2613"/>
              <a:ext cx="0" cy="592"/>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1457" name="Text Box 20"/>
            <p:cNvSpPr txBox="1">
              <a:spLocks noChangeArrowheads="1"/>
            </p:cNvSpPr>
            <p:nvPr/>
          </p:nvSpPr>
          <p:spPr bwMode="auto">
            <a:xfrm>
              <a:off x="3912" y="3381"/>
              <a:ext cx="124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zh-CN" altLang="en-US" sz="2800" i="0"/>
                <a:t>幅频特性</a:t>
              </a:r>
            </a:p>
          </p:txBody>
        </p:sp>
        <p:graphicFrame>
          <p:nvGraphicFramePr>
            <p:cNvPr id="61458" name="Object 21"/>
            <p:cNvGraphicFramePr>
              <a:graphicFrameLocks noChangeAspect="1"/>
            </p:cNvGraphicFramePr>
            <p:nvPr/>
          </p:nvGraphicFramePr>
          <p:xfrm>
            <a:off x="3208" y="2397"/>
            <a:ext cx="728" cy="550"/>
          </p:xfrm>
          <a:graphic>
            <a:graphicData uri="http://schemas.openxmlformats.org/presentationml/2006/ole">
              <mc:AlternateContent xmlns:mc="http://schemas.openxmlformats.org/markup-compatibility/2006">
                <mc:Choice xmlns:v="urn:schemas-microsoft-com:vml" Requires="v">
                  <p:oleObj spid="_x0000_s30741" name="公式" r:id="rId21" imgW="584200" imgH="393700" progId="Equation.3">
                    <p:embed/>
                  </p:oleObj>
                </mc:Choice>
                <mc:Fallback>
                  <p:oleObj name="公式" r:id="rId21" imgW="584200" imgH="3937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08" y="2397"/>
                          <a:ext cx="728" cy="550"/>
                        </a:xfrm>
                        <a:prstGeom prst="rect">
                          <a:avLst/>
                        </a:prstGeom>
                        <a:noFill/>
                        <a:ln>
                          <a:noFill/>
                        </a:ln>
                        <a:effectLst/>
                      </p:spPr>
                    </p:pic>
                  </p:oleObj>
                </mc:Fallback>
              </mc:AlternateContent>
            </a:graphicData>
          </a:graphic>
        </p:graphicFrame>
        <p:sp>
          <p:nvSpPr>
            <p:cNvPr id="61459" name="Rectangle 22"/>
            <p:cNvSpPr>
              <a:spLocks noChangeArrowheads="1"/>
            </p:cNvSpPr>
            <p:nvPr/>
          </p:nvSpPr>
          <p:spPr bwMode="auto">
            <a:xfrm>
              <a:off x="4824" y="3141"/>
              <a:ext cx="528"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r>
                <a:rPr lang="en-US" altLang="zh-CN" sz="2800" i="0" baseline="-25000">
                  <a:latin typeface="Times New Roman" panose="02020603050405020304" charset="0"/>
                  <a:sym typeface="Symbol" panose="05050102010706020507" charset="0"/>
                </a:rPr>
                <a:t>0</a:t>
              </a:r>
              <a:endParaRPr lang="en-US" altLang="zh-CN" sz="2800">
                <a:latin typeface="Times New Roman" panose="02020603050405020304" charset="0"/>
                <a:sym typeface="Symbol" panose="05050102010706020507" charset="0"/>
              </a:endParaRPr>
            </a:p>
          </p:txBody>
        </p:sp>
        <p:sp>
          <p:nvSpPr>
            <p:cNvPr id="61460" name="Text Box 23"/>
            <p:cNvSpPr txBox="1">
              <a:spLocks noChangeArrowheads="1"/>
            </p:cNvSpPr>
            <p:nvPr/>
          </p:nvSpPr>
          <p:spPr bwMode="auto">
            <a:xfrm>
              <a:off x="3297" y="2133"/>
              <a:ext cx="687"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A</a:t>
              </a:r>
              <a:r>
                <a:rPr lang="en-US" altLang="zh-CN" sz="2800" baseline="-25000"/>
                <a:t>u</a:t>
              </a:r>
              <a:r>
                <a:rPr lang="en-US" altLang="zh-CN" sz="2800" i="0" baseline="-25000"/>
                <a:t>f0</a:t>
              </a:r>
              <a:r>
                <a:rPr lang="en-US" altLang="zh-CN" sz="2800" i="0"/>
                <a:t> |</a:t>
              </a:r>
            </a:p>
          </p:txBody>
        </p:sp>
        <p:grpSp>
          <p:nvGrpSpPr>
            <p:cNvPr id="61461" name="Group 24"/>
            <p:cNvGrpSpPr/>
            <p:nvPr/>
          </p:nvGrpSpPr>
          <p:grpSpPr bwMode="auto">
            <a:xfrm>
              <a:off x="3744" y="1941"/>
              <a:ext cx="2016" cy="1527"/>
              <a:chOff x="3792" y="1776"/>
              <a:chExt cx="2016" cy="1527"/>
            </a:xfrm>
          </p:grpSpPr>
          <p:sp>
            <p:nvSpPr>
              <p:cNvPr id="61462" name="Line 25"/>
              <p:cNvSpPr>
                <a:spLocks noChangeShapeType="1"/>
              </p:cNvSpPr>
              <p:nvPr/>
            </p:nvSpPr>
            <p:spPr bwMode="auto">
              <a:xfrm>
                <a:off x="3984" y="3033"/>
                <a:ext cx="1616"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1463" name="Line 26"/>
              <p:cNvSpPr>
                <a:spLocks noChangeShapeType="1"/>
              </p:cNvSpPr>
              <p:nvPr/>
            </p:nvSpPr>
            <p:spPr bwMode="auto">
              <a:xfrm flipV="1">
                <a:off x="3982" y="1793"/>
                <a:ext cx="0" cy="1231"/>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1464" name="Text Box 27"/>
              <p:cNvSpPr txBox="1">
                <a:spLocks noChangeArrowheads="1"/>
              </p:cNvSpPr>
              <p:nvPr/>
            </p:nvSpPr>
            <p:spPr bwMode="auto">
              <a:xfrm>
                <a:off x="3984" y="1776"/>
                <a:ext cx="842"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T</a:t>
                </a:r>
                <a:r>
                  <a:rPr lang="en-US" altLang="zh-CN" sz="2800" i="0"/>
                  <a:t>(j</a:t>
                </a:r>
                <a:r>
                  <a:rPr lang="en-US" altLang="zh-CN" sz="2800">
                    <a:sym typeface="Symbol" panose="05050102010706020507" charset="0"/>
                  </a:rPr>
                  <a:t></a:t>
                </a:r>
                <a:r>
                  <a:rPr lang="en-US" altLang="zh-CN" sz="2800" i="0">
                    <a:sym typeface="Symbol" panose="05050102010706020507" charset="0"/>
                  </a:rPr>
                  <a:t>)</a:t>
                </a:r>
                <a:r>
                  <a:rPr lang="en-US" altLang="zh-CN" sz="2800" i="0"/>
                  <a:t> |</a:t>
                </a:r>
              </a:p>
            </p:txBody>
          </p:sp>
          <p:sp>
            <p:nvSpPr>
              <p:cNvPr id="61465" name="Rectangle 28"/>
              <p:cNvSpPr>
                <a:spLocks noChangeArrowheads="1"/>
              </p:cNvSpPr>
              <p:nvPr/>
            </p:nvSpPr>
            <p:spPr bwMode="auto">
              <a:xfrm>
                <a:off x="5424" y="2976"/>
                <a:ext cx="384"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p>
            </p:txBody>
          </p:sp>
          <p:sp>
            <p:nvSpPr>
              <p:cNvPr id="61466" name="Text Box 29"/>
              <p:cNvSpPr txBox="1">
                <a:spLocks noChangeArrowheads="1"/>
              </p:cNvSpPr>
              <p:nvPr/>
            </p:nvSpPr>
            <p:spPr bwMode="auto">
              <a:xfrm>
                <a:off x="3792" y="2943"/>
                <a:ext cx="232" cy="250"/>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p>
            </p:txBody>
          </p:sp>
        </p:grpSp>
      </p:grpSp>
    </p:spTree>
    <p:extLst>
      <p:ext uri="{BB962C8B-B14F-4D97-AF65-F5344CB8AC3E}">
        <p14:creationId xmlns:p14="http://schemas.microsoft.com/office/powerpoint/2010/main" val="324188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wipe(left)">
                                      <p:cBhvr>
                                        <p:cTn id="7" dur="500"/>
                                        <p:tgtEl>
                                          <p:spTgt spid="860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020"/>
                                        </p:tgtEl>
                                        <p:attrNameLst>
                                          <p:attrName>style.visibility</p:attrName>
                                        </p:attrNameLst>
                                      </p:cBhvr>
                                      <p:to>
                                        <p:strVal val="visible"/>
                                      </p:to>
                                    </p:set>
                                    <p:animEffect transition="in" filter="wipe(left)">
                                      <p:cBhvr>
                                        <p:cTn id="12" dur="500"/>
                                        <p:tgtEl>
                                          <p:spTgt spid="860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wipe(left)">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31"/>
                                        </p:tgtEl>
                                        <p:attrNameLst>
                                          <p:attrName>style.visibility</p:attrName>
                                        </p:attrNameLst>
                                      </p:cBhvr>
                                      <p:to>
                                        <p:strVal val="visible"/>
                                      </p:to>
                                    </p:set>
                                    <p:animEffect transition="in" filter="wipe(left)">
                                      <p:cBhvr>
                                        <p:cTn id="22" dur="500"/>
                                        <p:tgtEl>
                                          <p:spTgt spid="8603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86024"/>
                                        </p:tgtEl>
                                        <p:attrNameLst>
                                          <p:attrName>style.visibility</p:attrName>
                                        </p:attrNameLst>
                                      </p:cBhvr>
                                      <p:to>
                                        <p:strVal val="visible"/>
                                      </p:to>
                                    </p:set>
                                    <p:animEffect transition="in" filter="wipe(left)">
                                      <p:cBhvr>
                                        <p:cTn id="26" dur="500"/>
                                        <p:tgtEl>
                                          <p:spTgt spid="860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6018"/>
                                        </p:tgtEl>
                                        <p:attrNameLst>
                                          <p:attrName>style.visibility</p:attrName>
                                        </p:attrNameLst>
                                      </p:cBhvr>
                                      <p:to>
                                        <p:strVal val="visible"/>
                                      </p:to>
                                    </p:set>
                                    <p:animEffect transition="in" filter="wipe(left)">
                                      <p:cBhvr>
                                        <p:cTn id="31" dur="500"/>
                                        <p:tgtEl>
                                          <p:spTgt spid="860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6025"/>
                                        </p:tgtEl>
                                        <p:attrNameLst>
                                          <p:attrName>style.visibility</p:attrName>
                                        </p:attrNameLst>
                                      </p:cBhvr>
                                      <p:to>
                                        <p:strVal val="visible"/>
                                      </p:to>
                                    </p:set>
                                    <p:animEffect transition="in" filter="wipe(left)">
                                      <p:cBhvr>
                                        <p:cTn id="36" dur="500"/>
                                        <p:tgtEl>
                                          <p:spTgt spid="860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6019"/>
                                        </p:tgtEl>
                                        <p:attrNameLst>
                                          <p:attrName>style.visibility</p:attrName>
                                        </p:attrNameLst>
                                      </p:cBhvr>
                                      <p:to>
                                        <p:strVal val="visible"/>
                                      </p:to>
                                    </p:set>
                                    <p:animEffect transition="in" filter="wipe(left)">
                                      <p:cBhvr>
                                        <p:cTn id="41" dur="500"/>
                                        <p:tgtEl>
                                          <p:spTgt spid="860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6026"/>
                                        </p:tgtEl>
                                        <p:attrNameLst>
                                          <p:attrName>style.visibility</p:attrName>
                                        </p:attrNameLst>
                                      </p:cBhvr>
                                      <p:to>
                                        <p:strVal val="visible"/>
                                      </p:to>
                                    </p:set>
                                    <p:animEffect transition="in" filter="wipe(left)">
                                      <p:cBhvr>
                                        <p:cTn id="46" dur="500"/>
                                        <p:tgtEl>
                                          <p:spTgt spid="860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86023"/>
                                        </p:tgtEl>
                                        <p:attrNameLst>
                                          <p:attrName>style.visibility</p:attrName>
                                        </p:attrNameLst>
                                      </p:cBhvr>
                                      <p:to>
                                        <p:strVal val="visible"/>
                                      </p:to>
                                    </p:set>
                                    <p:animEffect transition="in" filter="wipe(left)">
                                      <p:cBhvr>
                                        <p:cTn id="51" dur="500"/>
                                        <p:tgtEl>
                                          <p:spTgt spid="860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6027"/>
                                        </p:tgtEl>
                                        <p:attrNameLst>
                                          <p:attrName>style.visibility</p:attrName>
                                        </p:attrNameLst>
                                      </p:cBhvr>
                                      <p:to>
                                        <p:strVal val="visible"/>
                                      </p:to>
                                    </p:set>
                                    <p:animEffect transition="in" filter="wipe(left)">
                                      <p:cBhvr>
                                        <p:cTn id="56" dur="500"/>
                                        <p:tgtEl>
                                          <p:spTgt spid="860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wipe(left)">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utoUpdateAnimBg="0"/>
      <p:bldP spid="8603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bwMode="auto">
          <a:xfrm>
            <a:off x="381000" y="381000"/>
            <a:ext cx="7467600" cy="685800"/>
          </a:xfrm>
          <a:ln>
            <a:miter lim="800000"/>
          </a:ln>
        </p:spPr>
        <p:txBody>
          <a:bodyPr vert="horz" wrap="square" lIns="91440" tIns="45720" rIns="91440" bIns="45720" numCol="1" anchor="t" anchorCtr="0" compatLnSpc="1"/>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.1.4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理想运算放大器及其分析依据</a:t>
            </a:r>
          </a:p>
        </p:txBody>
      </p:sp>
      <p:sp>
        <p:nvSpPr>
          <p:cNvPr id="57347" name="Rectangle 3"/>
          <p:cNvSpPr>
            <a:spLocks noGrp="1" noChangeArrowheads="1"/>
          </p:cNvSpPr>
          <p:nvPr>
            <p:ph type="subTitle" idx="1"/>
          </p:nvPr>
        </p:nvSpPr>
        <p:spPr bwMode="auto">
          <a:xfrm>
            <a:off x="457200" y="912813"/>
            <a:ext cx="5029200" cy="533400"/>
          </a:xfrm>
          <a:noFill/>
        </p:spPr>
        <p:txBody>
          <a:bodyPr vert="horz" wrap="square" lIns="91440" tIns="45720" rIns="91440" bIns="45720" numCol="1" anchor="t" anchorCtr="0" compatLnSpc="1"/>
          <a:lstStyle/>
          <a:p>
            <a:pPr algn="l" eaLnBrk="1" hangingPunct="1"/>
            <a:r>
              <a:rPr lang="en-US" altLang="zh-CN" sz="2800" b="1" dirty="0">
                <a:solidFill>
                  <a:srgbClr val="CC0000"/>
                </a:solidFill>
                <a:latin typeface="Times New Roman" panose="02020603050405020304" charset="0"/>
                <a:ea typeface="宋体" panose="02010600030101010101" pitchFamily="2" charset="-122"/>
              </a:rPr>
              <a:t>1.  </a:t>
            </a:r>
            <a:r>
              <a:rPr lang="zh-CN" altLang="en-US" sz="2800" b="1" dirty="0">
                <a:solidFill>
                  <a:srgbClr val="CC0000"/>
                </a:solidFill>
                <a:latin typeface="Times New Roman" panose="02020603050405020304" charset="0"/>
                <a:ea typeface="宋体" panose="02010600030101010101" pitchFamily="2" charset="-122"/>
              </a:rPr>
              <a:t>理想运算放大器</a:t>
            </a:r>
          </a:p>
        </p:txBody>
      </p:sp>
      <p:sp>
        <p:nvSpPr>
          <p:cNvPr id="57348" name="Text Box 4"/>
          <p:cNvSpPr txBox="1">
            <a:spLocks noChangeArrowheads="1"/>
          </p:cNvSpPr>
          <p:nvPr/>
        </p:nvSpPr>
        <p:spPr bwMode="auto">
          <a:xfrm>
            <a:off x="1066800" y="1338263"/>
            <a:ext cx="4114800" cy="9461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sz="2800">
                <a:solidFill>
                  <a:schemeClr val="tx2"/>
                </a:solidFill>
              </a:rPr>
              <a:t>A</a:t>
            </a:r>
            <a:r>
              <a:rPr lang="en-US" altLang="zh-CN" sz="2800" baseline="-25000">
                <a:solidFill>
                  <a:schemeClr val="tx2"/>
                </a:solidFill>
              </a:rPr>
              <a:t>u</a:t>
            </a:r>
            <a:r>
              <a:rPr lang="en-US" altLang="zh-CN" sz="2800" i="0" baseline="-25000">
                <a:solidFill>
                  <a:schemeClr val="tx2"/>
                </a:solidFill>
              </a:rPr>
              <a:t>o</a:t>
            </a:r>
            <a:r>
              <a:rPr lang="en-US" altLang="zh-CN" sz="2800" i="0">
                <a:solidFill>
                  <a:schemeClr val="tx2"/>
                </a:solidFill>
              </a:rPr>
              <a:t> </a:t>
            </a:r>
            <a:r>
              <a:rPr lang="en-US" altLang="zh-CN" sz="2800" i="0">
                <a:solidFill>
                  <a:schemeClr val="tx2"/>
                </a:solidFill>
                <a:sym typeface="Symbol" panose="05050102010706020507" charset="0"/>
              </a:rPr>
              <a:t>  </a:t>
            </a:r>
            <a:r>
              <a:rPr lang="zh-CN" altLang="en-US" sz="2800" i="0">
                <a:solidFill>
                  <a:schemeClr val="tx2"/>
                </a:solidFill>
                <a:sym typeface="Symbol" panose="05050102010706020507" charset="0"/>
              </a:rPr>
              <a:t>， </a:t>
            </a:r>
            <a:r>
              <a:rPr lang="en-US" altLang="zh-CN" sz="2800">
                <a:solidFill>
                  <a:schemeClr val="tx2"/>
                </a:solidFill>
                <a:sym typeface="Symbol" panose="05050102010706020507" charset="0"/>
              </a:rPr>
              <a:t>r</a:t>
            </a:r>
            <a:r>
              <a:rPr lang="en-US" altLang="zh-CN" sz="2800" i="0" baseline="-25000">
                <a:solidFill>
                  <a:schemeClr val="tx2"/>
                </a:solidFill>
                <a:sym typeface="Symbol" panose="05050102010706020507" charset="0"/>
              </a:rPr>
              <a:t>id </a:t>
            </a:r>
            <a:r>
              <a:rPr lang="en-US" altLang="zh-CN" sz="2800" i="0">
                <a:solidFill>
                  <a:schemeClr val="tx2"/>
                </a:solidFill>
                <a:sym typeface="Symbol" panose="05050102010706020507" charset="0"/>
              </a:rPr>
              <a:t>  </a:t>
            </a:r>
            <a:r>
              <a:rPr lang="zh-CN" altLang="en-US" sz="2800" i="0">
                <a:solidFill>
                  <a:schemeClr val="tx2"/>
                </a:solidFill>
                <a:sym typeface="Symbol" panose="05050102010706020507" charset="0"/>
              </a:rPr>
              <a:t>，</a:t>
            </a:r>
          </a:p>
          <a:p>
            <a:pPr eaLnBrk="1" hangingPunct="1"/>
            <a:r>
              <a:rPr lang="en-US" altLang="zh-CN" sz="2800">
                <a:solidFill>
                  <a:schemeClr val="tx2"/>
                </a:solidFill>
                <a:sym typeface="Symbol" panose="05050102010706020507" charset="0"/>
              </a:rPr>
              <a:t>r</a:t>
            </a:r>
            <a:r>
              <a:rPr lang="en-US" altLang="zh-CN" sz="2800" i="0" baseline="-25000">
                <a:solidFill>
                  <a:schemeClr val="tx2"/>
                </a:solidFill>
                <a:sym typeface="Symbol" panose="05050102010706020507" charset="0"/>
              </a:rPr>
              <a:t>o</a:t>
            </a:r>
            <a:r>
              <a:rPr lang="en-US" altLang="zh-CN" sz="2800" i="0">
                <a:solidFill>
                  <a:schemeClr val="tx2"/>
                </a:solidFill>
                <a:sym typeface="Symbol" panose="05050102010706020507" charset="0"/>
              </a:rPr>
              <a:t> 0 </a:t>
            </a:r>
            <a:r>
              <a:rPr lang="zh-CN" altLang="en-US" sz="2800" i="0">
                <a:solidFill>
                  <a:schemeClr val="tx2"/>
                </a:solidFill>
                <a:sym typeface="Symbol" panose="05050102010706020507" charset="0"/>
              </a:rPr>
              <a:t>， </a:t>
            </a:r>
            <a:r>
              <a:rPr lang="en-US" altLang="zh-CN" sz="2800">
                <a:solidFill>
                  <a:schemeClr val="tx2"/>
                </a:solidFill>
                <a:sym typeface="Symbol" panose="05050102010706020507" charset="0"/>
              </a:rPr>
              <a:t>K</a:t>
            </a:r>
            <a:r>
              <a:rPr lang="en-US" altLang="zh-CN" sz="2800" i="0" baseline="-25000">
                <a:solidFill>
                  <a:schemeClr val="tx2"/>
                </a:solidFill>
                <a:sym typeface="Symbol" panose="05050102010706020507" charset="0"/>
              </a:rPr>
              <a:t>CMR</a:t>
            </a:r>
            <a:r>
              <a:rPr lang="en-US" altLang="zh-CN" sz="2800" i="0">
                <a:solidFill>
                  <a:schemeClr val="tx2"/>
                </a:solidFill>
                <a:sym typeface="Symbol" panose="05050102010706020507" charset="0"/>
              </a:rPr>
              <a:t> </a:t>
            </a:r>
          </a:p>
        </p:txBody>
      </p:sp>
      <p:sp>
        <p:nvSpPr>
          <p:cNvPr id="57349" name="Text Box 5"/>
          <p:cNvSpPr txBox="1">
            <a:spLocks noChangeArrowheads="1"/>
          </p:cNvSpPr>
          <p:nvPr/>
        </p:nvSpPr>
        <p:spPr bwMode="auto">
          <a:xfrm>
            <a:off x="533400" y="2436813"/>
            <a:ext cx="48006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dirty="0">
                <a:solidFill>
                  <a:srgbClr val="CC0000"/>
                </a:solidFill>
              </a:rPr>
              <a:t>2.  </a:t>
            </a:r>
            <a:r>
              <a:rPr lang="zh-CN" altLang="en-US" sz="2800" i="0" dirty="0">
                <a:solidFill>
                  <a:srgbClr val="CC0000"/>
                </a:solidFill>
              </a:rPr>
              <a:t>电压传输特性   </a:t>
            </a:r>
            <a:r>
              <a:rPr lang="en-US" altLang="zh-CN" sz="2800" dirty="0" err="1"/>
              <a:t>u</a:t>
            </a:r>
            <a:r>
              <a:rPr lang="en-US" altLang="zh-CN" sz="2800" i="0" baseline="-25000" dirty="0" err="1"/>
              <a:t>o</a:t>
            </a:r>
            <a:r>
              <a:rPr lang="en-US" altLang="zh-CN" sz="2800" i="0" dirty="0"/>
              <a:t>= </a:t>
            </a:r>
            <a:r>
              <a:rPr lang="en-US" altLang="zh-CN" sz="2800" dirty="0"/>
              <a:t>f </a:t>
            </a:r>
            <a:r>
              <a:rPr lang="en-US" altLang="zh-CN" sz="2800" i="0" dirty="0"/>
              <a:t>(</a:t>
            </a:r>
            <a:r>
              <a:rPr lang="en-US" altLang="zh-CN" sz="2800" dirty="0" err="1"/>
              <a:t>u</a:t>
            </a:r>
            <a:r>
              <a:rPr lang="en-US" altLang="zh-CN" sz="2800" i="0" baseline="-25000" dirty="0" err="1"/>
              <a:t>i</a:t>
            </a:r>
            <a:r>
              <a:rPr lang="en-US" altLang="zh-CN" sz="2800" i="0" dirty="0"/>
              <a:t>)</a:t>
            </a:r>
          </a:p>
        </p:txBody>
      </p:sp>
      <p:sp>
        <p:nvSpPr>
          <p:cNvPr id="57350" name="Text Box 6"/>
          <p:cNvSpPr txBox="1">
            <a:spLocks noChangeArrowheads="1"/>
          </p:cNvSpPr>
          <p:nvPr/>
        </p:nvSpPr>
        <p:spPr bwMode="auto">
          <a:xfrm>
            <a:off x="4800600" y="3275013"/>
            <a:ext cx="3352800" cy="9461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zh-CN" altLang="en-US" sz="2800" i="0">
                <a:solidFill>
                  <a:srgbClr val="006600"/>
                </a:solidFill>
                <a:sym typeface="Symbol" panose="05050102010706020507" charset="0"/>
              </a:rPr>
              <a:t>线性区：</a:t>
            </a:r>
          </a:p>
          <a:p>
            <a:pPr eaLnBrk="1" hangingPunct="1"/>
            <a:r>
              <a:rPr lang="en-US" altLang="zh-CN" sz="2800">
                <a:ea typeface="创艺繁标宋" charset="0"/>
                <a:cs typeface="创艺繁标宋" charset="0"/>
                <a:sym typeface="Symbol" panose="05050102010706020507" charset="0"/>
              </a:rPr>
              <a:t>u</a:t>
            </a:r>
            <a:r>
              <a:rPr lang="en-US" altLang="zh-CN" sz="2800" i="0" baseline="-25000">
                <a:ea typeface="创艺繁标宋" charset="0"/>
                <a:cs typeface="创艺繁标宋" charset="0"/>
                <a:sym typeface="Symbol" panose="05050102010706020507" charset="0"/>
              </a:rPr>
              <a:t>o</a:t>
            </a:r>
            <a:r>
              <a:rPr lang="en-US" altLang="zh-CN" sz="2800">
                <a:ea typeface="创艺繁标宋" charset="0"/>
                <a:cs typeface="创艺繁标宋" charset="0"/>
                <a:sym typeface="Symbol" panose="05050102010706020507" charset="0"/>
              </a:rPr>
              <a:t> </a:t>
            </a:r>
            <a:r>
              <a:rPr lang="en-US" altLang="zh-CN" sz="2800" i="0">
                <a:ea typeface="创艺繁标宋" charset="0"/>
                <a:cs typeface="创艺繁标宋" charset="0"/>
                <a:sym typeface="Symbol" panose="05050102010706020507" charset="0"/>
              </a:rPr>
              <a:t>=</a:t>
            </a:r>
            <a:r>
              <a:rPr lang="en-US" altLang="zh-CN" sz="2800">
                <a:ea typeface="创艺繁标宋" charset="0"/>
                <a:cs typeface="创艺繁标宋" charset="0"/>
                <a:sym typeface="Symbol" panose="05050102010706020507" charset="0"/>
              </a:rPr>
              <a:t> A</a:t>
            </a:r>
            <a:r>
              <a:rPr lang="en-US" altLang="zh-CN" sz="2800" baseline="-25000">
                <a:ea typeface="创艺繁标宋" charset="0"/>
                <a:cs typeface="创艺繁标宋" charset="0"/>
                <a:sym typeface="Symbol" panose="05050102010706020507" charset="0"/>
              </a:rPr>
              <a:t>u</a:t>
            </a:r>
            <a:r>
              <a:rPr lang="en-US" altLang="zh-CN" sz="2800" i="0" baseline="-25000">
                <a:ea typeface="创艺繁标宋" charset="0"/>
                <a:cs typeface="创艺繁标宋" charset="0"/>
                <a:sym typeface="Symbol" panose="05050102010706020507" charset="0"/>
              </a:rPr>
              <a:t>o</a:t>
            </a:r>
            <a:r>
              <a:rPr lang="en-US" altLang="zh-CN" sz="2800" i="0">
                <a:latin typeface="宋体" panose="02010600030101010101" pitchFamily="2" charset="-122"/>
                <a:sym typeface="Symbol" panose="05050102010706020507" charset="0"/>
              </a:rPr>
              <a:t>(</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a:ea typeface="创艺繁标宋" charset="0"/>
                <a:cs typeface="创艺繁标宋" charset="0"/>
                <a:sym typeface="Symbol" panose="05050102010706020507" charset="0"/>
              </a:rPr>
              <a:t>– </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a:sym typeface="Symbol" panose="05050102010706020507" charset="0"/>
              </a:rPr>
              <a:t>)</a:t>
            </a:r>
            <a:endParaRPr lang="en-US" altLang="zh-CN" sz="2800" i="0">
              <a:solidFill>
                <a:srgbClr val="FF3300"/>
              </a:solidFill>
              <a:ea typeface="创艺繁标宋" charset="0"/>
              <a:cs typeface="创艺繁标宋" charset="0"/>
              <a:sym typeface="Symbol" panose="05050102010706020507" charset="0"/>
            </a:endParaRPr>
          </a:p>
        </p:txBody>
      </p:sp>
      <p:sp>
        <p:nvSpPr>
          <p:cNvPr id="57351" name="Rectangle 7"/>
          <p:cNvSpPr>
            <a:spLocks noChangeArrowheads="1"/>
          </p:cNvSpPr>
          <p:nvPr/>
        </p:nvSpPr>
        <p:spPr bwMode="auto">
          <a:xfrm>
            <a:off x="4870450" y="4495800"/>
            <a:ext cx="3889375" cy="1373188"/>
          </a:xfrm>
          <a:prstGeom prst="rect">
            <a:avLst/>
          </a:prstGeom>
          <a:noFill/>
          <a:ln>
            <a:noFill/>
          </a:ln>
        </p:spPr>
        <p:txBody>
          <a:bodyPr wrap="none">
            <a:spAutoFit/>
          </a:bodyPr>
          <a:lstStyle/>
          <a:p>
            <a:r>
              <a:rPr lang="zh-CN" altLang="en-US" sz="2800" b="1" i="0">
                <a:solidFill>
                  <a:srgbClr val="006600"/>
                </a:solidFill>
                <a:latin typeface="Times New Roman" panose="02020603050405020304" charset="0"/>
                <a:sym typeface="Symbol" panose="05050102010706020507" charset="0"/>
              </a:rPr>
              <a:t>非线性区：</a:t>
            </a:r>
          </a:p>
          <a:p>
            <a:r>
              <a:rPr lang="en-US" altLang="zh-CN" sz="2800" b="1">
                <a:latin typeface="Times New Roman" panose="02020603050405020304" charset="0"/>
                <a:ea typeface="创艺繁标宋" charset="0"/>
                <a:cs typeface="创艺繁标宋" charset="0"/>
                <a:sym typeface="Symbol" panose="05050102010706020507" charset="0"/>
              </a:rPr>
              <a:t>u</a:t>
            </a:r>
            <a:r>
              <a:rPr lang="en-US" altLang="zh-CN" sz="2800" b="1" baseline="-25000">
                <a:latin typeface="Times New Roman" panose="02020603050405020304" charset="0"/>
                <a:ea typeface="创艺繁标宋" charset="0"/>
                <a:cs typeface="创艺繁标宋" charset="0"/>
                <a:sym typeface="Symbol" panose="05050102010706020507" charset="0"/>
              </a:rPr>
              <a:t>+</a:t>
            </a:r>
            <a:r>
              <a:rPr lang="en-US" altLang="zh-CN" sz="2800" b="1">
                <a:latin typeface="Times New Roman" panose="02020603050405020304" charset="0"/>
                <a:ea typeface="创艺繁标宋" charset="0"/>
                <a:cs typeface="创艺繁标宋" charset="0"/>
                <a:sym typeface="Symbol" panose="05050102010706020507" charset="0"/>
              </a:rPr>
              <a:t>&gt; u</a:t>
            </a:r>
            <a:r>
              <a:rPr lang="en-US" altLang="zh-CN" sz="2800" b="1" baseline="-25000">
                <a:latin typeface="Times New Roman" panose="02020603050405020304" charset="0"/>
                <a:ea typeface="创艺繁标宋" charset="0"/>
                <a:cs typeface="创艺繁标宋" charset="0"/>
                <a:sym typeface="Symbol" panose="05050102010706020507" charset="0"/>
              </a:rPr>
              <a:t>–</a:t>
            </a:r>
            <a:r>
              <a:rPr lang="en-US" altLang="zh-CN" sz="2800" b="1" i="0" baseline="-25000">
                <a:latin typeface="Times New Roman" panose="02020603050405020304" charset="0"/>
                <a:ea typeface="创艺繁标宋" charset="0"/>
                <a:cs typeface="创艺繁标宋" charset="0"/>
                <a:sym typeface="Symbol" panose="05050102010706020507" charset="0"/>
              </a:rPr>
              <a:t>  </a:t>
            </a:r>
            <a:r>
              <a:rPr lang="zh-CN" altLang="en-US" sz="2800" b="1" i="0">
                <a:latin typeface="Times New Roman" panose="02020603050405020304" charset="0"/>
                <a:sym typeface="Symbol" panose="05050102010706020507" charset="0"/>
              </a:rPr>
              <a:t>时， </a:t>
            </a:r>
            <a:r>
              <a:rPr lang="en-US" altLang="zh-CN" sz="2800" b="1">
                <a:latin typeface="Times New Roman" panose="02020603050405020304" charset="0"/>
                <a:ea typeface="创艺繁标宋" charset="0"/>
                <a:cs typeface="创艺繁标宋" charset="0"/>
                <a:sym typeface="Symbol" panose="05050102010706020507" charset="0"/>
              </a:rPr>
              <a:t>u</a:t>
            </a:r>
            <a:r>
              <a:rPr lang="en-US" altLang="zh-CN" sz="2800" b="1" i="0" baseline="-25000">
                <a:latin typeface="Times New Roman" panose="02020603050405020304" charset="0"/>
                <a:ea typeface="创艺繁标宋" charset="0"/>
                <a:cs typeface="创艺繁标宋" charset="0"/>
                <a:sym typeface="Symbol" panose="05050102010706020507" charset="0"/>
              </a:rPr>
              <a:t>o </a:t>
            </a:r>
            <a:r>
              <a:rPr lang="en-US" altLang="zh-CN" sz="2800" b="1" i="0">
                <a:latin typeface="Times New Roman" panose="02020603050405020304" charset="0"/>
                <a:sym typeface="Symbol" panose="05050102010706020507" charset="0"/>
              </a:rPr>
              <a:t>= </a:t>
            </a:r>
            <a:r>
              <a:rPr lang="en-US" altLang="zh-CN" sz="2800" b="1" i="0">
                <a:latin typeface="Times New Roman" panose="02020603050405020304" charset="0"/>
              </a:rPr>
              <a:t>+</a:t>
            </a:r>
            <a:r>
              <a:rPr lang="en-US" altLang="zh-CN" sz="2800" b="1">
                <a:latin typeface="Times New Roman" panose="02020603050405020304" charset="0"/>
              </a:rPr>
              <a:t>U</a:t>
            </a:r>
            <a:r>
              <a:rPr lang="en-US" altLang="zh-CN" sz="2800" b="1" i="0" baseline="-25000">
                <a:latin typeface="Times New Roman" panose="02020603050405020304" charset="0"/>
              </a:rPr>
              <a:t>o(sat)</a:t>
            </a:r>
            <a:r>
              <a:rPr lang="en-US" altLang="zh-CN" sz="2800" b="1" baseline="-25000">
                <a:latin typeface="Times New Roman" panose="02020603050405020304" charset="0"/>
              </a:rPr>
              <a:t> </a:t>
            </a:r>
            <a:endParaRPr lang="en-US" altLang="zh-CN" sz="2800" b="1" baseline="-25000">
              <a:latin typeface="Times New Roman" panose="02020603050405020304" charset="0"/>
              <a:sym typeface="Symbol" panose="05050102010706020507" charset="0"/>
            </a:endParaRPr>
          </a:p>
          <a:p>
            <a:r>
              <a:rPr lang="en-US" altLang="zh-CN" sz="2800" b="1">
                <a:latin typeface="Times New Roman" panose="02020603050405020304" charset="0"/>
                <a:ea typeface="创艺繁标宋" charset="0"/>
                <a:cs typeface="创艺繁标宋" charset="0"/>
                <a:sym typeface="Symbol" panose="05050102010706020507" charset="0"/>
              </a:rPr>
              <a:t>u</a:t>
            </a:r>
            <a:r>
              <a:rPr lang="en-US" altLang="zh-CN" sz="2800" b="1" baseline="-25000">
                <a:latin typeface="Times New Roman" panose="02020603050405020304" charset="0"/>
                <a:ea typeface="创艺繁标宋" charset="0"/>
                <a:cs typeface="创艺繁标宋" charset="0"/>
                <a:sym typeface="Symbol" panose="05050102010706020507" charset="0"/>
              </a:rPr>
              <a:t>+</a:t>
            </a:r>
            <a:r>
              <a:rPr lang="en-US" altLang="zh-CN" sz="2800" b="1">
                <a:latin typeface="Times New Roman" panose="02020603050405020304" charset="0"/>
                <a:ea typeface="创艺繁标宋" charset="0"/>
                <a:cs typeface="创艺繁标宋" charset="0"/>
                <a:sym typeface="Symbol" panose="05050102010706020507" charset="0"/>
              </a:rPr>
              <a:t>&lt; u</a:t>
            </a:r>
            <a:r>
              <a:rPr lang="en-US" altLang="zh-CN" sz="2800" b="1" baseline="-25000">
                <a:latin typeface="Times New Roman" panose="02020603050405020304" charset="0"/>
                <a:ea typeface="创艺繁标宋" charset="0"/>
                <a:cs typeface="创艺繁标宋" charset="0"/>
                <a:sym typeface="Symbol" panose="05050102010706020507" charset="0"/>
              </a:rPr>
              <a:t>–</a:t>
            </a:r>
            <a:r>
              <a:rPr lang="en-US" altLang="zh-CN" sz="2800" b="1" i="0" baseline="-25000">
                <a:latin typeface="Times New Roman" panose="02020603050405020304" charset="0"/>
                <a:ea typeface="创艺繁标宋" charset="0"/>
                <a:cs typeface="创艺繁标宋" charset="0"/>
                <a:sym typeface="Symbol" panose="05050102010706020507" charset="0"/>
              </a:rPr>
              <a:t>  </a:t>
            </a:r>
            <a:r>
              <a:rPr lang="zh-CN" altLang="en-US" sz="2800" b="1" i="0">
                <a:latin typeface="Times New Roman" panose="02020603050405020304" charset="0"/>
                <a:sym typeface="Symbol" panose="05050102010706020507" charset="0"/>
              </a:rPr>
              <a:t>时， </a:t>
            </a:r>
            <a:r>
              <a:rPr lang="en-US" altLang="zh-CN" sz="2800" b="1">
                <a:latin typeface="Times New Roman" panose="02020603050405020304" charset="0"/>
                <a:ea typeface="创艺繁标宋" charset="0"/>
                <a:cs typeface="创艺繁标宋" charset="0"/>
                <a:sym typeface="Symbol" panose="05050102010706020507" charset="0"/>
              </a:rPr>
              <a:t>u</a:t>
            </a:r>
            <a:r>
              <a:rPr lang="en-US" altLang="zh-CN" sz="2800" b="1" i="0" baseline="-25000">
                <a:latin typeface="Times New Roman" panose="02020603050405020304" charset="0"/>
                <a:ea typeface="创艺繁标宋" charset="0"/>
                <a:cs typeface="创艺繁标宋" charset="0"/>
                <a:sym typeface="Symbol" panose="05050102010706020507" charset="0"/>
              </a:rPr>
              <a:t>o </a:t>
            </a:r>
            <a:r>
              <a:rPr lang="en-US" altLang="zh-CN" sz="2800" b="1" i="0">
                <a:latin typeface="Times New Roman" panose="02020603050405020304" charset="0"/>
                <a:sym typeface="Symbol" panose="05050102010706020507" charset="0"/>
              </a:rPr>
              <a:t>= </a:t>
            </a:r>
            <a:r>
              <a:rPr lang="en-US" altLang="zh-CN" sz="2800" b="1" i="0">
                <a:latin typeface="Times New Roman" panose="02020603050405020304" charset="0"/>
              </a:rPr>
              <a:t>– </a:t>
            </a:r>
            <a:r>
              <a:rPr lang="en-US" altLang="zh-CN" sz="2800" b="1">
                <a:latin typeface="Times New Roman" panose="02020603050405020304" charset="0"/>
              </a:rPr>
              <a:t>U</a:t>
            </a:r>
            <a:r>
              <a:rPr lang="en-US" altLang="zh-CN" sz="2800" b="1" i="0" baseline="-25000">
                <a:latin typeface="Times New Roman" panose="02020603050405020304" charset="0"/>
              </a:rPr>
              <a:t>o(sat)</a:t>
            </a:r>
            <a:r>
              <a:rPr lang="en-US" altLang="zh-CN" sz="2800" b="1" baseline="-25000">
                <a:solidFill>
                  <a:srgbClr val="66FFFF"/>
                </a:solidFill>
                <a:latin typeface="Times New Roman" panose="02020603050405020304" charset="0"/>
              </a:rPr>
              <a:t> </a:t>
            </a:r>
          </a:p>
        </p:txBody>
      </p:sp>
      <p:grpSp>
        <p:nvGrpSpPr>
          <p:cNvPr id="2" name="Group 8"/>
          <p:cNvGrpSpPr/>
          <p:nvPr/>
        </p:nvGrpSpPr>
        <p:grpSpPr bwMode="auto">
          <a:xfrm>
            <a:off x="762000" y="3656013"/>
            <a:ext cx="3390900" cy="2133600"/>
            <a:chOff x="336" y="2256"/>
            <a:chExt cx="2136" cy="1344"/>
          </a:xfrm>
        </p:grpSpPr>
        <p:sp>
          <p:nvSpPr>
            <p:cNvPr id="7219" name="Line 9"/>
            <p:cNvSpPr>
              <a:spLocks noChangeShapeType="1"/>
            </p:cNvSpPr>
            <p:nvPr/>
          </p:nvSpPr>
          <p:spPr bwMode="auto">
            <a:xfrm flipH="1">
              <a:off x="336" y="3600"/>
              <a:ext cx="924" cy="0"/>
            </a:xfrm>
            <a:prstGeom prst="line">
              <a:avLst/>
            </a:prstGeom>
            <a:noFill/>
            <a:ln w="38100">
              <a:solidFill>
                <a:srgbClr val="0000FF"/>
              </a:solidFill>
              <a:prstDash val="dash"/>
              <a:round/>
            </a:ln>
          </p:spPr>
          <p:txBody>
            <a:bodyPr wrap="none" anchor="ctr">
              <a:spAutoFit/>
            </a:bodyPr>
            <a:lstStyle/>
            <a:p>
              <a:endParaRPr lang="zh-CN" altLang="en-US" b="1">
                <a:latin typeface="Times New Roman" panose="02020603050405020304" charset="0"/>
              </a:endParaRPr>
            </a:p>
          </p:txBody>
        </p:sp>
        <p:sp>
          <p:nvSpPr>
            <p:cNvPr id="7220" name="Line 10"/>
            <p:cNvSpPr>
              <a:spLocks noChangeShapeType="1"/>
            </p:cNvSpPr>
            <p:nvPr/>
          </p:nvSpPr>
          <p:spPr bwMode="auto">
            <a:xfrm flipH="1">
              <a:off x="1548" y="2256"/>
              <a:ext cx="924" cy="0"/>
            </a:xfrm>
            <a:prstGeom prst="line">
              <a:avLst/>
            </a:prstGeom>
            <a:noFill/>
            <a:ln w="38100">
              <a:solidFill>
                <a:srgbClr val="0000FF"/>
              </a:solidFill>
              <a:prstDash val="dash"/>
              <a:round/>
            </a:ln>
          </p:spPr>
          <p:txBody>
            <a:bodyPr wrap="none" anchor="ctr">
              <a:spAutoFit/>
            </a:bodyPr>
            <a:lstStyle/>
            <a:p>
              <a:endParaRPr lang="zh-CN" altLang="en-US" b="1">
                <a:latin typeface="Times New Roman" panose="02020603050405020304" charset="0"/>
              </a:endParaRPr>
            </a:p>
          </p:txBody>
        </p:sp>
        <p:sp>
          <p:nvSpPr>
            <p:cNvPr id="7221" name="Line 11"/>
            <p:cNvSpPr>
              <a:spLocks noChangeShapeType="1"/>
            </p:cNvSpPr>
            <p:nvPr/>
          </p:nvSpPr>
          <p:spPr bwMode="auto">
            <a:xfrm flipH="1">
              <a:off x="1248" y="2256"/>
              <a:ext cx="288" cy="1339"/>
            </a:xfrm>
            <a:prstGeom prst="line">
              <a:avLst/>
            </a:prstGeom>
            <a:noFill/>
            <a:ln w="38100">
              <a:solidFill>
                <a:srgbClr val="FF0000"/>
              </a:solidFill>
              <a:prstDash val="dash"/>
              <a:round/>
            </a:ln>
          </p:spPr>
          <p:txBody>
            <a:bodyPr anchor="ctr">
              <a:spAutoFit/>
            </a:bodyPr>
            <a:lstStyle/>
            <a:p>
              <a:endParaRPr lang="zh-CN" altLang="en-US" b="1">
                <a:latin typeface="Times New Roman" panose="02020603050405020304" charset="0"/>
              </a:endParaRPr>
            </a:p>
          </p:txBody>
        </p:sp>
      </p:grpSp>
      <p:grpSp>
        <p:nvGrpSpPr>
          <p:cNvPr id="3" name="Group 12"/>
          <p:cNvGrpSpPr/>
          <p:nvPr/>
        </p:nvGrpSpPr>
        <p:grpSpPr bwMode="auto">
          <a:xfrm>
            <a:off x="1143000" y="3046413"/>
            <a:ext cx="1524000" cy="609600"/>
            <a:chOff x="576" y="1872"/>
            <a:chExt cx="960" cy="384"/>
          </a:xfrm>
        </p:grpSpPr>
        <p:sp>
          <p:nvSpPr>
            <p:cNvPr id="7217" name="Line 13"/>
            <p:cNvSpPr>
              <a:spLocks noChangeShapeType="1"/>
            </p:cNvSpPr>
            <p:nvPr/>
          </p:nvSpPr>
          <p:spPr bwMode="auto">
            <a:xfrm flipV="1">
              <a:off x="1440" y="2256"/>
              <a:ext cx="96" cy="0"/>
            </a:xfrm>
            <a:prstGeom prst="line">
              <a:avLst/>
            </a:prstGeom>
            <a:noFill/>
            <a:ln w="38100">
              <a:solidFill>
                <a:schemeClr val="folHlink"/>
              </a:solidFill>
              <a:prstDash val="sysDot"/>
              <a:round/>
            </a:ln>
          </p:spPr>
          <p:txBody>
            <a:bodyPr anchor="ctr">
              <a:spAutoFit/>
            </a:bodyPr>
            <a:lstStyle/>
            <a:p>
              <a:endParaRPr lang="zh-CN" altLang="en-US" b="1">
                <a:latin typeface="Times New Roman" panose="02020603050405020304" charset="0"/>
              </a:endParaRPr>
            </a:p>
          </p:txBody>
        </p:sp>
        <p:sp>
          <p:nvSpPr>
            <p:cNvPr id="7218" name="Text Box 14"/>
            <p:cNvSpPr txBox="1">
              <a:spLocks noChangeArrowheads="1"/>
            </p:cNvSpPr>
            <p:nvPr/>
          </p:nvSpPr>
          <p:spPr bwMode="auto">
            <a:xfrm>
              <a:off x="576" y="1872"/>
              <a:ext cx="86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 +U</a:t>
              </a:r>
              <a:r>
                <a:rPr lang="en-US" altLang="zh-CN" sz="2800" i="0" baseline="-25000">
                  <a:ea typeface="楷体_GB2312" charset="0"/>
                  <a:cs typeface="楷体_GB2312" charset="0"/>
                </a:rPr>
                <a:t>o(sat)</a:t>
              </a:r>
            </a:p>
          </p:txBody>
        </p:sp>
      </p:grpSp>
      <p:sp>
        <p:nvSpPr>
          <p:cNvPr id="7178" name="Line 15"/>
          <p:cNvSpPr>
            <a:spLocks noChangeShapeType="1"/>
          </p:cNvSpPr>
          <p:nvPr/>
        </p:nvSpPr>
        <p:spPr bwMode="auto">
          <a:xfrm>
            <a:off x="2438400" y="5789613"/>
            <a:ext cx="228600" cy="0"/>
          </a:xfrm>
          <a:prstGeom prst="line">
            <a:avLst/>
          </a:prstGeom>
          <a:noFill/>
          <a:ln w="38100">
            <a:solidFill>
              <a:schemeClr val="bg1"/>
            </a:solidFill>
            <a:round/>
          </a:ln>
        </p:spPr>
        <p:txBody>
          <a:bodyPr anchor="ctr">
            <a:spAutoFit/>
          </a:bodyPr>
          <a:lstStyle/>
          <a:p>
            <a:endParaRPr lang="zh-CN" altLang="en-US" b="1">
              <a:latin typeface="Times New Roman" panose="02020603050405020304" charset="0"/>
            </a:endParaRPr>
          </a:p>
        </p:txBody>
      </p:sp>
      <p:grpSp>
        <p:nvGrpSpPr>
          <p:cNvPr id="4" name="Group 16"/>
          <p:cNvGrpSpPr/>
          <p:nvPr/>
        </p:nvGrpSpPr>
        <p:grpSpPr bwMode="auto">
          <a:xfrm>
            <a:off x="762000" y="2817813"/>
            <a:ext cx="5562600" cy="3276600"/>
            <a:chOff x="336" y="1728"/>
            <a:chExt cx="3504" cy="2064"/>
          </a:xfrm>
        </p:grpSpPr>
        <p:sp>
          <p:nvSpPr>
            <p:cNvPr id="7213" name="Line 17"/>
            <p:cNvSpPr>
              <a:spLocks noChangeShapeType="1"/>
            </p:cNvSpPr>
            <p:nvPr/>
          </p:nvSpPr>
          <p:spPr bwMode="auto">
            <a:xfrm>
              <a:off x="336" y="2928"/>
              <a:ext cx="2184" cy="0"/>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charset="0"/>
              </a:endParaRPr>
            </a:p>
          </p:txBody>
        </p:sp>
        <p:sp>
          <p:nvSpPr>
            <p:cNvPr id="7214" name="Line 18"/>
            <p:cNvSpPr>
              <a:spLocks noChangeShapeType="1"/>
            </p:cNvSpPr>
            <p:nvPr/>
          </p:nvSpPr>
          <p:spPr bwMode="auto">
            <a:xfrm flipV="1">
              <a:off x="1404" y="1959"/>
              <a:ext cx="0" cy="1833"/>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charset="0"/>
              </a:endParaRPr>
            </a:p>
          </p:txBody>
        </p:sp>
        <p:sp>
          <p:nvSpPr>
            <p:cNvPr id="7215" name="Text Box 19"/>
            <p:cNvSpPr txBox="1">
              <a:spLocks noChangeArrowheads="1"/>
            </p:cNvSpPr>
            <p:nvPr/>
          </p:nvSpPr>
          <p:spPr bwMode="auto">
            <a:xfrm>
              <a:off x="2208" y="2592"/>
              <a:ext cx="16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a typeface="楷体_GB2312" charset="0"/>
                  <a:cs typeface="楷体_GB2312" charset="0"/>
                </a:rPr>
                <a:t> </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a:sym typeface="Symbol" panose="05050102010706020507" charset="0"/>
                </a:rPr>
                <a:t>– </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baseline="-25000">
                  <a:ea typeface="创艺繁标宋" charset="0"/>
                  <a:cs typeface="创艺繁标宋" charset="0"/>
                  <a:sym typeface="Symbol" panose="05050102010706020507" charset="0"/>
                </a:rPr>
                <a:t> </a:t>
              </a:r>
            </a:p>
          </p:txBody>
        </p:sp>
        <p:sp>
          <p:nvSpPr>
            <p:cNvPr id="7216" name="Text Box 20"/>
            <p:cNvSpPr txBox="1">
              <a:spLocks noChangeArrowheads="1"/>
            </p:cNvSpPr>
            <p:nvPr/>
          </p:nvSpPr>
          <p:spPr bwMode="auto">
            <a:xfrm>
              <a:off x="1440" y="1728"/>
              <a:ext cx="54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u</a:t>
              </a:r>
              <a:r>
                <a:rPr lang="en-US" altLang="zh-CN" sz="2800" i="0" baseline="-25000">
                  <a:ea typeface="楷体_GB2312" charset="0"/>
                  <a:cs typeface="楷体_GB2312" charset="0"/>
                </a:rPr>
                <a:t>o</a:t>
              </a:r>
              <a:endParaRPr lang="en-US" altLang="zh-CN" sz="2800" i="0">
                <a:ea typeface="楷体_GB2312" charset="0"/>
                <a:cs typeface="楷体_GB2312" charset="0"/>
              </a:endParaRPr>
            </a:p>
          </p:txBody>
        </p:sp>
      </p:grpSp>
      <p:grpSp>
        <p:nvGrpSpPr>
          <p:cNvPr id="5" name="Group 21"/>
          <p:cNvGrpSpPr/>
          <p:nvPr/>
        </p:nvGrpSpPr>
        <p:grpSpPr bwMode="auto">
          <a:xfrm>
            <a:off x="2209800" y="5484813"/>
            <a:ext cx="1524000" cy="519112"/>
            <a:chOff x="1248" y="3408"/>
            <a:chExt cx="960" cy="327"/>
          </a:xfrm>
        </p:grpSpPr>
        <p:sp>
          <p:nvSpPr>
            <p:cNvPr id="7211" name="Text Box 22"/>
            <p:cNvSpPr txBox="1">
              <a:spLocks noChangeArrowheads="1"/>
            </p:cNvSpPr>
            <p:nvPr/>
          </p:nvSpPr>
          <p:spPr bwMode="auto">
            <a:xfrm>
              <a:off x="1440" y="3408"/>
              <a:ext cx="76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cs typeface="Times New Roman" panose="02020603050405020304" charset="0"/>
                </a:rPr>
                <a:t>–</a:t>
              </a:r>
              <a:r>
                <a:rPr lang="en-US" altLang="zh-CN" sz="2800">
                  <a:ea typeface="楷体_GB2312" charset="0"/>
                  <a:cs typeface="楷体_GB2312" charset="0"/>
                </a:rPr>
                <a:t>U</a:t>
              </a:r>
              <a:r>
                <a:rPr lang="en-US" altLang="zh-CN" sz="2800" i="0" baseline="-25000">
                  <a:ea typeface="楷体_GB2312" charset="0"/>
                  <a:cs typeface="楷体_GB2312" charset="0"/>
                </a:rPr>
                <a:t>o(sat)</a:t>
              </a:r>
            </a:p>
          </p:txBody>
        </p:sp>
        <p:sp>
          <p:nvSpPr>
            <p:cNvPr id="7212" name="Line 23"/>
            <p:cNvSpPr>
              <a:spLocks noChangeShapeType="1"/>
            </p:cNvSpPr>
            <p:nvPr/>
          </p:nvSpPr>
          <p:spPr bwMode="auto">
            <a:xfrm>
              <a:off x="1248" y="3600"/>
              <a:ext cx="144" cy="0"/>
            </a:xfrm>
            <a:prstGeom prst="line">
              <a:avLst/>
            </a:prstGeom>
            <a:noFill/>
            <a:ln w="38100">
              <a:solidFill>
                <a:schemeClr val="folHlink"/>
              </a:solidFill>
              <a:prstDash val="sysDot"/>
              <a:round/>
            </a:ln>
          </p:spPr>
          <p:txBody>
            <a:bodyPr wrap="none" anchor="ctr"/>
            <a:lstStyle/>
            <a:p>
              <a:endParaRPr lang="zh-CN" altLang="en-US" b="1">
                <a:latin typeface="Times New Roman" panose="02020603050405020304" charset="0"/>
              </a:endParaRPr>
            </a:p>
          </p:txBody>
        </p:sp>
      </p:grpSp>
      <p:grpSp>
        <p:nvGrpSpPr>
          <p:cNvPr id="6" name="Group 27"/>
          <p:cNvGrpSpPr/>
          <p:nvPr/>
        </p:nvGrpSpPr>
        <p:grpSpPr bwMode="auto">
          <a:xfrm>
            <a:off x="990600" y="3656013"/>
            <a:ext cx="2933700" cy="2133600"/>
            <a:chOff x="3636" y="1920"/>
            <a:chExt cx="1848" cy="1344"/>
          </a:xfrm>
        </p:grpSpPr>
        <p:sp>
          <p:nvSpPr>
            <p:cNvPr id="7208" name="Line 28"/>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b="1">
                <a:latin typeface="Times New Roman" panose="02020603050405020304" charset="0"/>
              </a:endParaRPr>
            </a:p>
          </p:txBody>
        </p:sp>
        <p:sp>
          <p:nvSpPr>
            <p:cNvPr id="7209" name="Line 29"/>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b="1">
                <a:latin typeface="Times New Roman" panose="02020603050405020304" charset="0"/>
              </a:endParaRPr>
            </a:p>
          </p:txBody>
        </p:sp>
        <p:sp>
          <p:nvSpPr>
            <p:cNvPr id="7210" name="Line 30"/>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b="1">
                <a:latin typeface="Times New Roman" panose="02020603050405020304" charset="0"/>
              </a:endParaRPr>
            </a:p>
          </p:txBody>
        </p:sp>
      </p:grpSp>
      <p:sp>
        <p:nvSpPr>
          <p:cNvPr id="57375" name="AutoShape 31" descr="40%"/>
          <p:cNvSpPr>
            <a:spLocks noChangeArrowheads="1"/>
          </p:cNvSpPr>
          <p:nvPr/>
        </p:nvSpPr>
        <p:spPr bwMode="auto">
          <a:xfrm>
            <a:off x="3048000" y="3732213"/>
            <a:ext cx="1066800" cy="609600"/>
          </a:xfrm>
          <a:prstGeom prst="wedgeRoundRectCallout">
            <a:avLst>
              <a:gd name="adj1" fmla="val -87648"/>
              <a:gd name="adj2" fmla="val 0"/>
              <a:gd name="adj3" fmla="val 16667"/>
            </a:avLst>
          </a:prstGeom>
          <a:noFill/>
          <a:ln w="28575">
            <a:solidFill>
              <a:srgbClr val="008000"/>
            </a:solidFill>
            <a:miter lim="800000"/>
          </a:ln>
        </p:spPr>
        <p:txBody>
          <a:bodyPr wrap="none" anchor="ctr"/>
          <a:lstStyle/>
          <a:p>
            <a:pPr algn="ctr" eaLnBrk="0" hangingPunct="0">
              <a:spcBef>
                <a:spcPct val="50000"/>
              </a:spcBef>
            </a:pPr>
            <a:r>
              <a:rPr lang="zh-CN" altLang="en-US" sz="2800" b="1" i="0">
                <a:solidFill>
                  <a:srgbClr val="FF3300"/>
                </a:solidFill>
                <a:latin typeface="Times New Roman" panose="02020603050405020304" charset="0"/>
              </a:rPr>
              <a:t>线性区</a:t>
            </a:r>
            <a:endParaRPr lang="zh-CN" altLang="en-US" sz="2800" b="1" i="0">
              <a:solidFill>
                <a:srgbClr val="FF3300"/>
              </a:solidFill>
              <a:latin typeface="Times New Roman" panose="02020603050405020304" charset="0"/>
              <a:ea typeface="楷体_GB2312" charset="0"/>
              <a:cs typeface="楷体_GB2312" charset="0"/>
            </a:endParaRPr>
          </a:p>
        </p:txBody>
      </p:sp>
      <p:sp>
        <p:nvSpPr>
          <p:cNvPr id="57376" name="AutoShape 32" descr="40%"/>
          <p:cNvSpPr>
            <a:spLocks noChangeArrowheads="1"/>
          </p:cNvSpPr>
          <p:nvPr/>
        </p:nvSpPr>
        <p:spPr bwMode="auto">
          <a:xfrm>
            <a:off x="533400" y="3579813"/>
            <a:ext cx="1600200" cy="609600"/>
          </a:xfrm>
          <a:prstGeom prst="wedgeRoundRectCallout">
            <a:avLst>
              <a:gd name="adj1" fmla="val 68454"/>
              <a:gd name="adj2" fmla="val 46356"/>
              <a:gd name="adj3" fmla="val 16667"/>
            </a:avLst>
          </a:prstGeom>
          <a:noFill/>
          <a:ln w="28575">
            <a:solidFill>
              <a:schemeClr val="accent2"/>
            </a:solidFill>
            <a:miter lim="800000"/>
          </a:ln>
        </p:spPr>
        <p:txBody>
          <a:bodyPr wrap="none" anchor="ctr"/>
          <a:lstStyle/>
          <a:p>
            <a:pPr algn="ctr" eaLnBrk="0" hangingPunct="0">
              <a:spcBef>
                <a:spcPct val="50000"/>
              </a:spcBef>
            </a:pPr>
            <a:r>
              <a:rPr lang="zh-CN" altLang="en-US" sz="2800" b="1" i="0">
                <a:latin typeface="Times New Roman" panose="02020603050405020304" charset="0"/>
              </a:rPr>
              <a:t>理想特性</a:t>
            </a:r>
            <a:endParaRPr lang="zh-CN" altLang="en-US" sz="2800" b="1" i="0">
              <a:latin typeface="Times New Roman" panose="02020603050405020304" charset="0"/>
              <a:ea typeface="楷体_GB2312" charset="0"/>
              <a:cs typeface="楷体_GB2312" charset="0"/>
            </a:endParaRPr>
          </a:p>
        </p:txBody>
      </p:sp>
      <p:sp>
        <p:nvSpPr>
          <p:cNvPr id="57377" name="AutoShape 33" descr="40%"/>
          <p:cNvSpPr>
            <a:spLocks noChangeArrowheads="1"/>
          </p:cNvSpPr>
          <p:nvPr/>
        </p:nvSpPr>
        <p:spPr bwMode="auto">
          <a:xfrm>
            <a:off x="457200" y="4951413"/>
            <a:ext cx="1600200" cy="609600"/>
          </a:xfrm>
          <a:prstGeom prst="wedgeRoundRectCallout">
            <a:avLst>
              <a:gd name="adj1" fmla="val 64088"/>
              <a:gd name="adj2" fmla="val -5468"/>
              <a:gd name="adj3" fmla="val 16667"/>
            </a:avLst>
          </a:prstGeom>
          <a:noFill/>
          <a:ln w="28575">
            <a:solidFill>
              <a:schemeClr val="accent2"/>
            </a:solidFill>
            <a:miter lim="800000"/>
          </a:ln>
        </p:spPr>
        <p:txBody>
          <a:bodyPr wrap="none" anchor="ctr"/>
          <a:lstStyle/>
          <a:p>
            <a:pPr algn="ctr" eaLnBrk="0" hangingPunct="0">
              <a:spcBef>
                <a:spcPct val="50000"/>
              </a:spcBef>
            </a:pPr>
            <a:r>
              <a:rPr lang="zh-CN" altLang="en-US" sz="2800" b="1" i="0">
                <a:latin typeface="Times New Roman" panose="02020603050405020304" charset="0"/>
              </a:rPr>
              <a:t>实际特性</a:t>
            </a:r>
            <a:endParaRPr lang="zh-CN" altLang="en-US" sz="2800" b="1" i="0">
              <a:latin typeface="Times New Roman" panose="02020603050405020304" charset="0"/>
              <a:ea typeface="楷体_GB2312" charset="0"/>
              <a:cs typeface="楷体_GB2312" charset="0"/>
            </a:endParaRPr>
          </a:p>
        </p:txBody>
      </p:sp>
      <p:grpSp>
        <p:nvGrpSpPr>
          <p:cNvPr id="7" name="Group 34"/>
          <p:cNvGrpSpPr/>
          <p:nvPr/>
        </p:nvGrpSpPr>
        <p:grpSpPr bwMode="auto">
          <a:xfrm>
            <a:off x="5257800" y="723900"/>
            <a:ext cx="3886200" cy="2695575"/>
            <a:chOff x="3312" y="409"/>
            <a:chExt cx="1875" cy="1300"/>
          </a:xfrm>
        </p:grpSpPr>
        <p:sp>
          <p:nvSpPr>
            <p:cNvPr id="7188" name="Text Box 35"/>
            <p:cNvSpPr txBox="1">
              <a:spLocks noChangeArrowheads="1"/>
            </p:cNvSpPr>
            <p:nvPr/>
          </p:nvSpPr>
          <p:spPr bwMode="auto">
            <a:xfrm>
              <a:off x="4772" y="978"/>
              <a:ext cx="415"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7189" name="Rectangle 36" descr="40%"/>
            <p:cNvSpPr>
              <a:spLocks noChangeArrowheads="1"/>
            </p:cNvSpPr>
            <p:nvPr/>
          </p:nvSpPr>
          <p:spPr bwMode="auto">
            <a:xfrm>
              <a:off x="3943" y="790"/>
              <a:ext cx="518" cy="619"/>
            </a:xfrm>
            <a:prstGeom prst="rect">
              <a:avLst/>
            </a:prstGeom>
            <a:noFill/>
            <a:ln w="28575">
              <a:solidFill>
                <a:schemeClr val="tx1"/>
              </a:solidFill>
              <a:miter lim="800000"/>
            </a:ln>
          </p:spPr>
          <p:txBody>
            <a:bodyPr wrap="none" anchor="ctr"/>
            <a:lstStyle/>
            <a:p>
              <a:endParaRPr lang="zh-CN" altLang="en-US" b="1">
                <a:latin typeface="Times New Roman" panose="02020603050405020304" charset="0"/>
              </a:endParaRPr>
            </a:p>
          </p:txBody>
        </p:sp>
        <p:sp>
          <p:nvSpPr>
            <p:cNvPr id="7190" name="Text Box 37"/>
            <p:cNvSpPr txBox="1">
              <a:spLocks noChangeArrowheads="1"/>
            </p:cNvSpPr>
            <p:nvPr/>
          </p:nvSpPr>
          <p:spPr bwMode="auto">
            <a:xfrm>
              <a:off x="3936" y="1113"/>
              <a:ext cx="223" cy="25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7191" name="Text Box 38"/>
            <p:cNvSpPr txBox="1">
              <a:spLocks noChangeArrowheads="1"/>
            </p:cNvSpPr>
            <p:nvPr/>
          </p:nvSpPr>
          <p:spPr bwMode="auto">
            <a:xfrm>
              <a:off x="4254" y="972"/>
              <a:ext cx="402"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7192" name="Text Box 39"/>
            <p:cNvSpPr txBox="1">
              <a:spLocks noChangeArrowheads="1"/>
            </p:cNvSpPr>
            <p:nvPr/>
          </p:nvSpPr>
          <p:spPr bwMode="auto">
            <a:xfrm>
              <a:off x="4153" y="754"/>
              <a:ext cx="527" cy="22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i="0"/>
            </a:p>
          </p:txBody>
        </p:sp>
        <p:sp>
          <p:nvSpPr>
            <p:cNvPr id="7193" name="Text Box 40"/>
            <p:cNvSpPr txBox="1">
              <a:spLocks noChangeArrowheads="1"/>
            </p:cNvSpPr>
            <p:nvPr/>
          </p:nvSpPr>
          <p:spPr bwMode="auto">
            <a:xfrm>
              <a:off x="3312" y="1143"/>
              <a:ext cx="432" cy="25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baseline="-25000">
                  <a:solidFill>
                    <a:srgbClr val="000099"/>
                  </a:solidFill>
                </a:rPr>
                <a:t>+</a:t>
              </a:r>
            </a:p>
          </p:txBody>
        </p:sp>
        <p:sp>
          <p:nvSpPr>
            <p:cNvPr id="7194" name="Rectangle 41"/>
            <p:cNvSpPr>
              <a:spLocks noChangeArrowheads="1"/>
            </p:cNvSpPr>
            <p:nvPr/>
          </p:nvSpPr>
          <p:spPr bwMode="auto">
            <a:xfrm>
              <a:off x="3312" y="849"/>
              <a:ext cx="389" cy="251"/>
            </a:xfrm>
            <a:prstGeom prst="rect">
              <a:avLst/>
            </a:prstGeom>
            <a:noFill/>
            <a:ln>
              <a:noFill/>
            </a:ln>
          </p:spPr>
          <p:txBody>
            <a:bodyPr>
              <a:spAutoFit/>
            </a:bodyPr>
            <a:lstStyle/>
            <a:p>
              <a:r>
                <a:rPr lang="en-US" altLang="zh-CN" sz="2800" b="1" i="1" dirty="0" smtClean="0">
                  <a:solidFill>
                    <a:srgbClr val="000099"/>
                  </a:solidFill>
                  <a:latin typeface="Times New Roman" panose="02020603050405020304" charset="0"/>
                </a:rPr>
                <a:t>u</a:t>
              </a:r>
              <a:r>
                <a:rPr lang="en-US" altLang="zh-CN" sz="2800" b="1" i="1" baseline="-25000" dirty="0" smtClean="0">
                  <a:solidFill>
                    <a:srgbClr val="000099"/>
                  </a:solidFill>
                  <a:latin typeface="Times New Roman" panose="02020603050405020304" charset="0"/>
                </a:rPr>
                <a:t>–</a:t>
              </a:r>
              <a:endParaRPr lang="en-US" altLang="zh-CN" sz="2800" b="1" i="1" dirty="0">
                <a:solidFill>
                  <a:srgbClr val="000099"/>
                </a:solidFill>
                <a:latin typeface="Times New Roman" panose="02020603050405020304" charset="0"/>
              </a:endParaRPr>
            </a:p>
          </p:txBody>
        </p:sp>
        <p:sp>
          <p:nvSpPr>
            <p:cNvPr id="7195" name="Line 42"/>
            <p:cNvSpPr>
              <a:spLocks noChangeShapeType="1"/>
            </p:cNvSpPr>
            <p:nvPr/>
          </p:nvSpPr>
          <p:spPr bwMode="auto">
            <a:xfrm>
              <a:off x="3654" y="1280"/>
              <a:ext cx="290" cy="0"/>
            </a:xfrm>
            <a:prstGeom prst="line">
              <a:avLst/>
            </a:prstGeom>
            <a:noFill/>
            <a:ln w="28575">
              <a:solidFill>
                <a:schemeClr val="tx1"/>
              </a:solidFill>
              <a:round/>
            </a:ln>
          </p:spPr>
          <p:txBody>
            <a:bodyPr wrap="none" anchor="ctr"/>
            <a:lstStyle/>
            <a:p>
              <a:endParaRPr lang="zh-CN" altLang="en-US" b="1">
                <a:latin typeface="Times New Roman" panose="02020603050405020304" charset="0"/>
              </a:endParaRPr>
            </a:p>
          </p:txBody>
        </p:sp>
        <p:sp>
          <p:nvSpPr>
            <p:cNvPr id="7196" name="Line 43"/>
            <p:cNvSpPr>
              <a:spLocks noChangeShapeType="1"/>
            </p:cNvSpPr>
            <p:nvPr/>
          </p:nvSpPr>
          <p:spPr bwMode="auto">
            <a:xfrm>
              <a:off x="4461" y="1116"/>
              <a:ext cx="254" cy="0"/>
            </a:xfrm>
            <a:prstGeom prst="line">
              <a:avLst/>
            </a:prstGeom>
            <a:noFill/>
            <a:ln w="28575">
              <a:solidFill>
                <a:schemeClr val="tx1"/>
              </a:solidFill>
              <a:round/>
            </a:ln>
          </p:spPr>
          <p:txBody>
            <a:bodyPr wrap="none" anchor="ctr"/>
            <a:lstStyle/>
            <a:p>
              <a:endParaRPr lang="zh-CN" altLang="en-US" b="1">
                <a:latin typeface="Times New Roman" panose="02020603050405020304" charset="0"/>
              </a:endParaRPr>
            </a:p>
          </p:txBody>
        </p:sp>
        <p:sp>
          <p:nvSpPr>
            <p:cNvPr id="7197" name="Line 44"/>
            <p:cNvSpPr>
              <a:spLocks noChangeShapeType="1"/>
            </p:cNvSpPr>
            <p:nvPr/>
          </p:nvSpPr>
          <p:spPr bwMode="auto">
            <a:xfrm>
              <a:off x="3747" y="617"/>
              <a:ext cx="0" cy="0"/>
            </a:xfrm>
            <a:prstGeom prst="line">
              <a:avLst/>
            </a:prstGeom>
            <a:noFill/>
            <a:ln w="28575">
              <a:solidFill>
                <a:schemeClr val="tx1"/>
              </a:solidFill>
              <a:round/>
            </a:ln>
          </p:spPr>
          <p:txBody>
            <a:bodyPr wrap="none" anchor="ctr"/>
            <a:lstStyle/>
            <a:p>
              <a:endParaRPr lang="zh-CN" altLang="en-US" b="1">
                <a:latin typeface="Times New Roman" panose="02020603050405020304" charset="0"/>
              </a:endParaRPr>
            </a:p>
          </p:txBody>
        </p:sp>
        <p:sp>
          <p:nvSpPr>
            <p:cNvPr id="7198" name="Line 45"/>
            <p:cNvSpPr>
              <a:spLocks noChangeShapeType="1"/>
            </p:cNvSpPr>
            <p:nvPr/>
          </p:nvSpPr>
          <p:spPr bwMode="auto">
            <a:xfrm>
              <a:off x="3654" y="1056"/>
              <a:ext cx="290" cy="0"/>
            </a:xfrm>
            <a:prstGeom prst="line">
              <a:avLst/>
            </a:prstGeom>
            <a:noFill/>
            <a:ln w="28575">
              <a:solidFill>
                <a:schemeClr val="tx1"/>
              </a:solidFill>
              <a:round/>
            </a:ln>
          </p:spPr>
          <p:txBody>
            <a:bodyPr wrap="none" anchor="ctr"/>
            <a:lstStyle/>
            <a:p>
              <a:endParaRPr lang="zh-CN" altLang="en-US" b="1">
                <a:latin typeface="Times New Roman" panose="02020603050405020304" charset="0"/>
              </a:endParaRPr>
            </a:p>
          </p:txBody>
        </p:sp>
        <p:sp>
          <p:nvSpPr>
            <p:cNvPr id="7199" name="Line 46"/>
            <p:cNvSpPr>
              <a:spLocks noChangeShapeType="1"/>
            </p:cNvSpPr>
            <p:nvPr/>
          </p:nvSpPr>
          <p:spPr bwMode="auto">
            <a:xfrm>
              <a:off x="4200" y="547"/>
              <a:ext cx="0" cy="242"/>
            </a:xfrm>
            <a:prstGeom prst="line">
              <a:avLst/>
            </a:prstGeom>
            <a:noFill/>
            <a:ln w="38100">
              <a:solidFill>
                <a:schemeClr val="tx1"/>
              </a:solidFill>
              <a:round/>
            </a:ln>
          </p:spPr>
          <p:txBody>
            <a:bodyPr wrap="none" anchor="ctr"/>
            <a:lstStyle/>
            <a:p>
              <a:endParaRPr lang="zh-CN" altLang="en-US" b="1">
                <a:latin typeface="Times New Roman" panose="02020603050405020304" charset="0"/>
              </a:endParaRPr>
            </a:p>
          </p:txBody>
        </p:sp>
        <p:sp>
          <p:nvSpPr>
            <p:cNvPr id="7200" name="Line 47"/>
            <p:cNvSpPr>
              <a:spLocks noChangeShapeType="1"/>
            </p:cNvSpPr>
            <p:nvPr/>
          </p:nvSpPr>
          <p:spPr bwMode="auto">
            <a:xfrm>
              <a:off x="4196" y="1409"/>
              <a:ext cx="0" cy="242"/>
            </a:xfrm>
            <a:prstGeom prst="line">
              <a:avLst/>
            </a:prstGeom>
            <a:noFill/>
            <a:ln w="38100">
              <a:solidFill>
                <a:schemeClr val="tx1"/>
              </a:solidFill>
              <a:round/>
            </a:ln>
          </p:spPr>
          <p:txBody>
            <a:bodyPr wrap="none" anchor="ctr"/>
            <a:lstStyle/>
            <a:p>
              <a:endParaRPr lang="zh-CN" altLang="en-US" b="1">
                <a:latin typeface="Times New Roman" panose="02020603050405020304" charset="0"/>
              </a:endParaRPr>
            </a:p>
          </p:txBody>
        </p:sp>
        <p:sp>
          <p:nvSpPr>
            <p:cNvPr id="7201" name="Rectangle 48"/>
            <p:cNvSpPr>
              <a:spLocks noChangeArrowheads="1"/>
            </p:cNvSpPr>
            <p:nvPr/>
          </p:nvSpPr>
          <p:spPr bwMode="auto">
            <a:xfrm>
              <a:off x="4176" y="409"/>
              <a:ext cx="657" cy="223"/>
            </a:xfrm>
            <a:prstGeom prst="rect">
              <a:avLst/>
            </a:prstGeom>
            <a:noFill/>
            <a:ln>
              <a:noFill/>
            </a:ln>
          </p:spPr>
          <p:txBody>
            <a:bodyPr>
              <a:spAutoFit/>
            </a:bodyPr>
            <a:lstStyle/>
            <a:p>
              <a:pPr eaLnBrk="0" hangingPunct="0">
                <a:spcBef>
                  <a:spcPct val="50000"/>
                </a:spcBef>
              </a:pPr>
              <a:r>
                <a:rPr lang="en-US" altLang="zh-CN" sz="2400" b="1">
                  <a:latin typeface="Times New Roman" panose="02020603050405020304" charset="0"/>
                </a:rPr>
                <a:t>+</a:t>
              </a:r>
              <a:r>
                <a:rPr lang="en-US" altLang="zh-CN" sz="2400" b="1">
                  <a:solidFill>
                    <a:srgbClr val="000099"/>
                  </a:solidFill>
                  <a:latin typeface="Times New Roman" panose="02020603050405020304" charset="0"/>
                </a:rPr>
                <a:t>U</a:t>
              </a:r>
              <a:r>
                <a:rPr lang="en-US" altLang="zh-CN" sz="2400" b="1" i="0" baseline="-25000">
                  <a:solidFill>
                    <a:srgbClr val="000099"/>
                  </a:solidFill>
                  <a:latin typeface="Times New Roman" panose="02020603050405020304" charset="0"/>
                </a:rPr>
                <a:t>CC</a:t>
              </a:r>
              <a:endParaRPr lang="en-US" altLang="zh-CN" sz="2400" b="1">
                <a:solidFill>
                  <a:srgbClr val="000099"/>
                </a:solidFill>
                <a:latin typeface="Times New Roman" panose="02020603050405020304" charset="0"/>
              </a:endParaRPr>
            </a:p>
          </p:txBody>
        </p:sp>
        <p:sp>
          <p:nvSpPr>
            <p:cNvPr id="7202" name="Rectangle 49"/>
            <p:cNvSpPr>
              <a:spLocks noChangeArrowheads="1"/>
            </p:cNvSpPr>
            <p:nvPr/>
          </p:nvSpPr>
          <p:spPr bwMode="auto">
            <a:xfrm>
              <a:off x="4210" y="1488"/>
              <a:ext cx="657" cy="221"/>
            </a:xfrm>
            <a:prstGeom prst="rect">
              <a:avLst/>
            </a:prstGeom>
            <a:noFill/>
            <a:ln>
              <a:noFill/>
            </a:ln>
          </p:spPr>
          <p:txBody>
            <a:bodyPr>
              <a:spAutoFit/>
            </a:bodyPr>
            <a:lstStyle/>
            <a:p>
              <a:pPr eaLnBrk="0" hangingPunct="0">
                <a:spcBef>
                  <a:spcPct val="50000"/>
                </a:spcBef>
              </a:pPr>
              <a:r>
                <a:rPr lang="en-US" altLang="zh-CN" sz="2400" b="1" i="0">
                  <a:latin typeface="Times New Roman" panose="02020603050405020304" charset="0"/>
                </a:rPr>
                <a:t>–</a:t>
              </a:r>
              <a:r>
                <a:rPr lang="en-US" altLang="zh-CN" sz="2400" b="1">
                  <a:solidFill>
                    <a:srgbClr val="000099"/>
                  </a:solidFill>
                  <a:latin typeface="Times New Roman" panose="02020603050405020304" charset="0"/>
                </a:rPr>
                <a:t>U</a:t>
              </a:r>
              <a:r>
                <a:rPr lang="en-US" altLang="zh-CN" sz="2400" b="1" i="0" baseline="-25000">
                  <a:solidFill>
                    <a:srgbClr val="000099"/>
                  </a:solidFill>
                  <a:latin typeface="Times New Roman" panose="02020603050405020304" charset="0"/>
                </a:rPr>
                <a:t>EE</a:t>
              </a:r>
              <a:endParaRPr lang="en-US" altLang="zh-CN" sz="2400" b="1">
                <a:solidFill>
                  <a:srgbClr val="000099"/>
                </a:solidFill>
                <a:latin typeface="Times New Roman" panose="02020603050405020304" charset="0"/>
              </a:endParaRPr>
            </a:p>
          </p:txBody>
        </p:sp>
        <p:sp>
          <p:nvSpPr>
            <p:cNvPr id="7203" name="Text Box 50"/>
            <p:cNvSpPr txBox="1">
              <a:spLocks noChangeArrowheads="1"/>
            </p:cNvSpPr>
            <p:nvPr/>
          </p:nvSpPr>
          <p:spPr bwMode="auto">
            <a:xfrm>
              <a:off x="3943" y="892"/>
              <a:ext cx="329" cy="25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7204" name="Text Box 51"/>
            <p:cNvSpPr txBox="1">
              <a:spLocks noChangeArrowheads="1"/>
            </p:cNvSpPr>
            <p:nvPr/>
          </p:nvSpPr>
          <p:spPr bwMode="auto">
            <a:xfrm rot="5400000">
              <a:off x="4067" y="827"/>
              <a:ext cx="188" cy="223"/>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205" name="Oval 52"/>
            <p:cNvSpPr>
              <a:spLocks noChangeArrowheads="1"/>
            </p:cNvSpPr>
            <p:nvPr/>
          </p:nvSpPr>
          <p:spPr bwMode="auto">
            <a:xfrm>
              <a:off x="3600" y="1026"/>
              <a:ext cx="54" cy="54"/>
            </a:xfrm>
            <a:prstGeom prst="ellipse">
              <a:avLst/>
            </a:prstGeom>
            <a:noFill/>
            <a:ln w="38100">
              <a:solidFill>
                <a:srgbClr val="000000"/>
              </a:solidFill>
              <a:round/>
            </a:ln>
          </p:spPr>
          <p:txBody>
            <a:bodyPr wrap="none" anchor="ctr"/>
            <a:lstStyle/>
            <a:p>
              <a:endParaRPr lang="zh-CN" altLang="en-US" b="1">
                <a:latin typeface="Times New Roman" panose="02020603050405020304" charset="0"/>
              </a:endParaRPr>
            </a:p>
          </p:txBody>
        </p:sp>
        <p:sp>
          <p:nvSpPr>
            <p:cNvPr id="7206" name="Oval 53"/>
            <p:cNvSpPr>
              <a:spLocks noChangeArrowheads="1"/>
            </p:cNvSpPr>
            <p:nvPr/>
          </p:nvSpPr>
          <p:spPr bwMode="auto">
            <a:xfrm>
              <a:off x="3600" y="1242"/>
              <a:ext cx="54" cy="54"/>
            </a:xfrm>
            <a:prstGeom prst="ellipse">
              <a:avLst/>
            </a:prstGeom>
            <a:noFill/>
            <a:ln w="38100">
              <a:solidFill>
                <a:srgbClr val="000000"/>
              </a:solidFill>
              <a:round/>
            </a:ln>
          </p:spPr>
          <p:txBody>
            <a:bodyPr wrap="none" anchor="ctr"/>
            <a:lstStyle/>
            <a:p>
              <a:endParaRPr lang="zh-CN" altLang="en-US" b="1">
                <a:latin typeface="Times New Roman" panose="02020603050405020304" charset="0"/>
              </a:endParaRPr>
            </a:p>
          </p:txBody>
        </p:sp>
        <p:sp>
          <p:nvSpPr>
            <p:cNvPr id="7207" name="Oval 54"/>
            <p:cNvSpPr>
              <a:spLocks noChangeArrowheads="1"/>
            </p:cNvSpPr>
            <p:nvPr/>
          </p:nvSpPr>
          <p:spPr bwMode="auto">
            <a:xfrm>
              <a:off x="4698" y="1092"/>
              <a:ext cx="54" cy="54"/>
            </a:xfrm>
            <a:prstGeom prst="ellipse">
              <a:avLst/>
            </a:prstGeom>
            <a:noFill/>
            <a:ln w="38100">
              <a:solidFill>
                <a:srgbClr val="000000"/>
              </a:solidFill>
              <a:round/>
            </a:ln>
          </p:spPr>
          <p:txBody>
            <a:bodyPr wrap="none" anchor="ctr"/>
            <a:lstStyle/>
            <a:p>
              <a:endParaRPr lang="zh-CN" altLang="en-US" b="1">
                <a:latin typeface="Times New Roman" panose="02020603050405020304" charset="0"/>
              </a:endParaRPr>
            </a:p>
          </p:txBody>
        </p:sp>
      </p:grpSp>
      <p:sp>
        <p:nvSpPr>
          <p:cNvPr id="57399" name="AutoShape 55" descr="40%"/>
          <p:cNvSpPr>
            <a:spLocks noChangeArrowheads="1"/>
          </p:cNvSpPr>
          <p:nvPr/>
        </p:nvSpPr>
        <p:spPr bwMode="auto">
          <a:xfrm>
            <a:off x="2819400" y="4951413"/>
            <a:ext cx="1447800" cy="609600"/>
          </a:xfrm>
          <a:prstGeom prst="wedgeRoundRectCallout">
            <a:avLst>
              <a:gd name="adj1" fmla="val -114472"/>
              <a:gd name="adj2" fmla="val 85940"/>
              <a:gd name="adj3" fmla="val 16667"/>
            </a:avLst>
          </a:prstGeom>
          <a:noFill/>
          <a:ln w="28575">
            <a:solidFill>
              <a:srgbClr val="008000"/>
            </a:solidFill>
            <a:miter lim="800000"/>
          </a:ln>
        </p:spPr>
        <p:txBody>
          <a:bodyPr wrap="none" anchor="ctr"/>
          <a:lstStyle/>
          <a:p>
            <a:pPr algn="ctr" eaLnBrk="0" hangingPunct="0">
              <a:spcBef>
                <a:spcPct val="50000"/>
              </a:spcBef>
            </a:pPr>
            <a:r>
              <a:rPr lang="zh-CN" altLang="en-US" sz="2800" b="1" i="0">
                <a:solidFill>
                  <a:srgbClr val="FF3300"/>
                </a:solidFill>
                <a:latin typeface="Times New Roman" panose="02020603050405020304" charset="0"/>
              </a:rPr>
              <a:t>饱和区</a:t>
            </a:r>
          </a:p>
        </p:txBody>
      </p:sp>
      <p:sp>
        <p:nvSpPr>
          <p:cNvPr id="57400" name="Text Box 56"/>
          <p:cNvSpPr txBox="1">
            <a:spLocks noChangeArrowheads="1"/>
          </p:cNvSpPr>
          <p:nvPr/>
        </p:nvSpPr>
        <p:spPr bwMode="auto">
          <a:xfrm>
            <a:off x="2362200" y="4708525"/>
            <a:ext cx="520036" cy="400110"/>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t> 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wipe(left)">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wipe(left)">
                                      <p:cBhvr>
                                        <p:cTn id="12" dur="500"/>
                                        <p:tgtEl>
                                          <p:spTgt spid="5734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349"/>
                                        </p:tgtEl>
                                        <p:attrNameLst>
                                          <p:attrName>style.visibility</p:attrName>
                                        </p:attrNameLst>
                                      </p:cBhvr>
                                      <p:to>
                                        <p:strVal val="visible"/>
                                      </p:to>
                                    </p:set>
                                    <p:animEffect transition="in" filter="wipe(left)">
                                      <p:cBhvr>
                                        <p:cTn id="22" dur="500"/>
                                        <p:tgtEl>
                                          <p:spTgt spid="5734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574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ox(out)">
                                      <p:cBhvr>
                                        <p:cTn id="35" dur="500"/>
                                        <p:tgtEl>
                                          <p:spTgt spid="6"/>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right)">
                                      <p:cBhvr>
                                        <p:cTn id="39" dur="500"/>
                                        <p:tgtEl>
                                          <p:spTgt spid="3"/>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7376"/>
                                        </p:tgtEl>
                                        <p:attrNameLst>
                                          <p:attrName>style.visibility</p:attrName>
                                        </p:attrNameLst>
                                      </p:cBhvr>
                                      <p:to>
                                        <p:strVal val="visible"/>
                                      </p:to>
                                    </p:set>
                                    <p:animEffect transition="in" filter="wipe(left)">
                                      <p:cBhvr>
                                        <p:cTn id="48" dur="500"/>
                                        <p:tgtEl>
                                          <p:spTgt spid="5737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37"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outVertical)">
                                      <p:cBhvr>
                                        <p:cTn id="53" dur="500"/>
                                        <p:tgtEl>
                                          <p:spTgt spid="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57377"/>
                                        </p:tgtEl>
                                        <p:attrNameLst>
                                          <p:attrName>style.visibility</p:attrName>
                                        </p:attrNameLst>
                                      </p:cBhvr>
                                      <p:to>
                                        <p:strVal val="visible"/>
                                      </p:to>
                                    </p:set>
                                    <p:animEffect transition="in" filter="wipe(left)">
                                      <p:cBhvr>
                                        <p:cTn id="57" dur="500"/>
                                        <p:tgtEl>
                                          <p:spTgt spid="573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7375"/>
                                        </p:tgtEl>
                                        <p:attrNameLst>
                                          <p:attrName>style.visibility</p:attrName>
                                        </p:attrNameLst>
                                      </p:cBhvr>
                                      <p:to>
                                        <p:strVal val="visible"/>
                                      </p:to>
                                    </p:set>
                                    <p:animEffect transition="in" filter="wipe(up)">
                                      <p:cBhvr>
                                        <p:cTn id="62" dur="500"/>
                                        <p:tgtEl>
                                          <p:spTgt spid="5737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350"/>
                                        </p:tgtEl>
                                        <p:attrNameLst>
                                          <p:attrName>style.visibility</p:attrName>
                                        </p:attrNameLst>
                                      </p:cBhvr>
                                      <p:to>
                                        <p:strVal val="visible"/>
                                      </p:to>
                                    </p:set>
                                    <p:animEffect transition="in" filter="wipe(left)">
                                      <p:cBhvr>
                                        <p:cTn id="67" dur="500"/>
                                        <p:tgtEl>
                                          <p:spTgt spid="573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7399"/>
                                        </p:tgtEl>
                                        <p:attrNameLst>
                                          <p:attrName>style.visibility</p:attrName>
                                        </p:attrNameLst>
                                      </p:cBhvr>
                                      <p:to>
                                        <p:strVal val="visible"/>
                                      </p:to>
                                    </p:set>
                                    <p:animEffect transition="in" filter="wipe(up)">
                                      <p:cBhvr>
                                        <p:cTn id="72" dur="500"/>
                                        <p:tgtEl>
                                          <p:spTgt spid="5739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7351"/>
                                        </p:tgtEl>
                                        <p:attrNameLst>
                                          <p:attrName>style.visibility</p:attrName>
                                        </p:attrNameLst>
                                      </p:cBhvr>
                                      <p:to>
                                        <p:strVal val="visible"/>
                                      </p:to>
                                    </p:set>
                                    <p:animEffect transition="in" filter="wipe(left)">
                                      <p:cBhvr>
                                        <p:cTn id="7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P spid="57348" grpId="0" autoUpdateAnimBg="0"/>
      <p:bldP spid="57349" grpId="0" autoUpdateAnimBg="0"/>
      <p:bldP spid="57350" grpId="0" autoUpdateAnimBg="0"/>
      <p:bldP spid="57351" grpId="0" autoUpdateAnimBg="0"/>
      <p:bldP spid="57375" grpId="0" animBg="1" autoUpdateAnimBg="0"/>
      <p:bldP spid="57376" grpId="0" animBg="1" autoUpdateAnimBg="0"/>
      <p:bldP spid="57377" grpId="0" animBg="1" autoUpdateAnimBg="0"/>
      <p:bldP spid="57399" grpId="0" animBg="1" autoUpdateAnimBg="0"/>
      <p:bldP spid="5740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52400" y="304800"/>
            <a:ext cx="5867400" cy="62547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5000"/>
              </a:lnSpc>
            </a:pPr>
            <a:r>
              <a:rPr lang="en-US" altLang="zh-CN" sz="2800" i="0">
                <a:solidFill>
                  <a:srgbClr val="000099"/>
                </a:solidFill>
              </a:rPr>
              <a:t>    </a:t>
            </a:r>
            <a:r>
              <a:rPr lang="zh-CN" altLang="en-US" sz="2800" i="0">
                <a:solidFill>
                  <a:srgbClr val="000099"/>
                </a:solidFill>
              </a:rPr>
              <a:t>当</a:t>
            </a:r>
            <a:r>
              <a:rPr lang="zh-CN" altLang="en-US" sz="2800">
                <a:solidFill>
                  <a:srgbClr val="000099"/>
                </a:solidFill>
                <a:sym typeface="Symbol" panose="05050102010706020507" charset="0"/>
              </a:rPr>
              <a:t></a:t>
            </a:r>
            <a:r>
              <a:rPr lang="zh-CN" altLang="en-US" sz="2800" i="0" baseline="-25000">
                <a:solidFill>
                  <a:srgbClr val="000099"/>
                </a:solidFill>
                <a:sym typeface="Symbol" panose="05050102010706020507" charset="0"/>
              </a:rPr>
              <a:t> </a:t>
            </a:r>
            <a:r>
              <a:rPr lang="en-US" altLang="zh-CN" sz="2800" i="0">
                <a:solidFill>
                  <a:srgbClr val="000099"/>
                </a:solidFill>
              </a:rPr>
              <a:t>&gt;</a:t>
            </a:r>
            <a:r>
              <a:rPr lang="en-US" altLang="zh-CN" sz="2800">
                <a:solidFill>
                  <a:srgbClr val="000099"/>
                </a:solidFill>
                <a:sym typeface="Symbol" panose="05050102010706020507" charset="0"/>
              </a:rPr>
              <a:t></a:t>
            </a:r>
            <a:r>
              <a:rPr lang="en-US" altLang="zh-CN" sz="2800" i="0" baseline="-25000">
                <a:solidFill>
                  <a:srgbClr val="000099"/>
                </a:solidFill>
                <a:sym typeface="Symbol" panose="05050102010706020507" charset="0"/>
              </a:rPr>
              <a:t>0</a:t>
            </a:r>
            <a:r>
              <a:rPr lang="zh-CN" altLang="en-US" sz="2800" i="0">
                <a:solidFill>
                  <a:srgbClr val="000099"/>
                </a:solidFill>
              </a:rPr>
              <a:t>时，</a:t>
            </a:r>
            <a:r>
              <a:rPr lang="en-US" altLang="zh-CN" sz="2800" i="0">
                <a:solidFill>
                  <a:srgbClr val="000099"/>
                </a:solidFill>
              </a:rPr>
              <a:t>| </a:t>
            </a:r>
            <a:r>
              <a:rPr lang="en-US" altLang="zh-CN" sz="2800">
                <a:solidFill>
                  <a:srgbClr val="000099"/>
                </a:solidFill>
              </a:rPr>
              <a:t>T</a:t>
            </a:r>
            <a:r>
              <a:rPr lang="en-US" altLang="zh-CN" sz="2800" i="0">
                <a:solidFill>
                  <a:srgbClr val="000099"/>
                </a:solidFill>
              </a:rPr>
              <a:t>(j</a:t>
            </a:r>
            <a:r>
              <a:rPr lang="en-US" altLang="zh-CN" sz="2800">
                <a:solidFill>
                  <a:srgbClr val="000099"/>
                </a:solidFill>
                <a:sym typeface="Symbol" panose="05050102010706020507" charset="0"/>
              </a:rPr>
              <a:t></a:t>
            </a:r>
            <a:r>
              <a:rPr lang="en-US" altLang="zh-CN" sz="2800" i="0">
                <a:solidFill>
                  <a:srgbClr val="000099"/>
                </a:solidFill>
                <a:sym typeface="Symbol" panose="05050102010706020507" charset="0"/>
              </a:rPr>
              <a:t>)|</a:t>
            </a:r>
            <a:r>
              <a:rPr lang="en-US" altLang="zh-CN" sz="2800" i="0">
                <a:solidFill>
                  <a:srgbClr val="000099"/>
                </a:solidFill>
              </a:rPr>
              <a:t> </a:t>
            </a:r>
            <a:r>
              <a:rPr lang="zh-CN" altLang="en-US" sz="2800" i="0">
                <a:solidFill>
                  <a:srgbClr val="000099"/>
                </a:solidFill>
              </a:rPr>
              <a:t>衰减很快</a:t>
            </a:r>
          </a:p>
        </p:txBody>
      </p:sp>
      <p:sp>
        <p:nvSpPr>
          <p:cNvPr id="87046" name="Text Box 6"/>
          <p:cNvSpPr txBox="1">
            <a:spLocks noChangeArrowheads="1"/>
          </p:cNvSpPr>
          <p:nvPr/>
        </p:nvSpPr>
        <p:spPr bwMode="auto">
          <a:xfrm>
            <a:off x="304800" y="838200"/>
            <a:ext cx="4648200" cy="275907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5000"/>
              </a:lnSpc>
            </a:pPr>
            <a:r>
              <a:rPr lang="en-US" altLang="zh-CN" sz="2800" i="0"/>
              <a:t>    </a:t>
            </a:r>
            <a:r>
              <a:rPr lang="zh-CN" altLang="en-US" sz="2800" i="0"/>
              <a:t>显然，电路能使低于</a:t>
            </a:r>
            <a:r>
              <a:rPr lang="zh-CN" altLang="en-US" sz="2800">
                <a:sym typeface="Symbol" panose="05050102010706020507" charset="0"/>
              </a:rPr>
              <a:t></a:t>
            </a:r>
            <a:r>
              <a:rPr lang="en-US" altLang="zh-CN" sz="2800" i="0" baseline="-25000">
                <a:sym typeface="Symbol" panose="05050102010706020507" charset="0"/>
              </a:rPr>
              <a:t>0</a:t>
            </a:r>
            <a:r>
              <a:rPr lang="zh-CN" altLang="en-US" sz="2800" i="0"/>
              <a:t>的信号顺利通过，衰减很小，而使高于</a:t>
            </a:r>
            <a:r>
              <a:rPr lang="zh-CN" altLang="en-US" sz="2800">
                <a:sym typeface="Symbol" panose="05050102010706020507" charset="0"/>
              </a:rPr>
              <a:t></a:t>
            </a:r>
            <a:r>
              <a:rPr lang="en-US" altLang="zh-CN" sz="2800" i="0" baseline="-25000">
                <a:sym typeface="Symbol" panose="05050102010706020507" charset="0"/>
              </a:rPr>
              <a:t>0</a:t>
            </a:r>
            <a:r>
              <a:rPr lang="zh-CN" altLang="en-US" sz="2800" i="0"/>
              <a:t>的信号不易通过，衰减很大，</a:t>
            </a:r>
            <a:r>
              <a:rPr lang="zh-CN" altLang="en-US" sz="2800" i="0">
                <a:solidFill>
                  <a:srgbClr val="CC0000"/>
                </a:solidFill>
              </a:rPr>
              <a:t>称一 阶有源低通滤波器。</a:t>
            </a:r>
          </a:p>
        </p:txBody>
      </p:sp>
      <p:sp>
        <p:nvSpPr>
          <p:cNvPr id="87047" name="Text Box 7"/>
          <p:cNvSpPr txBox="1">
            <a:spLocks noChangeArrowheads="1"/>
          </p:cNvSpPr>
          <p:nvPr/>
        </p:nvSpPr>
        <p:spPr bwMode="auto">
          <a:xfrm>
            <a:off x="381000" y="3516313"/>
            <a:ext cx="4038600" cy="265588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en-US" altLang="zh-CN" sz="2800" i="0"/>
              <a:t>    </a:t>
            </a:r>
            <a:r>
              <a:rPr lang="zh-CN" altLang="en-US" sz="2800" i="0"/>
              <a:t>为了改善滤波效果，使 </a:t>
            </a:r>
            <a:r>
              <a:rPr lang="zh-CN" altLang="en-US" sz="2800">
                <a:sym typeface="Symbol" panose="05050102010706020507" charset="0"/>
              </a:rPr>
              <a:t></a:t>
            </a:r>
            <a:r>
              <a:rPr lang="zh-CN" altLang="en-US" sz="2800" i="0">
                <a:sym typeface="Symbol" panose="05050102010706020507" charset="0"/>
              </a:rPr>
              <a:t> </a:t>
            </a:r>
            <a:r>
              <a:rPr lang="en-US" altLang="zh-CN" sz="2800" i="0">
                <a:sym typeface="Symbol" panose="05050102010706020507" charset="0"/>
              </a:rPr>
              <a:t>&gt;</a:t>
            </a:r>
            <a:r>
              <a:rPr lang="en-US" altLang="zh-CN" sz="2800" i="0"/>
              <a:t> </a:t>
            </a:r>
            <a:r>
              <a:rPr lang="en-US" altLang="zh-CN" sz="2800">
                <a:sym typeface="Symbol" panose="05050102010706020507" charset="0"/>
              </a:rPr>
              <a:t></a:t>
            </a:r>
            <a:r>
              <a:rPr lang="en-US" altLang="zh-CN" sz="2800" i="0" baseline="-25000">
                <a:sym typeface="Symbol" panose="05050102010706020507" charset="0"/>
              </a:rPr>
              <a:t>0 </a:t>
            </a:r>
            <a:r>
              <a:rPr lang="zh-CN" altLang="en-US" sz="2800" i="0"/>
              <a:t>时信号衰减得更快些，常将两节</a:t>
            </a:r>
            <a:r>
              <a:rPr lang="en-US" altLang="zh-CN" sz="2800"/>
              <a:t>RC</a:t>
            </a:r>
            <a:r>
              <a:rPr lang="zh-CN" altLang="en-US" sz="2800" i="0"/>
              <a:t>滤波环节串接起来，</a:t>
            </a:r>
            <a:r>
              <a:rPr lang="zh-CN" altLang="en-US" sz="2800" i="0">
                <a:solidFill>
                  <a:srgbClr val="CC0000"/>
                </a:solidFill>
              </a:rPr>
              <a:t>组成二阶有源低通滤波器。</a:t>
            </a:r>
          </a:p>
        </p:txBody>
      </p:sp>
      <p:grpSp>
        <p:nvGrpSpPr>
          <p:cNvPr id="2" name="Group 8"/>
          <p:cNvGrpSpPr/>
          <p:nvPr/>
        </p:nvGrpSpPr>
        <p:grpSpPr bwMode="auto">
          <a:xfrm>
            <a:off x="4114800" y="3344863"/>
            <a:ext cx="5105400" cy="3055937"/>
            <a:chOff x="2736" y="2016"/>
            <a:chExt cx="2832" cy="1695"/>
          </a:xfrm>
        </p:grpSpPr>
        <p:sp>
          <p:nvSpPr>
            <p:cNvPr id="62490" name="Text Box 9"/>
            <p:cNvSpPr txBox="1">
              <a:spLocks noChangeArrowheads="1"/>
            </p:cNvSpPr>
            <p:nvPr/>
          </p:nvSpPr>
          <p:spPr bwMode="auto">
            <a:xfrm>
              <a:off x="5136" y="2928"/>
              <a:ext cx="43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62491" name="Rectangle 10"/>
            <p:cNvSpPr>
              <a:spLocks noChangeArrowheads="1"/>
            </p:cNvSpPr>
            <p:nvPr/>
          </p:nvSpPr>
          <p:spPr bwMode="auto">
            <a:xfrm>
              <a:off x="4377" y="2016"/>
              <a:ext cx="567" cy="288"/>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62492" name="Rectangle 11"/>
            <p:cNvSpPr>
              <a:spLocks noChangeArrowheads="1"/>
            </p:cNvSpPr>
            <p:nvPr/>
          </p:nvSpPr>
          <p:spPr bwMode="auto">
            <a:xfrm>
              <a:off x="4397" y="2342"/>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2493" name="Line 12"/>
            <p:cNvSpPr>
              <a:spLocks noChangeShapeType="1"/>
            </p:cNvSpPr>
            <p:nvPr/>
          </p:nvSpPr>
          <p:spPr bwMode="auto">
            <a:xfrm>
              <a:off x="4935" y="2381"/>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494" name="Rectangle 13"/>
            <p:cNvSpPr>
              <a:spLocks noChangeArrowheads="1"/>
            </p:cNvSpPr>
            <p:nvPr/>
          </p:nvSpPr>
          <p:spPr bwMode="auto">
            <a:xfrm>
              <a:off x="3774" y="302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2495" name="Text Box 14"/>
            <p:cNvSpPr txBox="1">
              <a:spLocks noChangeArrowheads="1"/>
            </p:cNvSpPr>
            <p:nvPr/>
          </p:nvSpPr>
          <p:spPr bwMode="auto">
            <a:xfrm>
              <a:off x="4224" y="3273"/>
              <a:ext cx="545"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C</a:t>
              </a:r>
              <a:endParaRPr lang="en-US" altLang="zh-CN" sz="2800" i="0" baseline="-25000"/>
            </a:p>
          </p:txBody>
        </p:sp>
        <p:sp>
          <p:nvSpPr>
            <p:cNvPr id="62496" name="Rectangle 15"/>
            <p:cNvSpPr>
              <a:spLocks noChangeArrowheads="1"/>
            </p:cNvSpPr>
            <p:nvPr/>
          </p:nvSpPr>
          <p:spPr bwMode="auto">
            <a:xfrm>
              <a:off x="3774" y="276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2497" name="Line 16"/>
            <p:cNvSpPr>
              <a:spLocks noChangeShapeType="1"/>
            </p:cNvSpPr>
            <p:nvPr/>
          </p:nvSpPr>
          <p:spPr bwMode="auto">
            <a:xfrm>
              <a:off x="4128" y="238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498" name="Rectangle 17"/>
            <p:cNvSpPr>
              <a:spLocks noChangeArrowheads="1"/>
            </p:cNvSpPr>
            <p:nvPr/>
          </p:nvSpPr>
          <p:spPr bwMode="auto">
            <a:xfrm>
              <a:off x="3744" y="3072"/>
              <a:ext cx="284" cy="29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endParaRPr lang="en-US" altLang="zh-CN" sz="2800" b="1" i="1" baseline="-25000" dirty="0">
                <a:latin typeface="Times New Roman" panose="02020603050405020304"/>
                <a:cs typeface="Times New Roman" panose="02020603050405020304"/>
              </a:endParaRPr>
            </a:p>
          </p:txBody>
        </p:sp>
        <p:sp>
          <p:nvSpPr>
            <p:cNvPr id="62499" name="Line 18"/>
            <p:cNvSpPr>
              <a:spLocks noChangeShapeType="1"/>
            </p:cNvSpPr>
            <p:nvPr/>
          </p:nvSpPr>
          <p:spPr bwMode="auto">
            <a:xfrm>
              <a:off x="4666" y="2381"/>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00" name="Line 19"/>
            <p:cNvSpPr>
              <a:spLocks noChangeShapeType="1"/>
            </p:cNvSpPr>
            <p:nvPr/>
          </p:nvSpPr>
          <p:spPr bwMode="auto">
            <a:xfrm flipH="1">
              <a:off x="3441" y="2803"/>
              <a:ext cx="32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01" name="Line 20"/>
            <p:cNvSpPr>
              <a:spLocks noChangeShapeType="1"/>
            </p:cNvSpPr>
            <p:nvPr/>
          </p:nvSpPr>
          <p:spPr bwMode="auto">
            <a:xfrm flipH="1">
              <a:off x="3527" y="3063"/>
              <a:ext cx="2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2502" name="Group 21"/>
            <p:cNvGrpSpPr/>
            <p:nvPr/>
          </p:nvGrpSpPr>
          <p:grpSpPr bwMode="auto">
            <a:xfrm>
              <a:off x="4080" y="3408"/>
              <a:ext cx="161" cy="220"/>
              <a:chOff x="720" y="2736"/>
              <a:chExt cx="185" cy="192"/>
            </a:xfrm>
          </p:grpSpPr>
          <p:sp>
            <p:nvSpPr>
              <p:cNvPr id="62551" name="Line 2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52" name="Line 2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2503" name="Line 24"/>
            <p:cNvSpPr>
              <a:spLocks noChangeShapeType="1"/>
            </p:cNvSpPr>
            <p:nvPr/>
          </p:nvSpPr>
          <p:spPr bwMode="auto">
            <a:xfrm>
              <a:off x="4128" y="2381"/>
              <a:ext cx="2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2504" name="Group 25"/>
            <p:cNvGrpSpPr/>
            <p:nvPr/>
          </p:nvGrpSpPr>
          <p:grpSpPr bwMode="auto">
            <a:xfrm>
              <a:off x="4032" y="2400"/>
              <a:ext cx="1061" cy="792"/>
              <a:chOff x="1686" y="1600"/>
              <a:chExt cx="1061" cy="792"/>
            </a:xfrm>
          </p:grpSpPr>
          <p:sp>
            <p:nvSpPr>
              <p:cNvPr id="62541" name="Rectangle 26"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2542" name="Text Box 27"/>
              <p:cNvSpPr txBox="1">
                <a:spLocks noChangeArrowheads="1"/>
              </p:cNvSpPr>
              <p:nvPr/>
            </p:nvSpPr>
            <p:spPr bwMode="auto">
              <a:xfrm>
                <a:off x="1968" y="2096"/>
                <a:ext cx="22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2543" name="Text Box 28"/>
              <p:cNvSpPr txBox="1">
                <a:spLocks noChangeArrowheads="1"/>
              </p:cNvSpPr>
              <p:nvPr/>
            </p:nvSpPr>
            <p:spPr bwMode="auto">
              <a:xfrm>
                <a:off x="2286" y="1955"/>
                <a:ext cx="40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2544" name="Text Box 29"/>
              <p:cNvSpPr txBox="1">
                <a:spLocks noChangeArrowheads="1"/>
              </p:cNvSpPr>
              <p:nvPr/>
            </p:nvSpPr>
            <p:spPr bwMode="auto">
              <a:xfrm>
                <a:off x="2186" y="1737"/>
                <a:ext cx="526" cy="25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2545" name="Line 30"/>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46" name="Line 31"/>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47" name="Line 32"/>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2548" name="Line 33"/>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49" name="Text Box 34"/>
              <p:cNvSpPr txBox="1">
                <a:spLocks noChangeArrowheads="1"/>
              </p:cNvSpPr>
              <p:nvPr/>
            </p:nvSpPr>
            <p:spPr bwMode="auto">
              <a:xfrm>
                <a:off x="1975" y="1824"/>
                <a:ext cx="329" cy="28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2550" name="Text Box 35"/>
              <p:cNvSpPr txBox="1">
                <a:spLocks noChangeArrowheads="1"/>
              </p:cNvSpPr>
              <p:nvPr/>
            </p:nvSpPr>
            <p:spPr bwMode="auto">
              <a:xfrm rot="5400000">
                <a:off x="2074" y="1765"/>
                <a:ext cx="206" cy="254"/>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grpSp>
        <p:sp>
          <p:nvSpPr>
            <p:cNvPr id="62505" name="Oval 36"/>
            <p:cNvSpPr>
              <a:spLocks noChangeArrowheads="1"/>
            </p:cNvSpPr>
            <p:nvPr/>
          </p:nvSpPr>
          <p:spPr bwMode="auto">
            <a:xfrm>
              <a:off x="5088" y="286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2506" name="Text Box 37"/>
            <p:cNvSpPr txBox="1">
              <a:spLocks noChangeArrowheads="1"/>
            </p:cNvSpPr>
            <p:nvPr/>
          </p:nvSpPr>
          <p:spPr bwMode="auto">
            <a:xfrm>
              <a:off x="3727" y="2448"/>
              <a:ext cx="35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2507" name="Group 38"/>
            <p:cNvGrpSpPr/>
            <p:nvPr/>
          </p:nvGrpSpPr>
          <p:grpSpPr bwMode="auto">
            <a:xfrm>
              <a:off x="5040" y="3297"/>
              <a:ext cx="148" cy="207"/>
              <a:chOff x="2160" y="1713"/>
              <a:chExt cx="148" cy="207"/>
            </a:xfrm>
          </p:grpSpPr>
          <p:grpSp>
            <p:nvGrpSpPr>
              <p:cNvPr id="62537" name="Group 39"/>
              <p:cNvGrpSpPr/>
              <p:nvPr/>
            </p:nvGrpSpPr>
            <p:grpSpPr bwMode="auto">
              <a:xfrm>
                <a:off x="2160" y="1767"/>
                <a:ext cx="148" cy="153"/>
                <a:chOff x="720" y="2736"/>
                <a:chExt cx="185" cy="192"/>
              </a:xfrm>
            </p:grpSpPr>
            <p:sp>
              <p:nvSpPr>
                <p:cNvPr id="62539" name="Line 4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40" name="Line 4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2538" name="Oval 4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2508" name="Text Box 43"/>
            <p:cNvSpPr txBox="1">
              <a:spLocks noChangeArrowheads="1"/>
            </p:cNvSpPr>
            <p:nvPr/>
          </p:nvSpPr>
          <p:spPr bwMode="auto">
            <a:xfrm>
              <a:off x="5136" y="2745"/>
              <a:ext cx="28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2509" name="Text Box 44"/>
            <p:cNvSpPr txBox="1">
              <a:spLocks noChangeArrowheads="1"/>
            </p:cNvSpPr>
            <p:nvPr/>
          </p:nvSpPr>
          <p:spPr bwMode="auto">
            <a:xfrm>
              <a:off x="5136" y="3177"/>
              <a:ext cx="28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2510" name="Line 45"/>
            <p:cNvSpPr>
              <a:spLocks noChangeShapeType="1"/>
            </p:cNvSpPr>
            <p:nvPr/>
          </p:nvSpPr>
          <p:spPr bwMode="auto">
            <a:xfrm>
              <a:off x="4176" y="3063"/>
              <a:ext cx="0" cy="24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62511" name="Group 46"/>
            <p:cNvGrpSpPr/>
            <p:nvPr/>
          </p:nvGrpSpPr>
          <p:grpSpPr bwMode="auto">
            <a:xfrm>
              <a:off x="3356" y="2798"/>
              <a:ext cx="148" cy="153"/>
              <a:chOff x="720" y="2736"/>
              <a:chExt cx="185" cy="192"/>
            </a:xfrm>
          </p:grpSpPr>
          <p:sp>
            <p:nvSpPr>
              <p:cNvPr id="62535" name="Line 4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36" name="Line 4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nvGrpSpPr>
            <p:cNvPr id="62512" name="Group 49"/>
            <p:cNvGrpSpPr/>
            <p:nvPr/>
          </p:nvGrpSpPr>
          <p:grpSpPr bwMode="auto">
            <a:xfrm>
              <a:off x="2736" y="2928"/>
              <a:ext cx="384" cy="783"/>
              <a:chOff x="3216" y="2928"/>
              <a:chExt cx="384" cy="783"/>
            </a:xfrm>
          </p:grpSpPr>
          <p:sp>
            <p:nvSpPr>
              <p:cNvPr id="62526" name="Text Box 50"/>
              <p:cNvSpPr txBox="1">
                <a:spLocks noChangeArrowheads="1"/>
              </p:cNvSpPr>
              <p:nvPr/>
            </p:nvSpPr>
            <p:spPr bwMode="auto">
              <a:xfrm>
                <a:off x="3216" y="3120"/>
                <a:ext cx="38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b="0" i="0">
                  <a:solidFill>
                    <a:srgbClr val="000099"/>
                  </a:solidFill>
                </a:endParaRPr>
              </a:p>
            </p:txBody>
          </p:sp>
          <p:sp>
            <p:nvSpPr>
              <p:cNvPr id="62527" name="Oval 51"/>
              <p:cNvSpPr>
                <a:spLocks noChangeArrowheads="1"/>
              </p:cNvSpPr>
              <p:nvPr/>
            </p:nvSpPr>
            <p:spPr bwMode="auto">
              <a:xfrm>
                <a:off x="3456" y="304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62528" name="Group 52"/>
              <p:cNvGrpSpPr/>
              <p:nvPr/>
            </p:nvGrpSpPr>
            <p:grpSpPr bwMode="auto">
              <a:xfrm>
                <a:off x="3404" y="3504"/>
                <a:ext cx="148" cy="207"/>
                <a:chOff x="2160" y="1713"/>
                <a:chExt cx="148" cy="207"/>
              </a:xfrm>
            </p:grpSpPr>
            <p:grpSp>
              <p:nvGrpSpPr>
                <p:cNvPr id="62531" name="Group 53"/>
                <p:cNvGrpSpPr/>
                <p:nvPr/>
              </p:nvGrpSpPr>
              <p:grpSpPr bwMode="auto">
                <a:xfrm>
                  <a:off x="2160" y="1767"/>
                  <a:ext cx="148" cy="153"/>
                  <a:chOff x="720" y="2736"/>
                  <a:chExt cx="185" cy="192"/>
                </a:xfrm>
              </p:grpSpPr>
              <p:sp>
                <p:nvSpPr>
                  <p:cNvPr id="62533" name="Line 5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34" name="Line 5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2532" name="Oval 56"/>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2529" name="Text Box 57"/>
              <p:cNvSpPr txBox="1">
                <a:spLocks noChangeArrowheads="1"/>
              </p:cNvSpPr>
              <p:nvPr/>
            </p:nvSpPr>
            <p:spPr bwMode="auto">
              <a:xfrm>
                <a:off x="3216" y="2928"/>
                <a:ext cx="28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2530" name="Text Box 58"/>
              <p:cNvSpPr txBox="1">
                <a:spLocks noChangeArrowheads="1"/>
              </p:cNvSpPr>
              <p:nvPr/>
            </p:nvSpPr>
            <p:spPr bwMode="auto">
              <a:xfrm>
                <a:off x="3216" y="3369"/>
                <a:ext cx="28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sp>
          <p:nvSpPr>
            <p:cNvPr id="62513" name="Line 59"/>
            <p:cNvSpPr>
              <a:spLocks noChangeShapeType="1"/>
            </p:cNvSpPr>
            <p:nvPr/>
          </p:nvSpPr>
          <p:spPr bwMode="auto">
            <a:xfrm>
              <a:off x="4080" y="3312"/>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2514" name="Line 60"/>
            <p:cNvSpPr>
              <a:spLocks noChangeShapeType="1"/>
            </p:cNvSpPr>
            <p:nvPr/>
          </p:nvSpPr>
          <p:spPr bwMode="auto">
            <a:xfrm>
              <a:off x="4080" y="3408"/>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62515" name="Group 61"/>
            <p:cNvGrpSpPr/>
            <p:nvPr/>
          </p:nvGrpSpPr>
          <p:grpSpPr bwMode="auto">
            <a:xfrm>
              <a:off x="3024" y="3024"/>
              <a:ext cx="745" cy="604"/>
              <a:chOff x="3623" y="3120"/>
              <a:chExt cx="745" cy="604"/>
            </a:xfrm>
          </p:grpSpPr>
          <p:sp>
            <p:nvSpPr>
              <p:cNvPr id="62517" name="Rectangle 62"/>
              <p:cNvSpPr>
                <a:spLocks noChangeArrowheads="1"/>
              </p:cNvSpPr>
              <p:nvPr/>
            </p:nvSpPr>
            <p:spPr bwMode="auto">
              <a:xfrm>
                <a:off x="3870" y="312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2518" name="Rectangle 63"/>
              <p:cNvSpPr>
                <a:spLocks noChangeArrowheads="1"/>
              </p:cNvSpPr>
              <p:nvPr/>
            </p:nvSpPr>
            <p:spPr bwMode="auto">
              <a:xfrm>
                <a:off x="3840" y="3169"/>
                <a:ext cx="284" cy="29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endParaRPr lang="en-US" altLang="zh-CN" sz="2800" b="1" i="1" baseline="-25000" dirty="0">
                  <a:latin typeface="Times New Roman" panose="02020603050405020304"/>
                  <a:cs typeface="Times New Roman" panose="02020603050405020304"/>
                </a:endParaRPr>
              </a:p>
            </p:txBody>
          </p:sp>
          <p:sp>
            <p:nvSpPr>
              <p:cNvPr id="62519" name="Line 64"/>
              <p:cNvSpPr>
                <a:spLocks noChangeShapeType="1"/>
              </p:cNvSpPr>
              <p:nvPr/>
            </p:nvSpPr>
            <p:spPr bwMode="auto">
              <a:xfrm flipH="1">
                <a:off x="3623" y="3159"/>
                <a:ext cx="23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2520" name="Group 65"/>
              <p:cNvGrpSpPr/>
              <p:nvPr/>
            </p:nvGrpSpPr>
            <p:grpSpPr bwMode="auto">
              <a:xfrm>
                <a:off x="4176" y="3504"/>
                <a:ext cx="161" cy="220"/>
                <a:chOff x="720" y="2736"/>
                <a:chExt cx="185" cy="192"/>
              </a:xfrm>
            </p:grpSpPr>
            <p:sp>
              <p:nvSpPr>
                <p:cNvPr id="62524" name="Line 6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2525" name="Line 6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2521" name="Line 68"/>
              <p:cNvSpPr>
                <a:spLocks noChangeShapeType="1"/>
              </p:cNvSpPr>
              <p:nvPr/>
            </p:nvSpPr>
            <p:spPr bwMode="auto">
              <a:xfrm>
                <a:off x="4272" y="3159"/>
                <a:ext cx="0" cy="24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2522" name="Line 69"/>
              <p:cNvSpPr>
                <a:spLocks noChangeShapeType="1"/>
              </p:cNvSpPr>
              <p:nvPr/>
            </p:nvSpPr>
            <p:spPr bwMode="auto">
              <a:xfrm>
                <a:off x="4176" y="3408"/>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2523" name="Line 70"/>
              <p:cNvSpPr>
                <a:spLocks noChangeShapeType="1"/>
              </p:cNvSpPr>
              <p:nvPr/>
            </p:nvSpPr>
            <p:spPr bwMode="auto">
              <a:xfrm>
                <a:off x="4176" y="3504"/>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2516" name="Text Box 71"/>
            <p:cNvSpPr txBox="1">
              <a:spLocks noChangeArrowheads="1"/>
            </p:cNvSpPr>
            <p:nvPr/>
          </p:nvSpPr>
          <p:spPr bwMode="auto">
            <a:xfrm>
              <a:off x="3696" y="3273"/>
              <a:ext cx="545"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C</a:t>
              </a:r>
              <a:endParaRPr lang="en-US" altLang="zh-CN" sz="2800" i="0" baseline="-25000"/>
            </a:p>
          </p:txBody>
        </p:sp>
      </p:grpSp>
      <p:grpSp>
        <p:nvGrpSpPr>
          <p:cNvPr id="13" name="Group 72"/>
          <p:cNvGrpSpPr/>
          <p:nvPr/>
        </p:nvGrpSpPr>
        <p:grpSpPr bwMode="auto">
          <a:xfrm>
            <a:off x="7775575" y="1295400"/>
            <a:ext cx="1216025" cy="1357313"/>
            <a:chOff x="4992" y="537"/>
            <a:chExt cx="766" cy="855"/>
          </a:xfrm>
        </p:grpSpPr>
        <p:sp>
          <p:nvSpPr>
            <p:cNvPr id="62485" name="Line 73"/>
            <p:cNvSpPr>
              <a:spLocks noChangeShapeType="1"/>
            </p:cNvSpPr>
            <p:nvPr/>
          </p:nvSpPr>
          <p:spPr bwMode="auto">
            <a:xfrm>
              <a:off x="4992" y="816"/>
              <a:ext cx="192" cy="576"/>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62486" name="Text Box 74"/>
            <p:cNvSpPr txBox="1">
              <a:spLocks noChangeArrowheads="1"/>
            </p:cNvSpPr>
            <p:nvPr/>
          </p:nvSpPr>
          <p:spPr bwMode="auto">
            <a:xfrm>
              <a:off x="5000" y="537"/>
              <a:ext cx="566"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一阶</a:t>
              </a:r>
            </a:p>
          </p:txBody>
        </p:sp>
        <p:sp>
          <p:nvSpPr>
            <p:cNvPr id="62487" name="Text Box 75"/>
            <p:cNvSpPr txBox="1">
              <a:spLocks noChangeArrowheads="1"/>
            </p:cNvSpPr>
            <p:nvPr/>
          </p:nvSpPr>
          <p:spPr bwMode="auto">
            <a:xfrm>
              <a:off x="5192" y="864"/>
              <a:ext cx="566"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二阶</a:t>
              </a:r>
            </a:p>
          </p:txBody>
        </p:sp>
        <p:sp>
          <p:nvSpPr>
            <p:cNvPr id="62488" name="Line 76"/>
            <p:cNvSpPr>
              <a:spLocks noChangeShapeType="1"/>
            </p:cNvSpPr>
            <p:nvPr/>
          </p:nvSpPr>
          <p:spPr bwMode="auto">
            <a:xfrm flipH="1">
              <a:off x="5184" y="1104"/>
              <a:ext cx="144" cy="240"/>
            </a:xfrm>
            <a:prstGeom prst="line">
              <a:avLst/>
            </a:prstGeom>
            <a:noFill/>
            <a:ln w="38100">
              <a:solidFill>
                <a:schemeClr val="tx2"/>
              </a:solidFill>
              <a:round/>
            </a:ln>
          </p:spPr>
          <p:txBody>
            <a:bodyPr wrap="none" anchor="ctr"/>
            <a:lstStyle/>
            <a:p>
              <a:endParaRPr lang="zh-CN" altLang="en-US">
                <a:latin typeface="Times New Roman" panose="02020603050405020304" charset="0"/>
              </a:endParaRPr>
            </a:p>
          </p:txBody>
        </p:sp>
        <p:sp>
          <p:nvSpPr>
            <p:cNvPr id="62489" name="Line 77"/>
            <p:cNvSpPr>
              <a:spLocks noChangeShapeType="1"/>
            </p:cNvSpPr>
            <p:nvPr/>
          </p:nvSpPr>
          <p:spPr bwMode="auto">
            <a:xfrm flipH="1">
              <a:off x="5088" y="720"/>
              <a:ext cx="144" cy="240"/>
            </a:xfrm>
            <a:prstGeom prst="line">
              <a:avLst/>
            </a:prstGeom>
            <a:noFill/>
            <a:ln w="38100">
              <a:solidFill>
                <a:schemeClr val="tx2"/>
              </a:solidFill>
              <a:round/>
            </a:ln>
          </p:spPr>
          <p:txBody>
            <a:bodyPr wrap="none" anchor="ctr"/>
            <a:lstStyle/>
            <a:p>
              <a:endParaRPr lang="zh-CN" altLang="en-US">
                <a:latin typeface="Times New Roman" panose="02020603050405020304" charset="0"/>
              </a:endParaRPr>
            </a:p>
          </p:txBody>
        </p:sp>
      </p:grpSp>
      <p:grpSp>
        <p:nvGrpSpPr>
          <p:cNvPr id="62471" name="Group 92"/>
          <p:cNvGrpSpPr/>
          <p:nvPr/>
        </p:nvGrpSpPr>
        <p:grpSpPr bwMode="auto">
          <a:xfrm>
            <a:off x="4903788" y="623888"/>
            <a:ext cx="4051300" cy="2805112"/>
            <a:chOff x="3208" y="1941"/>
            <a:chExt cx="2552" cy="1767"/>
          </a:xfrm>
        </p:grpSpPr>
        <p:sp>
          <p:nvSpPr>
            <p:cNvPr id="62472" name="Freeform 93"/>
            <p:cNvSpPr/>
            <p:nvPr/>
          </p:nvSpPr>
          <p:spPr bwMode="auto">
            <a:xfrm>
              <a:off x="3950" y="2290"/>
              <a:ext cx="1306" cy="680"/>
            </a:xfrm>
            <a:custGeom>
              <a:avLst/>
              <a:gdLst>
                <a:gd name="T0" fmla="*/ 52 w 1620"/>
                <a:gd name="T1" fmla="*/ 680 h 680"/>
                <a:gd name="T2" fmla="*/ 32 w 1620"/>
                <a:gd name="T3" fmla="*/ 107 h 680"/>
                <a:gd name="T4" fmla="*/ 0 w 1620"/>
                <a:gd name="T5" fmla="*/ 35 h 680"/>
                <a:gd name="T6" fmla="*/ 0 60000 65536"/>
                <a:gd name="T7" fmla="*/ 0 60000 65536"/>
                <a:gd name="T8" fmla="*/ 0 60000 65536"/>
                <a:gd name="T9" fmla="*/ 0 w 1620"/>
                <a:gd name="T10" fmla="*/ 0 h 680"/>
                <a:gd name="T11" fmla="*/ 1620 w 1620"/>
                <a:gd name="T12" fmla="*/ 680 h 680"/>
              </a:gdLst>
              <a:ahLst/>
              <a:cxnLst>
                <a:cxn ang="T6">
                  <a:pos x="T0" y="T1"/>
                </a:cxn>
                <a:cxn ang="T7">
                  <a:pos x="T2" y="T3"/>
                </a:cxn>
                <a:cxn ang="T8">
                  <a:pos x="T4" y="T5"/>
                </a:cxn>
              </a:cxnLst>
              <a:rect l="T9" t="T10" r="T11" b="T12"/>
              <a:pathLst>
                <a:path w="1620" h="680">
                  <a:moveTo>
                    <a:pt x="1620" y="680"/>
                  </a:moveTo>
                  <a:cubicBezTo>
                    <a:pt x="1521" y="585"/>
                    <a:pt x="1282" y="214"/>
                    <a:pt x="1012" y="107"/>
                  </a:cubicBezTo>
                  <a:cubicBezTo>
                    <a:pt x="742" y="0"/>
                    <a:pt x="163" y="53"/>
                    <a:pt x="0" y="35"/>
                  </a:cubicBezTo>
                </a:path>
              </a:pathLst>
            </a:custGeom>
            <a:noFill/>
            <a:ln w="38100" cap="flat" cmpd="sng">
              <a:solidFill>
                <a:srgbClr val="0000FF"/>
              </a:solidFill>
              <a:prstDash val="solid"/>
              <a:round/>
            </a:ln>
          </p:spPr>
          <p:txBody>
            <a:bodyPr wrap="none" anchor="ctr"/>
            <a:lstStyle/>
            <a:p>
              <a:endParaRPr lang="zh-CN" altLang="en-US">
                <a:latin typeface="Times New Roman" panose="02020603050405020304" charset="0"/>
              </a:endParaRPr>
            </a:p>
          </p:txBody>
        </p:sp>
        <p:sp>
          <p:nvSpPr>
            <p:cNvPr id="62473" name="Line 94"/>
            <p:cNvSpPr>
              <a:spLocks noChangeShapeType="1"/>
            </p:cNvSpPr>
            <p:nvPr/>
          </p:nvSpPr>
          <p:spPr bwMode="auto">
            <a:xfrm>
              <a:off x="3917" y="2586"/>
              <a:ext cx="1099" cy="27"/>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2474" name="Line 95"/>
            <p:cNvSpPr>
              <a:spLocks noChangeShapeType="1"/>
            </p:cNvSpPr>
            <p:nvPr/>
          </p:nvSpPr>
          <p:spPr bwMode="auto">
            <a:xfrm>
              <a:off x="5016" y="2613"/>
              <a:ext cx="0" cy="592"/>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2475" name="Text Box 96"/>
            <p:cNvSpPr txBox="1">
              <a:spLocks noChangeArrowheads="1"/>
            </p:cNvSpPr>
            <p:nvPr/>
          </p:nvSpPr>
          <p:spPr bwMode="auto">
            <a:xfrm>
              <a:off x="3912" y="3381"/>
              <a:ext cx="124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zh-CN" altLang="en-US" sz="2800" i="0"/>
                <a:t>幅频特性</a:t>
              </a:r>
            </a:p>
          </p:txBody>
        </p:sp>
        <p:graphicFrame>
          <p:nvGraphicFramePr>
            <p:cNvPr id="62476" name="Object 97"/>
            <p:cNvGraphicFramePr>
              <a:graphicFrameLocks noChangeAspect="1"/>
            </p:cNvGraphicFramePr>
            <p:nvPr/>
          </p:nvGraphicFramePr>
          <p:xfrm>
            <a:off x="3208" y="2397"/>
            <a:ext cx="728" cy="550"/>
          </p:xfrm>
          <a:graphic>
            <a:graphicData uri="http://schemas.openxmlformats.org/presentationml/2006/ole">
              <mc:AlternateContent xmlns:mc="http://schemas.openxmlformats.org/markup-compatibility/2006">
                <mc:Choice xmlns:v="urn:schemas-microsoft-com:vml" Requires="v">
                  <p:oleObj spid="_x0000_s31747" name="公式" r:id="rId3" imgW="584200" imgH="393700" progId="Equation.3">
                    <p:embed/>
                  </p:oleObj>
                </mc:Choice>
                <mc:Fallback>
                  <p:oleObj name="公式" r:id="rId3" imgW="584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 y="2397"/>
                          <a:ext cx="728" cy="550"/>
                        </a:xfrm>
                        <a:prstGeom prst="rect">
                          <a:avLst/>
                        </a:prstGeom>
                        <a:noFill/>
                        <a:ln>
                          <a:noFill/>
                        </a:ln>
                        <a:effectLst/>
                      </p:spPr>
                    </p:pic>
                  </p:oleObj>
                </mc:Fallback>
              </mc:AlternateContent>
            </a:graphicData>
          </a:graphic>
        </p:graphicFrame>
        <p:sp>
          <p:nvSpPr>
            <p:cNvPr id="62477" name="Rectangle 98"/>
            <p:cNvSpPr>
              <a:spLocks noChangeArrowheads="1"/>
            </p:cNvSpPr>
            <p:nvPr/>
          </p:nvSpPr>
          <p:spPr bwMode="auto">
            <a:xfrm>
              <a:off x="4824" y="3141"/>
              <a:ext cx="528"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r>
                <a:rPr lang="en-US" altLang="zh-CN" sz="2800" i="0" baseline="-25000">
                  <a:latin typeface="Times New Roman" panose="02020603050405020304" charset="0"/>
                  <a:sym typeface="Symbol" panose="05050102010706020507" charset="0"/>
                </a:rPr>
                <a:t>0</a:t>
              </a:r>
              <a:endParaRPr lang="en-US" altLang="zh-CN" sz="2800">
                <a:latin typeface="Times New Roman" panose="02020603050405020304" charset="0"/>
                <a:sym typeface="Symbol" panose="05050102010706020507" charset="0"/>
              </a:endParaRPr>
            </a:p>
          </p:txBody>
        </p:sp>
        <p:sp>
          <p:nvSpPr>
            <p:cNvPr id="62478" name="Text Box 99"/>
            <p:cNvSpPr txBox="1">
              <a:spLocks noChangeArrowheads="1"/>
            </p:cNvSpPr>
            <p:nvPr/>
          </p:nvSpPr>
          <p:spPr bwMode="auto">
            <a:xfrm>
              <a:off x="3297" y="2133"/>
              <a:ext cx="687"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A</a:t>
              </a:r>
              <a:r>
                <a:rPr lang="en-US" altLang="zh-CN" sz="2800" baseline="-25000"/>
                <a:t>u</a:t>
              </a:r>
              <a:r>
                <a:rPr lang="en-US" altLang="zh-CN" sz="2800" i="0" baseline="-25000"/>
                <a:t>f0</a:t>
              </a:r>
              <a:r>
                <a:rPr lang="en-US" altLang="zh-CN" sz="2800" i="0"/>
                <a:t> |</a:t>
              </a:r>
            </a:p>
          </p:txBody>
        </p:sp>
        <p:grpSp>
          <p:nvGrpSpPr>
            <p:cNvPr id="62479" name="Group 100"/>
            <p:cNvGrpSpPr/>
            <p:nvPr/>
          </p:nvGrpSpPr>
          <p:grpSpPr bwMode="auto">
            <a:xfrm>
              <a:off x="3744" y="1941"/>
              <a:ext cx="2016" cy="1527"/>
              <a:chOff x="3792" y="1776"/>
              <a:chExt cx="2016" cy="1527"/>
            </a:xfrm>
          </p:grpSpPr>
          <p:sp>
            <p:nvSpPr>
              <p:cNvPr id="62480" name="Line 101"/>
              <p:cNvSpPr>
                <a:spLocks noChangeShapeType="1"/>
              </p:cNvSpPr>
              <p:nvPr/>
            </p:nvSpPr>
            <p:spPr bwMode="auto">
              <a:xfrm>
                <a:off x="3984" y="3033"/>
                <a:ext cx="1616"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2481" name="Line 102"/>
              <p:cNvSpPr>
                <a:spLocks noChangeShapeType="1"/>
              </p:cNvSpPr>
              <p:nvPr/>
            </p:nvSpPr>
            <p:spPr bwMode="auto">
              <a:xfrm flipV="1">
                <a:off x="3982" y="1793"/>
                <a:ext cx="0" cy="1231"/>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2482" name="Text Box 103"/>
              <p:cNvSpPr txBox="1">
                <a:spLocks noChangeArrowheads="1"/>
              </p:cNvSpPr>
              <p:nvPr/>
            </p:nvSpPr>
            <p:spPr bwMode="auto">
              <a:xfrm>
                <a:off x="3984" y="1776"/>
                <a:ext cx="842"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T</a:t>
                </a:r>
                <a:r>
                  <a:rPr lang="en-US" altLang="zh-CN" sz="2800" i="0"/>
                  <a:t>(j</a:t>
                </a:r>
                <a:r>
                  <a:rPr lang="en-US" altLang="zh-CN" sz="2800">
                    <a:sym typeface="Symbol" panose="05050102010706020507" charset="0"/>
                  </a:rPr>
                  <a:t></a:t>
                </a:r>
                <a:r>
                  <a:rPr lang="en-US" altLang="zh-CN" sz="2800" i="0">
                    <a:sym typeface="Symbol" panose="05050102010706020507" charset="0"/>
                  </a:rPr>
                  <a:t>)</a:t>
                </a:r>
                <a:r>
                  <a:rPr lang="en-US" altLang="zh-CN" sz="2800" i="0"/>
                  <a:t> |</a:t>
                </a:r>
              </a:p>
            </p:txBody>
          </p:sp>
          <p:sp>
            <p:nvSpPr>
              <p:cNvPr id="62483" name="Rectangle 104"/>
              <p:cNvSpPr>
                <a:spLocks noChangeArrowheads="1"/>
              </p:cNvSpPr>
              <p:nvPr/>
            </p:nvSpPr>
            <p:spPr bwMode="auto">
              <a:xfrm>
                <a:off x="5424" y="2976"/>
                <a:ext cx="384"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p>
            </p:txBody>
          </p:sp>
          <p:sp>
            <p:nvSpPr>
              <p:cNvPr id="62484" name="Text Box 105"/>
              <p:cNvSpPr txBox="1">
                <a:spLocks noChangeArrowheads="1"/>
              </p:cNvSpPr>
              <p:nvPr/>
            </p:nvSpPr>
            <p:spPr bwMode="auto">
              <a:xfrm>
                <a:off x="3792" y="2943"/>
                <a:ext cx="232" cy="250"/>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p>
            </p:txBody>
          </p:sp>
        </p:grpSp>
      </p:grpSp>
    </p:spTree>
    <p:extLst>
      <p:ext uri="{BB962C8B-B14F-4D97-AF65-F5344CB8AC3E}">
        <p14:creationId xmlns:p14="http://schemas.microsoft.com/office/powerpoint/2010/main" val="2609805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wipe(left)">
                                      <p:cBhvr>
                                        <p:cTn id="7" dur="500"/>
                                        <p:tgtEl>
                                          <p:spTgt spid="870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6"/>
                                        </p:tgtEl>
                                        <p:attrNameLst>
                                          <p:attrName>style.visibility</p:attrName>
                                        </p:attrNameLst>
                                      </p:cBhvr>
                                      <p:to>
                                        <p:strVal val="visible"/>
                                      </p:to>
                                    </p:set>
                                    <p:animEffect transition="in" filter="wipe(left)">
                                      <p:cBhvr>
                                        <p:cTn id="12" dur="500"/>
                                        <p:tgtEl>
                                          <p:spTgt spid="870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47"/>
                                        </p:tgtEl>
                                        <p:attrNameLst>
                                          <p:attrName>style.visibility</p:attrName>
                                        </p:attrNameLst>
                                      </p:cBhvr>
                                      <p:to>
                                        <p:strVal val="visible"/>
                                      </p:to>
                                    </p:set>
                                    <p:animEffect transition="in" filter="wipe(left)">
                                      <p:cBhvr>
                                        <p:cTn id="17" dur="500"/>
                                        <p:tgtEl>
                                          <p:spTgt spid="870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P spid="87046" grpId="0" autoUpdateAnimBg="0"/>
      <p:bldP spid="8704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611188" y="1773238"/>
          <a:ext cx="8077200" cy="2579687"/>
        </p:xfrm>
        <a:graphic>
          <a:graphicData uri="http://schemas.openxmlformats.org/presentationml/2006/ole">
            <mc:AlternateContent xmlns:mc="http://schemas.openxmlformats.org/markup-compatibility/2006">
              <mc:Choice xmlns:v="urn:schemas-microsoft-com:vml" Requires="v">
                <p:oleObj spid="_x0000_s32771" name="BMP 图象" r:id="rId3" imgW="4591050" imgH="1158240" progId="PBrush">
                  <p:embed/>
                </p:oleObj>
              </mc:Choice>
              <mc:Fallback>
                <p:oleObj name="BMP 图象" r:id="rId3" imgW="4591050" imgH="115824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8077200" cy="25796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35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bwMode="auto">
          <a:xfrm>
            <a:off x="304800" y="304800"/>
            <a:ext cx="4343400" cy="6096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2.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有源高通滤波器</a:t>
            </a:r>
          </a:p>
        </p:txBody>
      </p:sp>
      <p:graphicFrame>
        <p:nvGraphicFramePr>
          <p:cNvPr id="88067" name="Object 3"/>
          <p:cNvGraphicFramePr>
            <a:graphicFrameLocks noChangeAspect="1"/>
          </p:cNvGraphicFramePr>
          <p:nvPr/>
        </p:nvGraphicFramePr>
        <p:xfrm>
          <a:off x="488950" y="4083050"/>
          <a:ext cx="4235450" cy="2227263"/>
        </p:xfrm>
        <a:graphic>
          <a:graphicData uri="http://schemas.openxmlformats.org/presentationml/2006/ole">
            <mc:AlternateContent xmlns:mc="http://schemas.openxmlformats.org/markup-compatibility/2006">
              <mc:Choice xmlns:v="urn:schemas-microsoft-com:vml" Requires="v">
                <p:oleObj spid="_x0000_s33798" name="Equation" r:id="rId3" imgW="2171700" imgH="927100" progId="Equation.3">
                  <p:embed/>
                </p:oleObj>
              </mc:Choice>
              <mc:Fallback>
                <p:oleObj name="Equation" r:id="rId3" imgW="2171700" imgH="927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4083050"/>
                        <a:ext cx="4235450" cy="2227263"/>
                      </a:xfrm>
                      <a:prstGeom prst="rect">
                        <a:avLst/>
                      </a:prstGeom>
                      <a:noFill/>
                      <a:ln>
                        <a:noFill/>
                      </a:ln>
                      <a:effectLst/>
                    </p:spPr>
                  </p:pic>
                </p:oleObj>
              </mc:Fallback>
            </mc:AlternateContent>
          </a:graphicData>
        </a:graphic>
      </p:graphicFrame>
      <p:graphicFrame>
        <p:nvGraphicFramePr>
          <p:cNvPr id="88068" name="Object 4"/>
          <p:cNvGraphicFramePr>
            <a:graphicFrameLocks noChangeAspect="1"/>
          </p:cNvGraphicFramePr>
          <p:nvPr/>
        </p:nvGraphicFramePr>
        <p:xfrm>
          <a:off x="4748213" y="1344613"/>
          <a:ext cx="2643187" cy="1384300"/>
        </p:xfrm>
        <a:graphic>
          <a:graphicData uri="http://schemas.openxmlformats.org/presentationml/2006/ole">
            <mc:AlternateContent xmlns:mc="http://schemas.openxmlformats.org/markup-compatibility/2006">
              <mc:Choice xmlns:v="urn:schemas-microsoft-com:vml" Requires="v">
                <p:oleObj spid="_x0000_s33799" name="Equation" r:id="rId5" imgW="1333500" imgH="596900" progId="Equation.3">
                  <p:embed/>
                </p:oleObj>
              </mc:Choice>
              <mc:Fallback>
                <p:oleObj name="Equation" r:id="rId5" imgW="1333500" imgH="59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213" y="1344613"/>
                        <a:ext cx="2643187" cy="1384300"/>
                      </a:xfrm>
                      <a:prstGeom prst="rect">
                        <a:avLst/>
                      </a:prstGeom>
                      <a:noFill/>
                      <a:ln>
                        <a:noFill/>
                      </a:ln>
                      <a:effectLst/>
                    </p:spPr>
                  </p:pic>
                </p:oleObj>
              </mc:Fallback>
            </mc:AlternateContent>
          </a:graphicData>
        </a:graphic>
      </p:graphicFrame>
      <p:graphicFrame>
        <p:nvGraphicFramePr>
          <p:cNvPr id="88069" name="Object 5"/>
          <p:cNvGraphicFramePr>
            <a:graphicFrameLocks noChangeAspect="1"/>
          </p:cNvGraphicFramePr>
          <p:nvPr/>
        </p:nvGraphicFramePr>
        <p:xfrm>
          <a:off x="4756150" y="2736850"/>
          <a:ext cx="2846388" cy="1166813"/>
        </p:xfrm>
        <a:graphic>
          <a:graphicData uri="http://schemas.openxmlformats.org/presentationml/2006/ole">
            <mc:AlternateContent xmlns:mc="http://schemas.openxmlformats.org/markup-compatibility/2006">
              <mc:Choice xmlns:v="urn:schemas-microsoft-com:vml" Requires="v">
                <p:oleObj spid="_x0000_s33800" name="Equation" r:id="rId7" imgW="1244600" imgH="419100" progId="Equation.3">
                  <p:embed/>
                </p:oleObj>
              </mc:Choice>
              <mc:Fallback>
                <p:oleObj name="Equation" r:id="rId7" imgW="1244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6150" y="2736850"/>
                        <a:ext cx="2846388" cy="1166813"/>
                      </a:xfrm>
                      <a:prstGeom prst="rect">
                        <a:avLst/>
                      </a:prstGeom>
                      <a:noFill/>
                      <a:ln>
                        <a:noFill/>
                      </a:ln>
                      <a:effectLst/>
                    </p:spPr>
                  </p:pic>
                </p:oleObj>
              </mc:Fallback>
            </mc:AlternateContent>
          </a:graphicData>
        </a:graphic>
      </p:graphicFrame>
      <p:graphicFrame>
        <p:nvGraphicFramePr>
          <p:cNvPr id="88070" name="Object 6"/>
          <p:cNvGraphicFramePr>
            <a:graphicFrameLocks noChangeAspect="1"/>
          </p:cNvGraphicFramePr>
          <p:nvPr/>
        </p:nvGraphicFramePr>
        <p:xfrm>
          <a:off x="5339263" y="4232911"/>
          <a:ext cx="2653447" cy="1529046"/>
        </p:xfrm>
        <a:graphic>
          <a:graphicData uri="http://schemas.openxmlformats.org/presentationml/2006/ole">
            <mc:AlternateContent xmlns:mc="http://schemas.openxmlformats.org/markup-compatibility/2006">
              <mc:Choice xmlns:v="urn:schemas-microsoft-com:vml" Requires="v">
                <p:oleObj spid="_x0000_s33801" name="公式" r:id="rId9" imgW="1151890" imgH="631190" progId="Equation.3">
                  <p:embed/>
                </p:oleObj>
              </mc:Choice>
              <mc:Fallback>
                <p:oleObj name="公式" r:id="rId9" imgW="1151890" imgH="631190" progId="Equation.3">
                  <p:embed/>
                  <p:pic>
                    <p:nvPicPr>
                      <p:cNvPr id="0" name=""/>
                      <p:cNvPicPr>
                        <a:picLocks noChangeAspect="1" noChangeArrowheads="1"/>
                      </p:cNvPicPr>
                      <p:nvPr/>
                    </p:nvPicPr>
                    <p:blipFill>
                      <a:blip r:embed="rId10"/>
                      <a:srcRect/>
                      <a:stretch>
                        <a:fillRect/>
                      </a:stretch>
                    </p:blipFill>
                    <p:spPr bwMode="auto">
                      <a:xfrm>
                        <a:off x="5339263" y="4232911"/>
                        <a:ext cx="2653447" cy="1529046"/>
                      </a:xfrm>
                      <a:prstGeom prst="rect">
                        <a:avLst/>
                      </a:prstGeom>
                      <a:noFill/>
                      <a:ln>
                        <a:noFill/>
                      </a:ln>
                      <a:effectLst/>
                    </p:spPr>
                  </p:pic>
                </p:oleObj>
              </mc:Fallback>
            </mc:AlternateContent>
          </a:graphicData>
        </a:graphic>
      </p:graphicFrame>
      <p:grpSp>
        <p:nvGrpSpPr>
          <p:cNvPr id="2" name="Group 7"/>
          <p:cNvGrpSpPr/>
          <p:nvPr/>
        </p:nvGrpSpPr>
        <p:grpSpPr bwMode="auto">
          <a:xfrm>
            <a:off x="304800" y="700088"/>
            <a:ext cx="4419600" cy="3338512"/>
            <a:chOff x="144" y="432"/>
            <a:chExt cx="2352" cy="1776"/>
          </a:xfrm>
        </p:grpSpPr>
        <p:sp>
          <p:nvSpPr>
            <p:cNvPr id="64522" name="Text Box 8"/>
            <p:cNvSpPr txBox="1">
              <a:spLocks noChangeArrowheads="1"/>
            </p:cNvSpPr>
            <p:nvPr/>
          </p:nvSpPr>
          <p:spPr bwMode="auto">
            <a:xfrm>
              <a:off x="144" y="1536"/>
              <a:ext cx="384"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baseline="-25000">
                  <a:solidFill>
                    <a:srgbClr val="000099"/>
                  </a:solidFill>
                </a:rPr>
                <a:t>i</a:t>
              </a:r>
              <a:endParaRPr lang="en-US" altLang="zh-CN" sz="2800" b="0" i="0">
                <a:solidFill>
                  <a:srgbClr val="000099"/>
                </a:solidFill>
              </a:endParaRPr>
            </a:p>
          </p:txBody>
        </p:sp>
        <p:sp>
          <p:nvSpPr>
            <p:cNvPr id="64523" name="Text Box 9"/>
            <p:cNvSpPr txBox="1">
              <a:spLocks noChangeArrowheads="1"/>
            </p:cNvSpPr>
            <p:nvPr/>
          </p:nvSpPr>
          <p:spPr bwMode="auto">
            <a:xfrm>
              <a:off x="2064" y="1344"/>
              <a:ext cx="432"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baseline="-25000">
                  <a:solidFill>
                    <a:srgbClr val="000099"/>
                  </a:solidFill>
                </a:rPr>
                <a:t>o</a:t>
              </a:r>
              <a:endParaRPr lang="en-US" altLang="zh-CN" sz="2800" i="0">
                <a:solidFill>
                  <a:srgbClr val="000099"/>
                </a:solidFill>
              </a:endParaRPr>
            </a:p>
          </p:txBody>
        </p:sp>
        <p:sp>
          <p:nvSpPr>
            <p:cNvPr id="64524" name="Rectangle 10"/>
            <p:cNvSpPr>
              <a:spLocks noChangeArrowheads="1"/>
            </p:cNvSpPr>
            <p:nvPr/>
          </p:nvSpPr>
          <p:spPr bwMode="auto">
            <a:xfrm>
              <a:off x="1305" y="432"/>
              <a:ext cx="567" cy="276"/>
            </a:xfrm>
            <a:prstGeom prst="rect">
              <a:avLst/>
            </a:prstGeom>
            <a:noFill/>
            <a:ln>
              <a:noFill/>
            </a:ln>
          </p:spPr>
          <p:txBody>
            <a:bodyPr>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F</a:t>
              </a:r>
            </a:p>
          </p:txBody>
        </p:sp>
        <p:sp>
          <p:nvSpPr>
            <p:cNvPr id="64525" name="Rectangle 11"/>
            <p:cNvSpPr>
              <a:spLocks noChangeArrowheads="1"/>
            </p:cNvSpPr>
            <p:nvPr/>
          </p:nvSpPr>
          <p:spPr bwMode="auto">
            <a:xfrm>
              <a:off x="1325" y="758"/>
              <a:ext cx="258" cy="80"/>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4526" name="Line 12"/>
            <p:cNvSpPr>
              <a:spLocks noChangeShapeType="1"/>
            </p:cNvSpPr>
            <p:nvPr/>
          </p:nvSpPr>
          <p:spPr bwMode="auto">
            <a:xfrm>
              <a:off x="1863" y="797"/>
              <a:ext cx="0" cy="52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27" name="Rectangle 13"/>
            <p:cNvSpPr>
              <a:spLocks noChangeArrowheads="1"/>
            </p:cNvSpPr>
            <p:nvPr/>
          </p:nvSpPr>
          <p:spPr bwMode="auto">
            <a:xfrm rot="-5400000">
              <a:off x="967" y="181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4528" name="Text Box 14"/>
            <p:cNvSpPr txBox="1">
              <a:spLocks noChangeArrowheads="1"/>
            </p:cNvSpPr>
            <p:nvPr/>
          </p:nvSpPr>
          <p:spPr bwMode="auto">
            <a:xfrm>
              <a:off x="672" y="1536"/>
              <a:ext cx="545"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C</a:t>
              </a:r>
              <a:endParaRPr lang="en-US" altLang="zh-CN" sz="2800" i="0" baseline="-25000"/>
            </a:p>
          </p:txBody>
        </p:sp>
        <p:sp>
          <p:nvSpPr>
            <p:cNvPr id="64529" name="Rectangle 15"/>
            <p:cNvSpPr>
              <a:spLocks noChangeArrowheads="1"/>
            </p:cNvSpPr>
            <p:nvPr/>
          </p:nvSpPr>
          <p:spPr bwMode="auto">
            <a:xfrm>
              <a:off x="702" y="118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4530" name="Line 16"/>
            <p:cNvSpPr>
              <a:spLocks noChangeShapeType="1"/>
            </p:cNvSpPr>
            <p:nvPr/>
          </p:nvSpPr>
          <p:spPr bwMode="auto">
            <a:xfrm>
              <a:off x="1056" y="797"/>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31" name="Rectangle 17"/>
            <p:cNvSpPr>
              <a:spLocks noChangeArrowheads="1"/>
            </p:cNvSpPr>
            <p:nvPr/>
          </p:nvSpPr>
          <p:spPr bwMode="auto">
            <a:xfrm>
              <a:off x="1152" y="1680"/>
              <a:ext cx="273" cy="278"/>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endParaRPr lang="en-US" altLang="zh-CN" sz="2800" b="1" i="1" baseline="-25000" dirty="0">
                <a:latin typeface="Times New Roman" panose="02020603050405020304"/>
                <a:cs typeface="Times New Roman" panose="02020603050405020304"/>
              </a:endParaRPr>
            </a:p>
          </p:txBody>
        </p:sp>
        <p:sp>
          <p:nvSpPr>
            <p:cNvPr id="64532" name="Line 18"/>
            <p:cNvSpPr>
              <a:spLocks noChangeShapeType="1"/>
            </p:cNvSpPr>
            <p:nvPr/>
          </p:nvSpPr>
          <p:spPr bwMode="auto">
            <a:xfrm>
              <a:off x="1594" y="797"/>
              <a:ext cx="26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33" name="Line 19"/>
            <p:cNvSpPr>
              <a:spLocks noChangeShapeType="1"/>
            </p:cNvSpPr>
            <p:nvPr/>
          </p:nvSpPr>
          <p:spPr bwMode="auto">
            <a:xfrm flipH="1">
              <a:off x="369" y="1219"/>
              <a:ext cx="32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34" name="Line 20"/>
            <p:cNvSpPr>
              <a:spLocks noChangeShapeType="1"/>
            </p:cNvSpPr>
            <p:nvPr/>
          </p:nvSpPr>
          <p:spPr bwMode="auto">
            <a:xfrm flipH="1">
              <a:off x="455" y="1479"/>
              <a:ext cx="30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64535" name="Group 21"/>
            <p:cNvGrpSpPr/>
            <p:nvPr/>
          </p:nvGrpSpPr>
          <p:grpSpPr bwMode="auto">
            <a:xfrm>
              <a:off x="1008" y="1988"/>
              <a:ext cx="161" cy="220"/>
              <a:chOff x="720" y="2736"/>
              <a:chExt cx="185" cy="192"/>
            </a:xfrm>
          </p:grpSpPr>
          <p:sp>
            <p:nvSpPr>
              <p:cNvPr id="64571" name="Line 2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72" name="Line 2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4536" name="Line 24"/>
            <p:cNvSpPr>
              <a:spLocks noChangeShapeType="1"/>
            </p:cNvSpPr>
            <p:nvPr/>
          </p:nvSpPr>
          <p:spPr bwMode="auto">
            <a:xfrm>
              <a:off x="1056" y="797"/>
              <a:ext cx="27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37" name="Rectangle 25" descr="40%"/>
            <p:cNvSpPr>
              <a:spLocks noChangeArrowheads="1"/>
            </p:cNvSpPr>
            <p:nvPr/>
          </p:nvSpPr>
          <p:spPr bwMode="auto">
            <a:xfrm>
              <a:off x="1249" y="98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4538" name="Text Box 26"/>
            <p:cNvSpPr txBox="1">
              <a:spLocks noChangeArrowheads="1"/>
            </p:cNvSpPr>
            <p:nvPr/>
          </p:nvSpPr>
          <p:spPr bwMode="auto">
            <a:xfrm>
              <a:off x="1242" y="1312"/>
              <a:ext cx="223"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4539" name="Text Box 27"/>
            <p:cNvSpPr txBox="1">
              <a:spLocks noChangeArrowheads="1"/>
            </p:cNvSpPr>
            <p:nvPr/>
          </p:nvSpPr>
          <p:spPr bwMode="auto">
            <a:xfrm>
              <a:off x="1560" y="1171"/>
              <a:ext cx="402"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4540" name="Text Box 28"/>
            <p:cNvSpPr txBox="1">
              <a:spLocks noChangeArrowheads="1"/>
            </p:cNvSpPr>
            <p:nvPr/>
          </p:nvSpPr>
          <p:spPr bwMode="auto">
            <a:xfrm>
              <a:off x="1459" y="953"/>
              <a:ext cx="527" cy="24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4541" name="Line 29"/>
            <p:cNvSpPr>
              <a:spLocks noChangeShapeType="1"/>
            </p:cNvSpPr>
            <p:nvPr/>
          </p:nvSpPr>
          <p:spPr bwMode="auto">
            <a:xfrm>
              <a:off x="864" y="1479"/>
              <a:ext cx="3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42" name="Line 30"/>
            <p:cNvSpPr>
              <a:spLocks noChangeShapeType="1"/>
            </p:cNvSpPr>
            <p:nvPr/>
          </p:nvSpPr>
          <p:spPr bwMode="auto">
            <a:xfrm>
              <a:off x="1767" y="131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43" name="Line 31"/>
            <p:cNvSpPr>
              <a:spLocks noChangeShapeType="1"/>
            </p:cNvSpPr>
            <p:nvPr/>
          </p:nvSpPr>
          <p:spPr bwMode="auto">
            <a:xfrm>
              <a:off x="1053" y="816"/>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4544" name="Line 32"/>
            <p:cNvSpPr>
              <a:spLocks noChangeShapeType="1"/>
            </p:cNvSpPr>
            <p:nvPr/>
          </p:nvSpPr>
          <p:spPr bwMode="auto">
            <a:xfrm>
              <a:off x="960" y="1232"/>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45" name="Text Box 33"/>
            <p:cNvSpPr txBox="1">
              <a:spLocks noChangeArrowheads="1"/>
            </p:cNvSpPr>
            <p:nvPr/>
          </p:nvSpPr>
          <p:spPr bwMode="auto">
            <a:xfrm>
              <a:off x="1249" y="1040"/>
              <a:ext cx="329"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4546" name="Text Box 34"/>
            <p:cNvSpPr txBox="1">
              <a:spLocks noChangeArrowheads="1"/>
            </p:cNvSpPr>
            <p:nvPr/>
          </p:nvSpPr>
          <p:spPr bwMode="auto">
            <a:xfrm rot="5400000">
              <a:off x="1356" y="986"/>
              <a:ext cx="197" cy="243"/>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64547" name="Oval 35"/>
            <p:cNvSpPr>
              <a:spLocks noChangeArrowheads="1"/>
            </p:cNvSpPr>
            <p:nvPr/>
          </p:nvSpPr>
          <p:spPr bwMode="auto">
            <a:xfrm>
              <a:off x="384" y="1462"/>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4548" name="Oval 36"/>
            <p:cNvSpPr>
              <a:spLocks noChangeArrowheads="1"/>
            </p:cNvSpPr>
            <p:nvPr/>
          </p:nvSpPr>
          <p:spPr bwMode="auto">
            <a:xfrm>
              <a:off x="2016" y="128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4549" name="Text Box 37"/>
            <p:cNvSpPr txBox="1">
              <a:spLocks noChangeArrowheads="1"/>
            </p:cNvSpPr>
            <p:nvPr/>
          </p:nvSpPr>
          <p:spPr bwMode="auto">
            <a:xfrm>
              <a:off x="655" y="864"/>
              <a:ext cx="353" cy="27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4550" name="Group 38"/>
            <p:cNvGrpSpPr/>
            <p:nvPr/>
          </p:nvGrpSpPr>
          <p:grpSpPr bwMode="auto">
            <a:xfrm>
              <a:off x="1968" y="1713"/>
              <a:ext cx="148" cy="207"/>
              <a:chOff x="2160" y="1713"/>
              <a:chExt cx="148" cy="207"/>
            </a:xfrm>
          </p:grpSpPr>
          <p:grpSp>
            <p:nvGrpSpPr>
              <p:cNvPr id="64567" name="Group 39"/>
              <p:cNvGrpSpPr/>
              <p:nvPr/>
            </p:nvGrpSpPr>
            <p:grpSpPr bwMode="auto">
              <a:xfrm>
                <a:off x="2160" y="1767"/>
                <a:ext cx="148" cy="153"/>
                <a:chOff x="720" y="2736"/>
                <a:chExt cx="185" cy="192"/>
              </a:xfrm>
            </p:grpSpPr>
            <p:sp>
              <p:nvSpPr>
                <p:cNvPr id="64569" name="Line 4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70" name="Line 4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4568" name="Oval 4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4551" name="Text Box 43"/>
            <p:cNvSpPr txBox="1">
              <a:spLocks noChangeArrowheads="1"/>
            </p:cNvSpPr>
            <p:nvPr/>
          </p:nvSpPr>
          <p:spPr bwMode="auto">
            <a:xfrm>
              <a:off x="2064" y="1161"/>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4552" name="Text Box 44"/>
            <p:cNvSpPr txBox="1">
              <a:spLocks noChangeArrowheads="1"/>
            </p:cNvSpPr>
            <p:nvPr/>
          </p:nvSpPr>
          <p:spPr bwMode="auto">
            <a:xfrm>
              <a:off x="2064" y="1593"/>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4553" name="Line 45"/>
            <p:cNvSpPr>
              <a:spLocks noChangeShapeType="1"/>
            </p:cNvSpPr>
            <p:nvPr/>
          </p:nvSpPr>
          <p:spPr bwMode="auto">
            <a:xfrm>
              <a:off x="1104" y="1479"/>
              <a:ext cx="0" cy="249"/>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64554" name="Group 46"/>
            <p:cNvGrpSpPr/>
            <p:nvPr/>
          </p:nvGrpSpPr>
          <p:grpSpPr bwMode="auto">
            <a:xfrm>
              <a:off x="332" y="1920"/>
              <a:ext cx="148" cy="207"/>
              <a:chOff x="2160" y="1713"/>
              <a:chExt cx="148" cy="207"/>
            </a:xfrm>
          </p:grpSpPr>
          <p:grpSp>
            <p:nvGrpSpPr>
              <p:cNvPr id="64563" name="Group 47"/>
              <p:cNvGrpSpPr/>
              <p:nvPr/>
            </p:nvGrpSpPr>
            <p:grpSpPr bwMode="auto">
              <a:xfrm>
                <a:off x="2160" y="1767"/>
                <a:ext cx="148" cy="153"/>
                <a:chOff x="720" y="2736"/>
                <a:chExt cx="185" cy="192"/>
              </a:xfrm>
            </p:grpSpPr>
            <p:sp>
              <p:nvSpPr>
                <p:cNvPr id="64565" name="Line 4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66" name="Line 4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4564" name="Oval 50"/>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nvGrpSpPr>
            <p:cNvPr id="64555" name="Group 51"/>
            <p:cNvGrpSpPr/>
            <p:nvPr/>
          </p:nvGrpSpPr>
          <p:grpSpPr bwMode="auto">
            <a:xfrm>
              <a:off x="284" y="1214"/>
              <a:ext cx="148" cy="153"/>
              <a:chOff x="720" y="2736"/>
              <a:chExt cx="185" cy="192"/>
            </a:xfrm>
          </p:grpSpPr>
          <p:sp>
            <p:nvSpPr>
              <p:cNvPr id="64561" name="Line 5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4562" name="Line 5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4556" name="Text Box 54"/>
            <p:cNvSpPr txBox="1">
              <a:spLocks noChangeArrowheads="1"/>
            </p:cNvSpPr>
            <p:nvPr/>
          </p:nvSpPr>
          <p:spPr bwMode="auto">
            <a:xfrm>
              <a:off x="144" y="1344"/>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4557" name="Text Box 55"/>
            <p:cNvSpPr txBox="1">
              <a:spLocks noChangeArrowheads="1"/>
            </p:cNvSpPr>
            <p:nvPr/>
          </p:nvSpPr>
          <p:spPr bwMode="auto">
            <a:xfrm>
              <a:off x="144" y="1785"/>
              <a:ext cx="288" cy="276"/>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4558" name="Group 56"/>
            <p:cNvGrpSpPr/>
            <p:nvPr/>
          </p:nvGrpSpPr>
          <p:grpSpPr bwMode="auto">
            <a:xfrm rot="-5400000">
              <a:off x="720" y="1440"/>
              <a:ext cx="192" cy="96"/>
              <a:chOff x="720" y="1728"/>
              <a:chExt cx="192" cy="96"/>
            </a:xfrm>
          </p:grpSpPr>
          <p:sp>
            <p:nvSpPr>
              <p:cNvPr id="64559" name="Line 57"/>
              <p:cNvSpPr>
                <a:spLocks noChangeShapeType="1"/>
              </p:cNvSpPr>
              <p:nvPr/>
            </p:nvSpPr>
            <p:spPr bwMode="auto">
              <a:xfrm>
                <a:off x="720" y="1728"/>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4560" name="Line 58"/>
              <p:cNvSpPr>
                <a:spLocks noChangeShapeType="1"/>
              </p:cNvSpPr>
              <p:nvPr/>
            </p:nvSpPr>
            <p:spPr bwMode="auto">
              <a:xfrm>
                <a:off x="720" y="1824"/>
                <a:ext cx="19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sp>
        <p:nvSpPr>
          <p:cNvPr id="88123" name="Text Box 59"/>
          <p:cNvSpPr txBox="1">
            <a:spLocks noChangeArrowheads="1"/>
          </p:cNvSpPr>
          <p:nvPr/>
        </p:nvSpPr>
        <p:spPr bwMode="auto">
          <a:xfrm>
            <a:off x="4191000" y="749300"/>
            <a:ext cx="46482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设输入为正弦波信号，则有</a:t>
            </a:r>
          </a:p>
        </p:txBody>
      </p:sp>
      <p:sp>
        <p:nvSpPr>
          <p:cNvPr id="88124" name="Text Box 60"/>
          <p:cNvSpPr txBox="1">
            <a:spLocks noChangeArrowheads="1"/>
          </p:cNvSpPr>
          <p:nvPr/>
        </p:nvSpPr>
        <p:spPr bwMode="auto">
          <a:xfrm>
            <a:off x="533400" y="3976688"/>
            <a:ext cx="9144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故：</a:t>
            </a:r>
          </a:p>
        </p:txBody>
      </p:sp>
    </p:spTree>
    <p:extLst>
      <p:ext uri="{BB962C8B-B14F-4D97-AF65-F5344CB8AC3E}">
        <p14:creationId xmlns:p14="http://schemas.microsoft.com/office/powerpoint/2010/main" val="264632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123"/>
                                        </p:tgtEl>
                                        <p:attrNameLst>
                                          <p:attrName>style.visibility</p:attrName>
                                        </p:attrNameLst>
                                      </p:cBhvr>
                                      <p:to>
                                        <p:strVal val="visible"/>
                                      </p:to>
                                    </p:set>
                                    <p:animEffect transition="in" filter="wipe(left)">
                                      <p:cBhvr>
                                        <p:cTn id="12" dur="500"/>
                                        <p:tgtEl>
                                          <p:spTgt spid="88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wipe(left)">
                                      <p:cBhvr>
                                        <p:cTn id="17" dur="500"/>
                                        <p:tgtEl>
                                          <p:spTgt spid="880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8069"/>
                                        </p:tgtEl>
                                        <p:attrNameLst>
                                          <p:attrName>style.visibility</p:attrName>
                                        </p:attrNameLst>
                                      </p:cBhvr>
                                      <p:to>
                                        <p:strVal val="visible"/>
                                      </p:to>
                                    </p:set>
                                    <p:animEffect transition="in" filter="wipe(left)">
                                      <p:cBhvr>
                                        <p:cTn id="22" dur="500"/>
                                        <p:tgtEl>
                                          <p:spTgt spid="88069"/>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8124"/>
                                        </p:tgtEl>
                                        <p:attrNameLst>
                                          <p:attrName>style.visibility</p:attrName>
                                        </p:attrNameLst>
                                      </p:cBhvr>
                                      <p:to>
                                        <p:strVal val="visible"/>
                                      </p:to>
                                    </p:set>
                                    <p:animEffect transition="in" filter="wipe(up)">
                                      <p:cBhvr>
                                        <p:cTn id="26" dur="500"/>
                                        <p:tgtEl>
                                          <p:spTgt spid="88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8067"/>
                                        </p:tgtEl>
                                        <p:attrNameLst>
                                          <p:attrName>style.visibility</p:attrName>
                                        </p:attrNameLst>
                                      </p:cBhvr>
                                      <p:to>
                                        <p:strVal val="visible"/>
                                      </p:to>
                                    </p:set>
                                    <p:animEffect transition="in" filter="wipe(left)">
                                      <p:cBhvr>
                                        <p:cTn id="31" dur="500"/>
                                        <p:tgtEl>
                                          <p:spTgt spid="8806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8070"/>
                                        </p:tgtEl>
                                        <p:attrNameLst>
                                          <p:attrName>style.visibility</p:attrName>
                                        </p:attrNameLst>
                                      </p:cBhvr>
                                      <p:to>
                                        <p:strVal val="visible"/>
                                      </p:to>
                                    </p:set>
                                    <p:animEffect transition="in" filter="wipe(left)">
                                      <p:cBhvr>
                                        <p:cTn id="36" dur="500"/>
                                        <p:tgtEl>
                                          <p:spTgt spid="8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23" grpId="0" autoUpdateAnimBg="0"/>
      <p:bldP spid="8812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28600" y="5413375"/>
            <a:ext cx="8610600" cy="98742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05000"/>
              </a:lnSpc>
            </a:pPr>
            <a:r>
              <a:rPr lang="en-US" altLang="zh-CN" sz="2800" i="0"/>
              <a:t>    </a:t>
            </a:r>
            <a:r>
              <a:rPr lang="zh-CN" altLang="en-US" sz="2800" i="0"/>
              <a:t>可见，电路使频率大于</a:t>
            </a:r>
            <a:r>
              <a:rPr lang="zh-CN" altLang="en-US" sz="2800">
                <a:sym typeface="Symbol" panose="05050102010706020507" charset="0"/>
              </a:rPr>
              <a:t></a:t>
            </a:r>
            <a:r>
              <a:rPr lang="en-US" altLang="zh-CN" sz="2800" i="0" baseline="-25000">
                <a:sym typeface="Symbol" panose="05050102010706020507" charset="0"/>
              </a:rPr>
              <a:t>0</a:t>
            </a:r>
            <a:r>
              <a:rPr lang="en-US" altLang="zh-CN" sz="2800" i="0"/>
              <a:t> </a:t>
            </a:r>
            <a:r>
              <a:rPr lang="zh-CN" altLang="en-US" sz="2800" i="0"/>
              <a:t>的信号通过 ，而小于</a:t>
            </a:r>
            <a:r>
              <a:rPr lang="zh-CN" altLang="en-US" sz="2800">
                <a:sym typeface="Symbol" panose="05050102010706020507" charset="0"/>
              </a:rPr>
              <a:t></a:t>
            </a:r>
            <a:r>
              <a:rPr lang="en-US" altLang="zh-CN" sz="2800" i="0" baseline="-25000">
                <a:sym typeface="Symbol" panose="05050102010706020507" charset="0"/>
              </a:rPr>
              <a:t>0</a:t>
            </a:r>
            <a:r>
              <a:rPr lang="en-US" altLang="zh-CN" sz="2800" i="0"/>
              <a:t> </a:t>
            </a:r>
            <a:r>
              <a:rPr lang="zh-CN" altLang="en-US" sz="2800" i="0"/>
              <a:t>的信号被阻止，称为</a:t>
            </a:r>
            <a:r>
              <a:rPr lang="zh-CN" altLang="en-US" sz="2800" i="0">
                <a:solidFill>
                  <a:srgbClr val="CC0000"/>
                </a:solidFill>
              </a:rPr>
              <a:t>有源高通滤波器</a:t>
            </a:r>
            <a:r>
              <a:rPr lang="zh-CN" altLang="en-US" sz="2800" i="0"/>
              <a:t>。 </a:t>
            </a:r>
          </a:p>
        </p:txBody>
      </p:sp>
      <p:graphicFrame>
        <p:nvGraphicFramePr>
          <p:cNvPr id="89093" name="Object 5"/>
          <p:cNvGraphicFramePr>
            <a:graphicFrameLocks noChangeAspect="1"/>
          </p:cNvGraphicFramePr>
          <p:nvPr/>
        </p:nvGraphicFramePr>
        <p:xfrm>
          <a:off x="1273175" y="2241550"/>
          <a:ext cx="3359150" cy="1492250"/>
        </p:xfrm>
        <a:graphic>
          <a:graphicData uri="http://schemas.openxmlformats.org/presentationml/2006/ole">
            <mc:AlternateContent xmlns:mc="http://schemas.openxmlformats.org/markup-compatibility/2006">
              <mc:Choice xmlns:v="urn:schemas-microsoft-com:vml" Requires="v">
                <p:oleObj spid="_x0000_s34828" name="Equation" r:id="rId3" imgW="1587500" imgH="698500" progId="Equation.3">
                  <p:embed/>
                </p:oleObj>
              </mc:Choice>
              <mc:Fallback>
                <p:oleObj name="Equation" r:id="rId3" imgW="15875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175" y="2241550"/>
                        <a:ext cx="3359150" cy="1492250"/>
                      </a:xfrm>
                      <a:prstGeom prst="rect">
                        <a:avLst/>
                      </a:prstGeom>
                      <a:noFill/>
                      <a:ln>
                        <a:noFill/>
                      </a:ln>
                      <a:effectLst/>
                    </p:spPr>
                  </p:pic>
                </p:oleObj>
              </mc:Fallback>
            </mc:AlternateContent>
          </a:graphicData>
        </a:graphic>
      </p:graphicFrame>
      <p:graphicFrame>
        <p:nvGraphicFramePr>
          <p:cNvPr id="89094" name="Object 6"/>
          <p:cNvGraphicFramePr>
            <a:graphicFrameLocks noChangeAspect="1"/>
          </p:cNvGraphicFramePr>
          <p:nvPr/>
        </p:nvGraphicFramePr>
        <p:xfrm>
          <a:off x="2438400" y="4875213"/>
          <a:ext cx="2514600" cy="611187"/>
        </p:xfrm>
        <a:graphic>
          <a:graphicData uri="http://schemas.openxmlformats.org/presentationml/2006/ole">
            <mc:AlternateContent xmlns:mc="http://schemas.openxmlformats.org/markup-compatibility/2006">
              <mc:Choice xmlns:v="urn:schemas-microsoft-com:vml" Requires="v">
                <p:oleObj spid="_x0000_s34829" name="Equation" r:id="rId5" imgW="1092200" imgH="165100" progId="Equation.3">
                  <p:embed/>
                </p:oleObj>
              </mc:Choice>
              <mc:Fallback>
                <p:oleObj name="Equation" r:id="rId5" imgW="10922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875213"/>
                        <a:ext cx="2514600" cy="611187"/>
                      </a:xfrm>
                      <a:prstGeom prst="rect">
                        <a:avLst/>
                      </a:prstGeom>
                      <a:noFill/>
                      <a:ln>
                        <a:noFill/>
                      </a:ln>
                      <a:effectLst/>
                    </p:spPr>
                  </p:pic>
                </p:oleObj>
              </mc:Fallback>
            </mc:AlternateContent>
          </a:graphicData>
        </a:graphic>
      </p:graphicFrame>
      <p:graphicFrame>
        <p:nvGraphicFramePr>
          <p:cNvPr id="89095" name="Object 7"/>
          <p:cNvGraphicFramePr>
            <a:graphicFrameLocks noChangeAspect="1"/>
          </p:cNvGraphicFramePr>
          <p:nvPr/>
        </p:nvGraphicFramePr>
        <p:xfrm>
          <a:off x="2438400" y="3665538"/>
          <a:ext cx="1752600" cy="523875"/>
        </p:xfrm>
        <a:graphic>
          <a:graphicData uri="http://schemas.openxmlformats.org/presentationml/2006/ole">
            <mc:AlternateContent xmlns:mc="http://schemas.openxmlformats.org/markup-compatibility/2006">
              <mc:Choice xmlns:v="urn:schemas-microsoft-com:vml" Requires="v">
                <p:oleObj spid="_x0000_s34830" name="公式" r:id="rId7" imgW="800100" imgH="139700" progId="Equation.3">
                  <p:embed/>
                </p:oleObj>
              </mc:Choice>
              <mc:Fallback>
                <p:oleObj name="公式" r:id="rId7" imgW="800100" imgH="139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665538"/>
                        <a:ext cx="1752600" cy="523875"/>
                      </a:xfrm>
                      <a:prstGeom prst="rect">
                        <a:avLst/>
                      </a:prstGeom>
                      <a:noFill/>
                      <a:ln>
                        <a:noFill/>
                      </a:ln>
                      <a:effectLst/>
                    </p:spPr>
                  </p:pic>
                </p:oleObj>
              </mc:Fallback>
            </mc:AlternateContent>
          </a:graphicData>
        </a:graphic>
      </p:graphicFrame>
      <p:graphicFrame>
        <p:nvGraphicFramePr>
          <p:cNvPr id="89099" name="Object 11"/>
          <p:cNvGraphicFramePr>
            <a:graphicFrameLocks noChangeAspect="1"/>
          </p:cNvGraphicFramePr>
          <p:nvPr/>
        </p:nvGraphicFramePr>
        <p:xfrm>
          <a:off x="641350" y="655638"/>
          <a:ext cx="4354513" cy="1831975"/>
        </p:xfrm>
        <a:graphic>
          <a:graphicData uri="http://schemas.openxmlformats.org/presentationml/2006/ole">
            <mc:AlternateContent xmlns:mc="http://schemas.openxmlformats.org/markup-compatibility/2006">
              <mc:Choice xmlns:v="urn:schemas-microsoft-com:vml" Requires="v">
                <p:oleObj spid="_x0000_s34831" name="Equation" r:id="rId9" imgW="2070100" imgH="889000" progId="Equation.3">
                  <p:embed/>
                </p:oleObj>
              </mc:Choice>
              <mc:Fallback>
                <p:oleObj name="Equation" r:id="rId9" imgW="2070100" imgH="889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350" y="655638"/>
                        <a:ext cx="4354513" cy="1831975"/>
                      </a:xfrm>
                      <a:prstGeom prst="rect">
                        <a:avLst/>
                      </a:prstGeom>
                      <a:noFill/>
                      <a:ln>
                        <a:noFill/>
                      </a:ln>
                      <a:effectLst/>
                    </p:spPr>
                  </p:pic>
                </p:oleObj>
              </mc:Fallback>
            </mc:AlternateContent>
          </a:graphicData>
        </a:graphic>
      </p:graphicFrame>
      <p:sp>
        <p:nvSpPr>
          <p:cNvPr id="89100" name="Text Box 12"/>
          <p:cNvSpPr txBox="1">
            <a:spLocks noChangeArrowheads="1"/>
          </p:cNvSpPr>
          <p:nvPr/>
        </p:nvSpPr>
        <p:spPr bwMode="auto">
          <a:xfrm>
            <a:off x="304800" y="304800"/>
            <a:ext cx="6553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若频率 </a:t>
            </a:r>
            <a:r>
              <a:rPr lang="zh-CN" altLang="en-US" sz="2800">
                <a:solidFill>
                  <a:srgbClr val="000099"/>
                </a:solidFill>
                <a:effectLst>
                  <a:outerShdw blurRad="38100" dist="38100" dir="2700000" algn="tl">
                    <a:srgbClr val="DDDDDD"/>
                  </a:outerShdw>
                </a:effectLst>
                <a:sym typeface="Symbol" panose="05050102010706020507" charset="0"/>
              </a:rPr>
              <a:t> </a:t>
            </a:r>
            <a:r>
              <a:rPr lang="zh-CN" altLang="en-US" sz="2800" i="0">
                <a:solidFill>
                  <a:srgbClr val="000099"/>
                </a:solidFill>
                <a:effectLst>
                  <a:outerShdw blurRad="38100" dist="38100" dir="2700000" algn="tl">
                    <a:srgbClr val="DDDDDD"/>
                  </a:outerShdw>
                </a:effectLst>
              </a:rPr>
              <a:t>为变量，则</a:t>
            </a:r>
            <a:r>
              <a:rPr lang="zh-CN" altLang="en-US" sz="2800" i="0">
                <a:solidFill>
                  <a:srgbClr val="CC0000"/>
                </a:solidFill>
                <a:effectLst>
                  <a:outerShdw blurRad="38100" dist="38100" dir="2700000" algn="tl">
                    <a:srgbClr val="DDDDDD"/>
                  </a:outerShdw>
                </a:effectLst>
              </a:rPr>
              <a:t>电路的传递函数</a:t>
            </a:r>
            <a:endParaRPr lang="zh-CN" altLang="en-US" sz="2800" i="0">
              <a:solidFill>
                <a:srgbClr val="003399"/>
              </a:solidFill>
              <a:effectLst>
                <a:outerShdw blurRad="38100" dist="38100" dir="2700000" algn="tl">
                  <a:srgbClr val="DDDDDD"/>
                </a:outerShdw>
              </a:effectLst>
            </a:endParaRPr>
          </a:p>
        </p:txBody>
      </p:sp>
      <p:graphicFrame>
        <p:nvGraphicFramePr>
          <p:cNvPr id="89101" name="Object 13"/>
          <p:cNvGraphicFramePr>
            <a:graphicFrameLocks noChangeAspect="1"/>
          </p:cNvGraphicFramePr>
          <p:nvPr/>
        </p:nvGraphicFramePr>
        <p:xfrm>
          <a:off x="4953000" y="1147763"/>
          <a:ext cx="1606550" cy="1285875"/>
        </p:xfrm>
        <a:graphic>
          <a:graphicData uri="http://schemas.openxmlformats.org/presentationml/2006/ole">
            <mc:AlternateContent xmlns:mc="http://schemas.openxmlformats.org/markup-compatibility/2006">
              <mc:Choice xmlns:v="urn:schemas-microsoft-com:vml" Requires="v">
                <p:oleObj spid="_x0000_s34832" name="Equation" r:id="rId11" imgW="698500" imgH="622300" progId="Equation.3">
                  <p:embed/>
                </p:oleObj>
              </mc:Choice>
              <mc:Fallback>
                <p:oleObj name="Equation" r:id="rId11" imgW="698500" imgH="622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1147763"/>
                        <a:ext cx="1606550" cy="1285875"/>
                      </a:xfrm>
                      <a:prstGeom prst="rect">
                        <a:avLst/>
                      </a:prstGeom>
                      <a:noFill/>
                      <a:ln>
                        <a:noFill/>
                      </a:ln>
                      <a:effectLst/>
                    </p:spPr>
                  </p:pic>
                </p:oleObj>
              </mc:Fallback>
            </mc:AlternateContent>
          </a:graphicData>
        </a:graphic>
      </p:graphicFrame>
      <p:sp>
        <p:nvSpPr>
          <p:cNvPr id="89102" name="Text Box 14"/>
          <p:cNvSpPr txBox="1">
            <a:spLocks noChangeArrowheads="1"/>
          </p:cNvSpPr>
          <p:nvPr/>
        </p:nvSpPr>
        <p:spPr bwMode="auto">
          <a:xfrm>
            <a:off x="381000" y="1981200"/>
            <a:ext cx="19050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rPr>
              <a:t>其模为</a:t>
            </a:r>
          </a:p>
        </p:txBody>
      </p:sp>
      <p:graphicFrame>
        <p:nvGraphicFramePr>
          <p:cNvPr id="89104" name="Object 16"/>
          <p:cNvGraphicFramePr>
            <a:graphicFrameLocks noChangeAspect="1"/>
          </p:cNvGraphicFramePr>
          <p:nvPr/>
        </p:nvGraphicFramePr>
        <p:xfrm>
          <a:off x="2586038" y="4025900"/>
          <a:ext cx="2427287" cy="1003300"/>
        </p:xfrm>
        <a:graphic>
          <a:graphicData uri="http://schemas.openxmlformats.org/presentationml/2006/ole">
            <mc:AlternateContent xmlns:mc="http://schemas.openxmlformats.org/markup-compatibility/2006">
              <mc:Choice xmlns:v="urn:schemas-microsoft-com:vml" Requires="v">
                <p:oleObj spid="_x0000_s34833" name="Equation" r:id="rId13" imgW="1181100" imgH="431800" progId="Equation.3">
                  <p:embed/>
                </p:oleObj>
              </mc:Choice>
              <mc:Fallback>
                <p:oleObj name="Equation" r:id="rId13" imgW="1181100" imgH="431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86038" y="4025900"/>
                        <a:ext cx="2427287" cy="1003300"/>
                      </a:xfrm>
                      <a:prstGeom prst="rect">
                        <a:avLst/>
                      </a:prstGeom>
                      <a:noFill/>
                      <a:ln>
                        <a:noFill/>
                      </a:ln>
                      <a:effectLst/>
                    </p:spPr>
                  </p:pic>
                </p:oleObj>
              </mc:Fallback>
            </mc:AlternateContent>
          </a:graphicData>
        </a:graphic>
      </p:graphicFrame>
      <p:grpSp>
        <p:nvGrpSpPr>
          <p:cNvPr id="2" name="Group 33"/>
          <p:cNvGrpSpPr/>
          <p:nvPr/>
        </p:nvGrpSpPr>
        <p:grpSpPr bwMode="auto">
          <a:xfrm>
            <a:off x="5029200" y="2514600"/>
            <a:ext cx="3886200" cy="2971800"/>
            <a:chOff x="3168" y="1584"/>
            <a:chExt cx="2448" cy="1872"/>
          </a:xfrm>
        </p:grpSpPr>
        <p:sp>
          <p:nvSpPr>
            <p:cNvPr id="65551" name="Freeform 18"/>
            <p:cNvSpPr/>
            <p:nvPr/>
          </p:nvSpPr>
          <p:spPr bwMode="auto">
            <a:xfrm>
              <a:off x="3925" y="2130"/>
              <a:ext cx="1327" cy="798"/>
            </a:xfrm>
            <a:custGeom>
              <a:avLst/>
              <a:gdLst>
                <a:gd name="T0" fmla="*/ 0 w 1327"/>
                <a:gd name="T1" fmla="*/ 798 h 798"/>
                <a:gd name="T2" fmla="*/ 155 w 1327"/>
                <a:gd name="T3" fmla="*/ 732 h 798"/>
                <a:gd name="T4" fmla="*/ 209 w 1327"/>
                <a:gd name="T5" fmla="*/ 696 h 798"/>
                <a:gd name="T6" fmla="*/ 296 w 1327"/>
                <a:gd name="T7" fmla="*/ 606 h 798"/>
                <a:gd name="T8" fmla="*/ 395 w 1327"/>
                <a:gd name="T9" fmla="*/ 470 h 798"/>
                <a:gd name="T10" fmla="*/ 516 w 1327"/>
                <a:gd name="T11" fmla="*/ 295 h 798"/>
                <a:gd name="T12" fmla="*/ 623 w 1327"/>
                <a:gd name="T13" fmla="*/ 180 h 798"/>
                <a:gd name="T14" fmla="*/ 857 w 1327"/>
                <a:gd name="T15" fmla="*/ 60 h 798"/>
                <a:gd name="T16" fmla="*/ 1327 w 1327"/>
                <a:gd name="T17" fmla="*/ 0 h 7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27"/>
                <a:gd name="T28" fmla="*/ 0 h 798"/>
                <a:gd name="T29" fmla="*/ 1327 w 1327"/>
                <a:gd name="T30" fmla="*/ 798 h 7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27" h="798">
                  <a:moveTo>
                    <a:pt x="0" y="798"/>
                  </a:moveTo>
                  <a:cubicBezTo>
                    <a:pt x="26" y="787"/>
                    <a:pt x="120" y="749"/>
                    <a:pt x="155" y="732"/>
                  </a:cubicBezTo>
                  <a:cubicBezTo>
                    <a:pt x="190" y="715"/>
                    <a:pt x="186" y="717"/>
                    <a:pt x="209" y="696"/>
                  </a:cubicBezTo>
                  <a:cubicBezTo>
                    <a:pt x="232" y="675"/>
                    <a:pt x="265" y="644"/>
                    <a:pt x="296" y="606"/>
                  </a:cubicBezTo>
                  <a:cubicBezTo>
                    <a:pt x="327" y="568"/>
                    <a:pt x="358" y="522"/>
                    <a:pt x="395" y="470"/>
                  </a:cubicBezTo>
                  <a:cubicBezTo>
                    <a:pt x="432" y="418"/>
                    <a:pt x="478" y="343"/>
                    <a:pt x="516" y="295"/>
                  </a:cubicBezTo>
                  <a:cubicBezTo>
                    <a:pt x="554" y="247"/>
                    <a:pt x="566" y="219"/>
                    <a:pt x="623" y="180"/>
                  </a:cubicBezTo>
                  <a:cubicBezTo>
                    <a:pt x="680" y="141"/>
                    <a:pt x="740" y="90"/>
                    <a:pt x="857" y="60"/>
                  </a:cubicBezTo>
                  <a:cubicBezTo>
                    <a:pt x="974" y="30"/>
                    <a:pt x="1229" y="12"/>
                    <a:pt x="1327" y="0"/>
                  </a:cubicBezTo>
                </a:path>
              </a:pathLst>
            </a:custGeom>
            <a:noFill/>
            <a:ln w="38100" cap="flat" cmpd="sng">
              <a:solidFill>
                <a:srgbClr val="0000FF"/>
              </a:solidFill>
              <a:prstDash val="solid"/>
              <a:round/>
            </a:ln>
          </p:spPr>
          <p:txBody>
            <a:bodyPr wrap="none" anchor="ctr"/>
            <a:lstStyle/>
            <a:p>
              <a:endParaRPr lang="zh-CN" altLang="en-US">
                <a:latin typeface="Times New Roman" panose="02020603050405020304" charset="0"/>
              </a:endParaRPr>
            </a:p>
          </p:txBody>
        </p:sp>
        <p:sp>
          <p:nvSpPr>
            <p:cNvPr id="65552" name="Line 19"/>
            <p:cNvSpPr>
              <a:spLocks noChangeShapeType="1"/>
            </p:cNvSpPr>
            <p:nvPr/>
          </p:nvSpPr>
          <p:spPr bwMode="auto">
            <a:xfrm flipV="1">
              <a:off x="3893" y="2325"/>
              <a:ext cx="646" cy="0"/>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5553" name="Line 20"/>
            <p:cNvSpPr>
              <a:spLocks noChangeShapeType="1"/>
            </p:cNvSpPr>
            <p:nvPr/>
          </p:nvSpPr>
          <p:spPr bwMode="auto">
            <a:xfrm>
              <a:off x="4512" y="2352"/>
              <a:ext cx="0" cy="592"/>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5554" name="Line 21"/>
            <p:cNvSpPr>
              <a:spLocks noChangeShapeType="1"/>
            </p:cNvSpPr>
            <p:nvPr/>
          </p:nvSpPr>
          <p:spPr bwMode="auto">
            <a:xfrm flipV="1">
              <a:off x="3900" y="2085"/>
              <a:ext cx="1358" cy="0"/>
            </a:xfrm>
            <a:prstGeom prst="line">
              <a:avLst/>
            </a:prstGeom>
            <a:noFill/>
            <a:ln w="28575">
              <a:solidFill>
                <a:srgbClr val="008000"/>
              </a:solidFill>
              <a:prstDash val="dash"/>
              <a:round/>
            </a:ln>
          </p:spPr>
          <p:txBody>
            <a:bodyPr wrap="none" anchor="ctr"/>
            <a:lstStyle/>
            <a:p>
              <a:endParaRPr lang="zh-CN" altLang="en-US">
                <a:latin typeface="Times New Roman" panose="02020603050405020304" charset="0"/>
              </a:endParaRPr>
            </a:p>
          </p:txBody>
        </p:sp>
        <p:sp>
          <p:nvSpPr>
            <p:cNvPr id="65555" name="Text Box 22"/>
            <p:cNvSpPr txBox="1">
              <a:spLocks noChangeArrowheads="1"/>
            </p:cNvSpPr>
            <p:nvPr/>
          </p:nvSpPr>
          <p:spPr bwMode="auto">
            <a:xfrm>
              <a:off x="3936" y="3129"/>
              <a:ext cx="124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zh-CN" altLang="en-US" sz="2800" i="0"/>
                <a:t>幅频特性</a:t>
              </a:r>
            </a:p>
          </p:txBody>
        </p:sp>
        <p:graphicFrame>
          <p:nvGraphicFramePr>
            <p:cNvPr id="65556" name="Object 23"/>
            <p:cNvGraphicFramePr>
              <a:graphicFrameLocks noChangeAspect="1"/>
            </p:cNvGraphicFramePr>
            <p:nvPr/>
          </p:nvGraphicFramePr>
          <p:xfrm>
            <a:off x="3168" y="2064"/>
            <a:ext cx="736" cy="556"/>
          </p:xfrm>
          <a:graphic>
            <a:graphicData uri="http://schemas.openxmlformats.org/presentationml/2006/ole">
              <mc:AlternateContent xmlns:mc="http://schemas.openxmlformats.org/markup-compatibility/2006">
                <mc:Choice xmlns:v="urn:schemas-microsoft-com:vml" Requires="v">
                  <p:oleObj spid="_x0000_s34834" name="公式" r:id="rId15" imgW="584200" imgH="393700" progId="Equation.3">
                    <p:embed/>
                  </p:oleObj>
                </mc:Choice>
                <mc:Fallback>
                  <p:oleObj name="公式" r:id="rId15" imgW="584200" imgH="3937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 y="2064"/>
                          <a:ext cx="736" cy="556"/>
                        </a:xfrm>
                        <a:prstGeom prst="rect">
                          <a:avLst/>
                        </a:prstGeom>
                        <a:noFill/>
                        <a:ln>
                          <a:noFill/>
                        </a:ln>
                        <a:effectLst/>
                      </p:spPr>
                    </p:pic>
                  </p:oleObj>
                </mc:Fallback>
              </mc:AlternateContent>
            </a:graphicData>
          </a:graphic>
        </p:graphicFrame>
        <p:sp>
          <p:nvSpPr>
            <p:cNvPr id="65557" name="Rectangle 24"/>
            <p:cNvSpPr>
              <a:spLocks noChangeArrowheads="1"/>
            </p:cNvSpPr>
            <p:nvPr/>
          </p:nvSpPr>
          <p:spPr bwMode="auto">
            <a:xfrm>
              <a:off x="4416" y="2841"/>
              <a:ext cx="528"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r>
                <a:rPr lang="en-US" altLang="zh-CN" sz="2800" i="0" baseline="-25000">
                  <a:latin typeface="Times New Roman" panose="02020603050405020304" charset="0"/>
                  <a:sym typeface="Symbol" panose="05050102010706020507" charset="0"/>
                </a:rPr>
                <a:t>0</a:t>
              </a:r>
              <a:endParaRPr lang="en-US" altLang="zh-CN" sz="2800">
                <a:latin typeface="Times New Roman" panose="02020603050405020304" charset="0"/>
                <a:sym typeface="Symbol" panose="05050102010706020507" charset="0"/>
              </a:endParaRPr>
            </a:p>
          </p:txBody>
        </p:sp>
        <p:sp>
          <p:nvSpPr>
            <p:cNvPr id="65558" name="Text Box 25"/>
            <p:cNvSpPr txBox="1">
              <a:spLocks noChangeArrowheads="1"/>
            </p:cNvSpPr>
            <p:nvPr/>
          </p:nvSpPr>
          <p:spPr bwMode="auto">
            <a:xfrm>
              <a:off x="3273" y="1824"/>
              <a:ext cx="687"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A</a:t>
              </a:r>
              <a:r>
                <a:rPr lang="en-US" altLang="zh-CN" sz="2800" baseline="-25000"/>
                <a:t>u</a:t>
              </a:r>
              <a:r>
                <a:rPr lang="en-US" altLang="zh-CN" sz="2800" i="0" baseline="-25000"/>
                <a:t>f0</a:t>
              </a:r>
              <a:r>
                <a:rPr lang="en-US" altLang="zh-CN" sz="2800" i="0"/>
                <a:t> |</a:t>
              </a:r>
            </a:p>
          </p:txBody>
        </p:sp>
        <p:grpSp>
          <p:nvGrpSpPr>
            <p:cNvPr id="65559" name="Group 32"/>
            <p:cNvGrpSpPr/>
            <p:nvPr/>
          </p:nvGrpSpPr>
          <p:grpSpPr bwMode="auto">
            <a:xfrm>
              <a:off x="3720" y="1584"/>
              <a:ext cx="1896" cy="1623"/>
              <a:chOff x="3720" y="1584"/>
              <a:chExt cx="1896" cy="1623"/>
            </a:xfrm>
          </p:grpSpPr>
          <p:sp>
            <p:nvSpPr>
              <p:cNvPr id="65560" name="Line 27"/>
              <p:cNvSpPr>
                <a:spLocks noChangeShapeType="1"/>
              </p:cNvSpPr>
              <p:nvPr/>
            </p:nvSpPr>
            <p:spPr bwMode="auto">
              <a:xfrm>
                <a:off x="3912" y="2937"/>
                <a:ext cx="1526"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5561" name="Line 28"/>
              <p:cNvSpPr>
                <a:spLocks noChangeShapeType="1"/>
              </p:cNvSpPr>
              <p:nvPr/>
            </p:nvSpPr>
            <p:spPr bwMode="auto">
              <a:xfrm flipV="1">
                <a:off x="3910" y="1709"/>
                <a:ext cx="0" cy="1231"/>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5562" name="Text Box 29"/>
              <p:cNvSpPr txBox="1">
                <a:spLocks noChangeArrowheads="1"/>
              </p:cNvSpPr>
              <p:nvPr/>
            </p:nvSpPr>
            <p:spPr bwMode="auto">
              <a:xfrm>
                <a:off x="3912" y="1584"/>
                <a:ext cx="842" cy="327"/>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 </a:t>
                </a:r>
                <a:r>
                  <a:rPr lang="en-US" altLang="zh-CN" sz="2800"/>
                  <a:t>T</a:t>
                </a:r>
                <a:r>
                  <a:rPr lang="en-US" altLang="zh-CN" sz="2800" i="0"/>
                  <a:t>(j</a:t>
                </a:r>
                <a:r>
                  <a:rPr lang="en-US" altLang="zh-CN" sz="2800">
                    <a:sym typeface="Symbol" panose="05050102010706020507" charset="0"/>
                  </a:rPr>
                  <a:t></a:t>
                </a:r>
                <a:r>
                  <a:rPr lang="en-US" altLang="zh-CN" sz="2800" i="0">
                    <a:sym typeface="Symbol" panose="05050102010706020507" charset="0"/>
                  </a:rPr>
                  <a:t>)</a:t>
                </a:r>
                <a:r>
                  <a:rPr lang="en-US" altLang="zh-CN" sz="2800" i="0"/>
                  <a:t> |</a:t>
                </a:r>
              </a:p>
            </p:txBody>
          </p:sp>
          <p:sp>
            <p:nvSpPr>
              <p:cNvPr id="65563" name="Rectangle 30"/>
              <p:cNvSpPr>
                <a:spLocks noChangeArrowheads="1"/>
              </p:cNvSpPr>
              <p:nvPr/>
            </p:nvSpPr>
            <p:spPr bwMode="auto">
              <a:xfrm>
                <a:off x="5232" y="2880"/>
                <a:ext cx="384" cy="327"/>
              </a:xfrm>
              <a:prstGeom prst="rect">
                <a:avLst/>
              </a:prstGeom>
              <a:noFill/>
              <a:ln>
                <a:noFill/>
              </a:ln>
            </p:spPr>
            <p:txBody>
              <a:bodyPr>
                <a:spAutoFit/>
              </a:bodyPr>
              <a:lstStyle/>
              <a:p>
                <a:pPr>
                  <a:spcBef>
                    <a:spcPct val="50000"/>
                  </a:spcBef>
                </a:pPr>
                <a:r>
                  <a:rPr lang="en-US" altLang="zh-CN" sz="2800">
                    <a:latin typeface="Times New Roman" panose="02020603050405020304" charset="0"/>
                    <a:sym typeface="Symbol" panose="05050102010706020507" charset="0"/>
                  </a:rPr>
                  <a:t></a:t>
                </a:r>
              </a:p>
            </p:txBody>
          </p:sp>
          <p:sp>
            <p:nvSpPr>
              <p:cNvPr id="65564" name="Text Box 31"/>
              <p:cNvSpPr txBox="1">
                <a:spLocks noChangeArrowheads="1"/>
              </p:cNvSpPr>
              <p:nvPr/>
            </p:nvSpPr>
            <p:spPr bwMode="auto">
              <a:xfrm>
                <a:off x="3720" y="2822"/>
                <a:ext cx="232" cy="250"/>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p>
            </p:txBody>
          </p:sp>
        </p:grpSp>
      </p:grpSp>
      <p:graphicFrame>
        <p:nvGraphicFramePr>
          <p:cNvPr id="29" name="Object 2"/>
          <p:cNvGraphicFramePr>
            <a:graphicFrameLocks noChangeAspect="1"/>
          </p:cNvGraphicFramePr>
          <p:nvPr/>
        </p:nvGraphicFramePr>
        <p:xfrm>
          <a:off x="381000" y="3512058"/>
          <a:ext cx="1667311" cy="518017"/>
        </p:xfrm>
        <a:graphic>
          <a:graphicData uri="http://schemas.openxmlformats.org/presentationml/2006/ole">
            <mc:AlternateContent xmlns:mc="http://schemas.openxmlformats.org/markup-compatibility/2006">
              <mc:Choice xmlns:v="urn:schemas-microsoft-com:vml" Requires="v">
                <p:oleObj spid="_x0000_s34835" name="公式" r:id="rId17" imgW="749935" imgH="228600" progId="Equation.3">
                  <p:embed/>
                </p:oleObj>
              </mc:Choice>
              <mc:Fallback>
                <p:oleObj name="公式" r:id="rId17" imgW="749935" imgH="228600" progId="Equation.3">
                  <p:embed/>
                  <p:pic>
                    <p:nvPicPr>
                      <p:cNvPr id="0" name=""/>
                      <p:cNvPicPr>
                        <a:picLocks noChangeAspect="1" noChangeArrowheads="1"/>
                      </p:cNvPicPr>
                      <p:nvPr/>
                    </p:nvPicPr>
                    <p:blipFill>
                      <a:blip r:embed="rId18"/>
                      <a:srcRect/>
                      <a:stretch>
                        <a:fillRect/>
                      </a:stretch>
                    </p:blipFill>
                    <p:spPr bwMode="auto">
                      <a:xfrm>
                        <a:off x="381000" y="3512058"/>
                        <a:ext cx="1667311" cy="518017"/>
                      </a:xfrm>
                      <a:prstGeom prst="rect">
                        <a:avLst/>
                      </a:prstGeom>
                      <a:noFill/>
                      <a:ln>
                        <a:noFill/>
                      </a:ln>
                      <a:effectLst/>
                    </p:spPr>
                  </p:pic>
                </p:oleObj>
              </mc:Fallback>
            </mc:AlternateContent>
          </a:graphicData>
        </a:graphic>
      </p:graphicFrame>
      <p:graphicFrame>
        <p:nvGraphicFramePr>
          <p:cNvPr id="30" name="Object 3"/>
          <p:cNvGraphicFramePr>
            <a:graphicFrameLocks noChangeAspect="1"/>
          </p:cNvGraphicFramePr>
          <p:nvPr/>
        </p:nvGraphicFramePr>
        <p:xfrm>
          <a:off x="419100" y="4237546"/>
          <a:ext cx="1629211" cy="571500"/>
        </p:xfrm>
        <a:graphic>
          <a:graphicData uri="http://schemas.openxmlformats.org/presentationml/2006/ole">
            <mc:AlternateContent xmlns:mc="http://schemas.openxmlformats.org/markup-compatibility/2006">
              <mc:Choice xmlns:v="urn:schemas-microsoft-com:vml" Requires="v">
                <p:oleObj spid="_x0000_s34836" name="公式" r:id="rId19" imgW="822960" imgH="237490" progId="Equation.3">
                  <p:embed/>
                </p:oleObj>
              </mc:Choice>
              <mc:Fallback>
                <p:oleObj name="公式" r:id="rId19" imgW="822960" imgH="237490" progId="Equation.3">
                  <p:embed/>
                  <p:pic>
                    <p:nvPicPr>
                      <p:cNvPr id="0" name=""/>
                      <p:cNvPicPr>
                        <a:picLocks noChangeAspect="1" noChangeArrowheads="1"/>
                      </p:cNvPicPr>
                      <p:nvPr/>
                    </p:nvPicPr>
                    <p:blipFill>
                      <a:blip r:embed="rId20"/>
                      <a:srcRect/>
                      <a:stretch>
                        <a:fillRect/>
                      </a:stretch>
                    </p:blipFill>
                    <p:spPr bwMode="auto">
                      <a:xfrm>
                        <a:off x="419100" y="4237546"/>
                        <a:ext cx="1629211" cy="571500"/>
                      </a:xfrm>
                      <a:prstGeom prst="rect">
                        <a:avLst/>
                      </a:prstGeom>
                      <a:noFill/>
                      <a:ln>
                        <a:noFill/>
                      </a:ln>
                      <a:effectLst/>
                    </p:spPr>
                  </p:pic>
                </p:oleObj>
              </mc:Fallback>
            </mc:AlternateContent>
          </a:graphicData>
        </a:graphic>
      </p:graphicFrame>
      <p:graphicFrame>
        <p:nvGraphicFramePr>
          <p:cNvPr id="31" name="Object 7"/>
          <p:cNvGraphicFramePr>
            <a:graphicFrameLocks noChangeAspect="1"/>
          </p:cNvGraphicFramePr>
          <p:nvPr/>
        </p:nvGraphicFramePr>
        <p:xfrm>
          <a:off x="419100" y="5000527"/>
          <a:ext cx="1629211" cy="500013"/>
        </p:xfrm>
        <a:graphic>
          <a:graphicData uri="http://schemas.openxmlformats.org/presentationml/2006/ole">
            <mc:AlternateContent xmlns:mc="http://schemas.openxmlformats.org/markup-compatibility/2006">
              <mc:Choice xmlns:v="urn:schemas-microsoft-com:vml" Requires="v">
                <p:oleObj spid="_x0000_s34837" name="公式" r:id="rId21" imgW="749935" imgH="210185" progId="Equation.3">
                  <p:embed/>
                </p:oleObj>
              </mc:Choice>
              <mc:Fallback>
                <p:oleObj name="公式" r:id="rId21" imgW="749935" imgH="210185" progId="Equation.3">
                  <p:embed/>
                  <p:pic>
                    <p:nvPicPr>
                      <p:cNvPr id="0" name=""/>
                      <p:cNvPicPr>
                        <a:picLocks noChangeAspect="1" noChangeArrowheads="1"/>
                      </p:cNvPicPr>
                      <p:nvPr/>
                    </p:nvPicPr>
                    <p:blipFill>
                      <a:blip r:embed="rId22"/>
                      <a:srcRect/>
                      <a:stretch>
                        <a:fillRect/>
                      </a:stretch>
                    </p:blipFill>
                    <p:spPr bwMode="auto">
                      <a:xfrm>
                        <a:off x="419100" y="5000527"/>
                        <a:ext cx="1629211" cy="500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230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100"/>
                                        </p:tgtEl>
                                        <p:attrNameLst>
                                          <p:attrName>style.visibility</p:attrName>
                                        </p:attrNameLst>
                                      </p:cBhvr>
                                      <p:to>
                                        <p:strVal val="visible"/>
                                      </p:to>
                                    </p:set>
                                    <p:animEffect transition="in" filter="wipe(left)">
                                      <p:cBhvr>
                                        <p:cTn id="7" dur="500"/>
                                        <p:tgtEl>
                                          <p:spTgt spid="89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099"/>
                                        </p:tgtEl>
                                        <p:attrNameLst>
                                          <p:attrName>style.visibility</p:attrName>
                                        </p:attrNameLst>
                                      </p:cBhvr>
                                      <p:to>
                                        <p:strVal val="visible"/>
                                      </p:to>
                                    </p:set>
                                    <p:animEffect transition="in" filter="wipe(left)">
                                      <p:cBhvr>
                                        <p:cTn id="12" dur="500"/>
                                        <p:tgtEl>
                                          <p:spTgt spid="890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9101"/>
                                        </p:tgtEl>
                                        <p:attrNameLst>
                                          <p:attrName>style.visibility</p:attrName>
                                        </p:attrNameLst>
                                      </p:cBhvr>
                                      <p:to>
                                        <p:strVal val="visible"/>
                                      </p:to>
                                    </p:set>
                                    <p:animEffect transition="in" filter="wipe(left)">
                                      <p:cBhvr>
                                        <p:cTn id="17" dur="500"/>
                                        <p:tgtEl>
                                          <p:spTgt spid="89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102"/>
                                        </p:tgtEl>
                                        <p:attrNameLst>
                                          <p:attrName>style.visibility</p:attrName>
                                        </p:attrNameLst>
                                      </p:cBhvr>
                                      <p:to>
                                        <p:strVal val="visible"/>
                                      </p:to>
                                    </p:set>
                                    <p:animEffect transition="in" filter="wipe(left)">
                                      <p:cBhvr>
                                        <p:cTn id="22" dur="500"/>
                                        <p:tgtEl>
                                          <p:spTgt spid="891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9093"/>
                                        </p:tgtEl>
                                        <p:attrNameLst>
                                          <p:attrName>style.visibility</p:attrName>
                                        </p:attrNameLst>
                                      </p:cBhvr>
                                      <p:to>
                                        <p:strVal val="visible"/>
                                      </p:to>
                                    </p:set>
                                    <p:animEffect transition="in" filter="wipe(left)">
                                      <p:cBhvr>
                                        <p:cTn id="27" dur="500"/>
                                        <p:tgtEl>
                                          <p:spTgt spid="890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9095"/>
                                        </p:tgtEl>
                                        <p:attrNameLst>
                                          <p:attrName>style.visibility</p:attrName>
                                        </p:attrNameLst>
                                      </p:cBhvr>
                                      <p:to>
                                        <p:strVal val="visible"/>
                                      </p:to>
                                    </p:set>
                                    <p:animEffect transition="in" filter="wipe(left)">
                                      <p:cBhvr>
                                        <p:cTn id="37" dur="500"/>
                                        <p:tgtEl>
                                          <p:spTgt spid="890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9104"/>
                                        </p:tgtEl>
                                        <p:attrNameLst>
                                          <p:attrName>style.visibility</p:attrName>
                                        </p:attrNameLst>
                                      </p:cBhvr>
                                      <p:to>
                                        <p:strVal val="visible"/>
                                      </p:to>
                                    </p:set>
                                    <p:animEffect transition="in" filter="wipe(left)">
                                      <p:cBhvr>
                                        <p:cTn id="47" dur="500"/>
                                        <p:tgtEl>
                                          <p:spTgt spid="8910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9094"/>
                                        </p:tgtEl>
                                        <p:attrNameLst>
                                          <p:attrName>style.visibility</p:attrName>
                                        </p:attrNameLst>
                                      </p:cBhvr>
                                      <p:to>
                                        <p:strVal val="visible"/>
                                      </p:to>
                                    </p:set>
                                    <p:animEffect transition="in" filter="wipe(left)">
                                      <p:cBhvr>
                                        <p:cTn id="57" dur="500"/>
                                        <p:tgtEl>
                                          <p:spTgt spid="890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0"/>
                                        </p:tgtEl>
                                        <p:attrNameLst>
                                          <p:attrName>style.visibility</p:attrName>
                                        </p:attrNameLst>
                                      </p:cBhvr>
                                      <p:to>
                                        <p:strVal val="visible"/>
                                      </p:to>
                                    </p:set>
                                    <p:animEffect transition="in" filter="blinds(horizontal)">
                                      <p:cBhvr>
                                        <p:cTn id="67"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utoUpdateAnimBg="0"/>
      <p:bldP spid="89100" grpId="0" autoUpdateAnimBg="0"/>
      <p:bldP spid="8910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subTitle" idx="1"/>
          </p:nvPr>
        </p:nvSpPr>
        <p:spPr bwMode="auto">
          <a:xfrm>
            <a:off x="533400" y="609600"/>
            <a:ext cx="4114800" cy="609600"/>
          </a:xfrm>
          <a:ln>
            <a:miter lim="800000"/>
          </a:ln>
        </p:spPr>
        <p:txBody>
          <a:bodyPr vert="horz" wrap="square" lIns="91440" tIns="45720" rIns="91440" bIns="45720" numCol="1" anchor="t" anchorCtr="0" compatLnSpc="1"/>
          <a:lstStyle/>
          <a:p>
            <a:pPr algn="l" eaLnBrk="1" hangingPunct="1"/>
            <a:r>
              <a:rPr lang="en-US" altLang="zh-CN" b="1" dirty="0">
                <a:solidFill>
                  <a:srgbClr val="000099"/>
                </a:solidFill>
                <a:effectLst>
                  <a:outerShdw blurRad="38100" dist="38100" dir="2700000" algn="tl">
                    <a:srgbClr val="DDDDDD"/>
                  </a:outerShdw>
                </a:effectLst>
                <a:ea typeface="宋体" panose="02010600030101010101" pitchFamily="2" charset="-122"/>
              </a:rPr>
              <a:t>4</a:t>
            </a:r>
            <a:r>
              <a:rPr lang="en-US" altLang="zh-CN"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.4.2</a:t>
            </a:r>
            <a:r>
              <a:rPr lang="en-US" altLang="zh-CN" b="1" dirty="0" smtClean="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 </a:t>
            </a:r>
            <a:r>
              <a:rPr lang="zh-CN" altLang="en-US" b="1"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rPr>
              <a:t>电压比较器</a:t>
            </a:r>
            <a:endParaRPr lang="zh-CN" altLang="en-US" dirty="0">
              <a:solidFill>
                <a:srgbClr val="000099"/>
              </a:solidFill>
              <a:effectLst>
                <a:outerShdw blurRad="38100" dist="38100" dir="2700000" algn="tl">
                  <a:srgbClr val="DDDDDD"/>
                </a:outerShdw>
              </a:effectLst>
              <a:latin typeface="宋体" panose="02010600030101010101" pitchFamily="2" charset="-122"/>
              <a:ea typeface="宋体" panose="02010600030101010101" pitchFamily="2" charset="-122"/>
            </a:endParaRPr>
          </a:p>
        </p:txBody>
      </p:sp>
      <p:sp>
        <p:nvSpPr>
          <p:cNvPr id="92163" name="Text Box 3"/>
          <p:cNvSpPr txBox="1">
            <a:spLocks noChangeArrowheads="1"/>
          </p:cNvSpPr>
          <p:nvPr/>
        </p:nvSpPr>
        <p:spPr bwMode="auto">
          <a:xfrm>
            <a:off x="533400" y="1219200"/>
            <a:ext cx="8077200" cy="23764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05000"/>
              </a:lnSpc>
              <a:spcBef>
                <a:spcPct val="5000"/>
              </a:spcBef>
            </a:pPr>
            <a:r>
              <a:rPr lang="zh-CN" altLang="en-US" sz="2800" i="0" dirty="0">
                <a:solidFill>
                  <a:srgbClr val="CC0000"/>
                </a:solidFill>
                <a:effectLst>
                  <a:outerShdw blurRad="38100" dist="38100" dir="2700000" algn="tl">
                    <a:srgbClr val="DDDDDD"/>
                  </a:outerShdw>
                </a:effectLst>
              </a:rPr>
              <a:t>电压比较器的功能：</a:t>
            </a:r>
            <a:endParaRPr lang="zh-CN" altLang="en-US" sz="2800" b="0" i="0" dirty="0">
              <a:solidFill>
                <a:srgbClr val="CC0000"/>
              </a:solidFill>
              <a:effectLst>
                <a:outerShdw blurRad="38100" dist="38100" dir="2700000" algn="tl">
                  <a:srgbClr val="DDDDDD"/>
                </a:outerShdw>
              </a:effectLst>
            </a:endParaRPr>
          </a:p>
          <a:p>
            <a:pPr eaLnBrk="1" hangingPunct="1">
              <a:lnSpc>
                <a:spcPct val="105000"/>
              </a:lnSpc>
              <a:spcBef>
                <a:spcPct val="5000"/>
              </a:spcBef>
            </a:pPr>
            <a:r>
              <a:rPr lang="zh-CN" altLang="en-US" sz="2800" i="0" dirty="0"/>
              <a:t>  </a:t>
            </a:r>
            <a:r>
              <a:rPr lang="zh-CN" altLang="en-US" sz="2800" i="0" dirty="0" smtClean="0"/>
              <a:t>电压比较</a:t>
            </a:r>
            <a:r>
              <a:rPr lang="zh-CN" altLang="en-US" sz="2800" i="0" dirty="0">
                <a:solidFill>
                  <a:srgbClr val="FF0000"/>
                </a:solidFill>
                <a:effectLst>
                  <a:outerShdw blurRad="38100" dist="38100" dir="2700000" algn="tl">
                    <a:srgbClr val="DDDDDD"/>
                  </a:outerShdw>
                </a:effectLst>
              </a:rPr>
              <a:t>器用来比较输入信号</a:t>
            </a:r>
            <a:r>
              <a:rPr lang="zh-CN" altLang="en-US" sz="2800" i="0" dirty="0"/>
              <a:t>与</a:t>
            </a:r>
            <a:r>
              <a:rPr lang="zh-CN" altLang="en-US" sz="2800" i="0" dirty="0">
                <a:solidFill>
                  <a:srgbClr val="FF0000"/>
                </a:solidFill>
                <a:effectLst>
                  <a:outerShdw blurRad="38100" dist="38100" dir="2700000" algn="tl">
                    <a:srgbClr val="DDDDDD"/>
                  </a:outerShdw>
                </a:effectLst>
              </a:rPr>
              <a:t>参考电压</a:t>
            </a:r>
            <a:r>
              <a:rPr lang="zh-CN" altLang="en-US" sz="2800" i="0" dirty="0"/>
              <a:t>的</a:t>
            </a:r>
            <a:r>
              <a:rPr lang="zh-CN" altLang="en-US" sz="2800" i="0" dirty="0">
                <a:solidFill>
                  <a:srgbClr val="FF0000"/>
                </a:solidFill>
                <a:effectLst>
                  <a:outerShdw blurRad="38100" dist="38100" dir="2700000" algn="tl">
                    <a:srgbClr val="DDDDDD"/>
                  </a:outerShdw>
                </a:effectLst>
              </a:rPr>
              <a:t>大小</a:t>
            </a:r>
            <a:r>
              <a:rPr lang="zh-CN" altLang="en-US" sz="2800" i="0" dirty="0"/>
              <a:t>。当两者幅度相等时输出电压产生跃变，由高电平变成低电平，或者由低电平变成高电平。由此来判断输入信号的大小和极性。</a:t>
            </a:r>
          </a:p>
        </p:txBody>
      </p:sp>
      <p:sp>
        <p:nvSpPr>
          <p:cNvPr id="92164" name="Text Box 4"/>
          <p:cNvSpPr txBox="1">
            <a:spLocks noChangeArrowheads="1"/>
          </p:cNvSpPr>
          <p:nvPr/>
        </p:nvSpPr>
        <p:spPr bwMode="auto">
          <a:xfrm>
            <a:off x="609600" y="3581400"/>
            <a:ext cx="8382000" cy="15224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spcBef>
                <a:spcPct val="5000"/>
              </a:spcBef>
            </a:pPr>
            <a:r>
              <a:rPr lang="zh-CN" altLang="en-US" sz="2800" i="0" dirty="0">
                <a:solidFill>
                  <a:srgbClr val="005200"/>
                </a:solidFill>
                <a:effectLst>
                  <a:outerShdw blurRad="38100" dist="38100" dir="2700000" algn="tl">
                    <a:srgbClr val="DDDDDD"/>
                  </a:outerShdw>
                </a:effectLst>
              </a:rPr>
              <a:t>用途：</a:t>
            </a:r>
          </a:p>
          <a:p>
            <a:pPr eaLnBrk="1" hangingPunct="1">
              <a:lnSpc>
                <a:spcPct val="110000"/>
              </a:lnSpc>
              <a:spcBef>
                <a:spcPct val="5000"/>
              </a:spcBef>
            </a:pPr>
            <a:r>
              <a:rPr lang="zh-CN" altLang="en-US" sz="2800" i="0" dirty="0"/>
              <a:t>  </a:t>
            </a:r>
            <a:r>
              <a:rPr lang="zh-CN" altLang="en-US" sz="2800" i="0" dirty="0" smtClean="0"/>
              <a:t>数模转换</a:t>
            </a:r>
            <a:r>
              <a:rPr lang="zh-CN" altLang="en-US" sz="2800" i="0" dirty="0"/>
              <a:t>、数字仪表、自动控制和自动检测等技术领域，以及波形产生及变换等场合 。</a:t>
            </a:r>
          </a:p>
        </p:txBody>
      </p:sp>
      <p:sp>
        <p:nvSpPr>
          <p:cNvPr id="92168" name="Text Box 8"/>
          <p:cNvSpPr txBox="1">
            <a:spLocks noChangeArrowheads="1"/>
          </p:cNvSpPr>
          <p:nvPr/>
        </p:nvSpPr>
        <p:spPr bwMode="auto">
          <a:xfrm>
            <a:off x="609600" y="5076825"/>
            <a:ext cx="6858000" cy="56673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spcBef>
                <a:spcPct val="5000"/>
              </a:spcBef>
            </a:pPr>
            <a:r>
              <a:rPr lang="en-US" altLang="zh-CN" sz="2800" i="0" dirty="0">
                <a:solidFill>
                  <a:srgbClr val="CC0000"/>
                </a:solidFill>
              </a:rPr>
              <a:t>    </a:t>
            </a:r>
            <a:r>
              <a:rPr lang="zh-CN" altLang="en-US" sz="2800" i="0" dirty="0" smtClean="0">
                <a:effectLst>
                  <a:outerShdw blurRad="38100" dist="38100" dir="2700000" algn="tl">
                    <a:srgbClr val="DDDDDD"/>
                  </a:outerShdw>
                </a:effectLst>
              </a:rPr>
              <a:t>运</a:t>
            </a:r>
            <a:r>
              <a:rPr lang="zh-CN" altLang="en-US" sz="2800" i="0" dirty="0">
                <a:effectLst>
                  <a:outerShdw blurRad="38100" dist="38100" dir="2700000" algn="tl">
                    <a:srgbClr val="DDDDDD"/>
                  </a:outerShdw>
                </a:effectLst>
              </a:rPr>
              <a:t>放工作在</a:t>
            </a:r>
            <a:r>
              <a:rPr lang="zh-CN" altLang="en-US" sz="2800" i="0" dirty="0">
                <a:solidFill>
                  <a:srgbClr val="FF0000"/>
                </a:solidFill>
                <a:effectLst>
                  <a:outerShdw blurRad="38100" dist="38100" dir="2700000" algn="tl">
                    <a:srgbClr val="DDDDDD"/>
                  </a:outerShdw>
                </a:effectLst>
              </a:rPr>
              <a:t>开环状态</a:t>
            </a:r>
            <a:r>
              <a:rPr lang="zh-CN" altLang="en-US" sz="2800" i="0" dirty="0">
                <a:effectLst>
                  <a:outerShdw blurRad="38100" dist="38100" dir="2700000" algn="tl">
                    <a:srgbClr val="DDDDDD"/>
                  </a:outerShdw>
                </a:effectLst>
              </a:rPr>
              <a:t>或引入</a:t>
            </a:r>
            <a:r>
              <a:rPr lang="zh-CN" altLang="en-US" sz="2800" i="0" dirty="0">
                <a:solidFill>
                  <a:srgbClr val="FF0000"/>
                </a:solidFill>
                <a:effectLst>
                  <a:outerShdw blurRad="38100" dist="38100" dir="2700000" algn="tl">
                    <a:srgbClr val="DDDDDD"/>
                  </a:outerShdw>
                </a:effectLst>
              </a:rPr>
              <a:t>正反馈</a:t>
            </a:r>
            <a:r>
              <a:rPr lang="zh-CN" altLang="en-US" sz="2800" i="0" dirty="0">
                <a:effectLst>
                  <a:outerShdw blurRad="38100" dist="38100" dir="2700000" algn="tl">
                    <a:srgbClr val="DDDDDD"/>
                  </a:outerShdw>
                </a:effectLst>
              </a:rPr>
              <a:t>。</a:t>
            </a:r>
          </a:p>
        </p:txBody>
      </p:sp>
    </p:spTree>
    <p:extLst>
      <p:ext uri="{BB962C8B-B14F-4D97-AF65-F5344CB8AC3E}">
        <p14:creationId xmlns:p14="http://schemas.microsoft.com/office/powerpoint/2010/main" val="2877957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wipe(left)">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wipe(left)">
                                      <p:cBhvr>
                                        <p:cTn id="12" dur="500"/>
                                        <p:tgtEl>
                                          <p:spTgt spid="92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68"/>
                                        </p:tgtEl>
                                        <p:attrNameLst>
                                          <p:attrName>style.visibility</p:attrName>
                                        </p:attrNameLst>
                                      </p:cBhvr>
                                      <p:to>
                                        <p:strVal val="visible"/>
                                      </p:to>
                                    </p:set>
                                    <p:animEffect transition="in" filter="wipe(left)">
                                      <p:cBhvr>
                                        <p:cTn id="17" dur="500"/>
                                        <p:tgtEl>
                                          <p:spTgt spid="9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utoUpdateAnimBg="0"/>
      <p:bldP spid="92164" grpId="0" autoUpdateAnimBg="0"/>
      <p:bldP spid="92168"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457200" y="395288"/>
            <a:ext cx="6705600" cy="519112"/>
          </a:xfrm>
          <a:prstGeom prst="rect">
            <a:avLst/>
          </a:prstGeom>
          <a:noFill/>
          <a:ln w="9525">
            <a:noFill/>
            <a:miter lim="800000"/>
          </a:ln>
          <a:effectLst/>
        </p:spPr>
        <p:txBody>
          <a:bodyPr>
            <a:spAutoFit/>
          </a:bodyPr>
          <a:lstStyle/>
          <a:p>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理想运放工作在饱和区的特点： </a:t>
            </a:r>
          </a:p>
        </p:txBody>
      </p:sp>
      <p:sp>
        <p:nvSpPr>
          <p:cNvPr id="93187" name="Rectangle 3" descr="60%"/>
          <p:cNvSpPr>
            <a:spLocks noChangeArrowheads="1"/>
          </p:cNvSpPr>
          <p:nvPr/>
        </p:nvSpPr>
        <p:spPr bwMode="auto">
          <a:xfrm>
            <a:off x="533400" y="838200"/>
            <a:ext cx="7924800" cy="2332946"/>
          </a:xfrm>
          <a:prstGeom prst="rect">
            <a:avLst/>
          </a:prstGeom>
          <a:noFill/>
          <a:ln w="9525">
            <a:noFill/>
            <a:miter lim="800000"/>
          </a:ln>
          <a:effectLst/>
        </p:spPr>
        <p:txBody>
          <a:bodyPr>
            <a:spAutoFit/>
          </a:bodyPr>
          <a:lstStyle/>
          <a:p>
            <a:pPr>
              <a:spcBef>
                <a:spcPct val="5000"/>
              </a:spcBef>
            </a:pPr>
            <a:r>
              <a:rPr lang="en-US" altLang="zh-CN"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1.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输出只有两种可能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或</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endParaRPr>
          </a:p>
          <a:p>
            <a:pPr>
              <a:spcBef>
                <a:spcPct val="5000"/>
              </a:spcBef>
            </a:pPr>
            <a:r>
              <a:rPr lang="en-US" altLang="zh-CN"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solidFill>
                  <a:srgbClr val="005200"/>
                </a:solidFill>
                <a:effectLst>
                  <a:outerShdw blurRad="38100" dist="38100" dir="2700000" algn="tl">
                    <a:srgbClr val="DDDDDD"/>
                  </a:outerShdw>
                </a:effectLst>
                <a:latin typeface="Times New Roman" panose="02020603050405020304"/>
                <a:cs typeface="Times New Roman" panose="02020603050405020304"/>
              </a:rPr>
              <a:t>当 </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&gt; u</a:t>
            </a:r>
            <a:r>
              <a:rPr lang="zh-CN" altLang="en-US"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 </a:t>
            </a:r>
            <a:r>
              <a:rPr lang="en-US" altLang="zh-CN" sz="2800" b="1" i="1" dirty="0" err="1">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52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5200"/>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endParaRPr>
          </a:p>
          <a:p>
            <a:pPr>
              <a:spcBef>
                <a:spcPct val="5000"/>
              </a:spcBef>
            </a:pPr>
            <a:r>
              <a:rPr lang="en-US" altLang="zh-CN" sz="2800" b="1" i="0"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&lt; u</a:t>
            </a:r>
            <a:r>
              <a:rPr lang="zh-CN" altLang="en-US"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 </a:t>
            </a:r>
            <a:r>
              <a:rPr lang="en-US" altLang="zh-CN" sz="2800" b="1" i="1" dirty="0" err="1">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52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5200"/>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5200"/>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dirty="0">
              <a:solidFill>
                <a:srgbClr val="005200"/>
              </a:solidFill>
              <a:effectLst>
                <a:outerShdw blurRad="38100" dist="38100" dir="2700000" algn="tl">
                  <a:srgbClr val="DDDDDD"/>
                </a:outerShdw>
              </a:effectLst>
              <a:latin typeface="Times New Roman" panose="02020603050405020304"/>
              <a:cs typeface="Times New Roman" panose="02020603050405020304"/>
            </a:endParaRPr>
          </a:p>
          <a:p>
            <a:pPr>
              <a:spcBef>
                <a:spcPct val="5000"/>
              </a:spcBef>
            </a:pPr>
            <a:r>
              <a:rPr lang="en-US" altLang="zh-CN" sz="2800" b="1" i="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不存在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“虚短”现象</a:t>
            </a:r>
            <a:r>
              <a:rPr lang="zh-CN" altLang="en-US" sz="2800" b="1" i="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a:t>
            </a:r>
          </a:p>
          <a:p>
            <a:pPr>
              <a:spcBef>
                <a:spcPct val="5000"/>
              </a:spcBef>
            </a:pPr>
            <a:r>
              <a:rPr lang="en-US" altLang="zh-CN"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2.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zh-CN" altLang="en-US"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0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仍存在</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“虚断”现象</a:t>
            </a:r>
          </a:p>
        </p:txBody>
      </p:sp>
      <p:sp>
        <p:nvSpPr>
          <p:cNvPr id="93188" name="Rectangle 4"/>
          <p:cNvSpPr>
            <a:spLocks noChangeArrowheads="1"/>
          </p:cNvSpPr>
          <p:nvPr/>
        </p:nvSpPr>
        <p:spPr bwMode="auto">
          <a:xfrm>
            <a:off x="3200400" y="5867400"/>
            <a:ext cx="2590800" cy="519113"/>
          </a:xfrm>
          <a:prstGeom prst="rect">
            <a:avLst/>
          </a:prstGeom>
          <a:noFill/>
          <a:ln w="9525">
            <a:noFill/>
            <a:miter lim="800000"/>
          </a:ln>
          <a:effectLst/>
        </p:spPr>
        <p:txBody>
          <a:bodyPr>
            <a:spAutoFit/>
          </a:bodyPr>
          <a:lstStyle/>
          <a:p>
            <a:r>
              <a:rPr lang="zh-CN" altLang="en-US" sz="2800" b="1" i="0">
                <a:effectLst>
                  <a:outerShdw blurRad="38100" dist="38100" dir="2700000" algn="tl">
                    <a:srgbClr val="DDDDDD"/>
                  </a:outerShdw>
                </a:effectLst>
                <a:latin typeface="Times New Roman" panose="02020603050405020304"/>
                <a:cs typeface="Times New Roman" panose="02020603050405020304"/>
              </a:rPr>
              <a:t>电压传输特性</a:t>
            </a:r>
          </a:p>
        </p:txBody>
      </p:sp>
      <p:grpSp>
        <p:nvGrpSpPr>
          <p:cNvPr id="67589" name="Group 24"/>
          <p:cNvGrpSpPr/>
          <p:nvPr/>
        </p:nvGrpSpPr>
        <p:grpSpPr bwMode="auto">
          <a:xfrm>
            <a:off x="1981200" y="3048000"/>
            <a:ext cx="4919663" cy="2819400"/>
            <a:chOff x="1248" y="1920"/>
            <a:chExt cx="3099" cy="1776"/>
          </a:xfrm>
        </p:grpSpPr>
        <p:sp>
          <p:nvSpPr>
            <p:cNvPr id="67590" name="Text Box 10"/>
            <p:cNvSpPr txBox="1">
              <a:spLocks noChangeArrowheads="1"/>
            </p:cNvSpPr>
            <p:nvPr/>
          </p:nvSpPr>
          <p:spPr bwMode="auto">
            <a:xfrm>
              <a:off x="2887" y="1920"/>
              <a:ext cx="42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latin typeface="Times New Roman" panose="02020603050405020304"/>
                  <a:ea typeface="+mn-ea"/>
                  <a:cs typeface="Times New Roman" panose="02020603050405020304"/>
                </a:rPr>
                <a:t>u</a:t>
              </a:r>
              <a:r>
                <a:rPr lang="en-US" altLang="zh-CN" sz="2800" i="0" baseline="-25000">
                  <a:latin typeface="Times New Roman" panose="02020603050405020304"/>
                  <a:ea typeface="+mn-ea"/>
                  <a:cs typeface="Times New Roman" panose="02020603050405020304"/>
                </a:rPr>
                <a:t>o</a:t>
              </a:r>
              <a:endParaRPr lang="en-US" altLang="zh-CN" sz="2800" i="0">
                <a:latin typeface="Times New Roman" panose="02020603050405020304"/>
                <a:ea typeface="+mn-ea"/>
                <a:cs typeface="Times New Roman" panose="02020603050405020304"/>
              </a:endParaRPr>
            </a:p>
          </p:txBody>
        </p:sp>
        <p:sp>
          <p:nvSpPr>
            <p:cNvPr id="67591" name="Text Box 9"/>
            <p:cNvSpPr txBox="1">
              <a:spLocks noChangeArrowheads="1"/>
            </p:cNvSpPr>
            <p:nvPr/>
          </p:nvSpPr>
          <p:spPr bwMode="auto">
            <a:xfrm>
              <a:off x="3120" y="2649"/>
              <a:ext cx="1227" cy="33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ea typeface="+mn-ea"/>
                  <a:cs typeface="Times New Roman" panose="02020603050405020304"/>
                </a:rPr>
                <a:t>    </a:t>
              </a:r>
              <a:r>
                <a:rPr lang="en-US" altLang="zh-CN" sz="2800">
                  <a:latin typeface="Times New Roman" panose="02020603050405020304"/>
                  <a:ea typeface="+mn-ea"/>
                  <a:cs typeface="Times New Roman" panose="02020603050405020304"/>
                  <a:sym typeface="Symbol" panose="05050102010706020507" charset="0"/>
                </a:rPr>
                <a:t>u</a:t>
              </a:r>
              <a:r>
                <a:rPr lang="en-US" altLang="zh-CN" sz="2800" baseline="-25000">
                  <a:latin typeface="Times New Roman" panose="02020603050405020304"/>
                  <a:ea typeface="+mn-ea"/>
                  <a:cs typeface="Times New Roman" panose="02020603050405020304"/>
                  <a:sym typeface="Symbol" panose="05050102010706020507" charset="0"/>
                </a:rPr>
                <a:t>+</a:t>
              </a:r>
              <a:r>
                <a:rPr lang="en-US" altLang="zh-CN" sz="2800" i="0">
                  <a:latin typeface="Times New Roman" panose="02020603050405020304"/>
                  <a:ea typeface="+mn-ea"/>
                  <a:cs typeface="Times New Roman" panose="02020603050405020304"/>
                  <a:sym typeface="Symbol" panose="05050102010706020507" charset="0"/>
                </a:rPr>
                <a:t>– </a:t>
              </a:r>
              <a:r>
                <a:rPr lang="en-US" altLang="zh-CN" sz="2800">
                  <a:latin typeface="Times New Roman" panose="02020603050405020304"/>
                  <a:ea typeface="+mn-ea"/>
                  <a:cs typeface="Times New Roman" panose="02020603050405020304"/>
                  <a:sym typeface="Symbol" panose="05050102010706020507" charset="0"/>
                </a:rPr>
                <a:t>u</a:t>
              </a:r>
              <a:r>
                <a:rPr lang="en-US" altLang="zh-CN" sz="2800" baseline="-25000">
                  <a:latin typeface="Times New Roman" panose="02020603050405020304"/>
                  <a:ea typeface="+mn-ea"/>
                  <a:cs typeface="Times New Roman" panose="02020603050405020304"/>
                  <a:sym typeface="Symbol" panose="05050102010706020507" charset="0"/>
                </a:rPr>
                <a:t>–</a:t>
              </a:r>
              <a:r>
                <a:rPr lang="en-US" altLang="zh-CN" sz="2800" i="0" baseline="-25000">
                  <a:latin typeface="Times New Roman" panose="02020603050405020304"/>
                  <a:ea typeface="+mn-ea"/>
                  <a:cs typeface="Times New Roman" panose="02020603050405020304"/>
                  <a:sym typeface="Symbol" panose="05050102010706020507" charset="0"/>
                </a:rPr>
                <a:t> </a:t>
              </a:r>
            </a:p>
          </p:txBody>
        </p:sp>
        <p:sp>
          <p:nvSpPr>
            <p:cNvPr id="67592" name="Text Box 12"/>
            <p:cNvSpPr txBox="1">
              <a:spLocks noChangeArrowheads="1"/>
            </p:cNvSpPr>
            <p:nvPr/>
          </p:nvSpPr>
          <p:spPr bwMode="auto">
            <a:xfrm>
              <a:off x="2853" y="3264"/>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ea typeface="+mn-ea"/>
                  <a:cs typeface="Times New Roman" panose="02020603050405020304"/>
                </a:rPr>
                <a:t>–</a:t>
              </a:r>
              <a:r>
                <a:rPr lang="en-US" altLang="zh-CN" sz="2800">
                  <a:latin typeface="Times New Roman" panose="02020603050405020304"/>
                  <a:ea typeface="+mn-ea"/>
                  <a:cs typeface="Times New Roman" panose="02020603050405020304"/>
                </a:rPr>
                <a:t>U</a:t>
              </a:r>
              <a:r>
                <a:rPr lang="en-US" altLang="zh-CN" sz="2800" i="0" baseline="-25000">
                  <a:latin typeface="Times New Roman" panose="02020603050405020304"/>
                  <a:ea typeface="+mn-ea"/>
                  <a:cs typeface="Times New Roman" panose="02020603050405020304"/>
                </a:rPr>
                <a:t>o(sat)</a:t>
              </a:r>
            </a:p>
          </p:txBody>
        </p:sp>
        <p:sp>
          <p:nvSpPr>
            <p:cNvPr id="67593" name="Line 13"/>
            <p:cNvSpPr>
              <a:spLocks noChangeShapeType="1"/>
            </p:cNvSpPr>
            <p:nvPr/>
          </p:nvSpPr>
          <p:spPr bwMode="auto">
            <a:xfrm>
              <a:off x="2006" y="2964"/>
              <a:ext cx="1717" cy="0"/>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a:cs typeface="Times New Roman" panose="02020603050405020304"/>
              </a:endParaRPr>
            </a:p>
          </p:txBody>
        </p:sp>
        <p:sp>
          <p:nvSpPr>
            <p:cNvPr id="67594" name="Line 14"/>
            <p:cNvSpPr>
              <a:spLocks noChangeShapeType="1"/>
            </p:cNvSpPr>
            <p:nvPr/>
          </p:nvSpPr>
          <p:spPr bwMode="auto">
            <a:xfrm flipV="1">
              <a:off x="2846" y="2064"/>
              <a:ext cx="0" cy="1632"/>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a:cs typeface="Times New Roman" panose="02020603050405020304"/>
              </a:endParaRPr>
            </a:p>
          </p:txBody>
        </p:sp>
        <p:grpSp>
          <p:nvGrpSpPr>
            <p:cNvPr id="67595" name="Group 15"/>
            <p:cNvGrpSpPr/>
            <p:nvPr/>
          </p:nvGrpSpPr>
          <p:grpSpPr bwMode="auto">
            <a:xfrm>
              <a:off x="2097" y="2400"/>
              <a:ext cx="1488" cy="1104"/>
              <a:chOff x="2097" y="2736"/>
              <a:chExt cx="1488" cy="1104"/>
            </a:xfrm>
          </p:grpSpPr>
          <p:sp>
            <p:nvSpPr>
              <p:cNvPr id="67600" name="Line 16"/>
              <p:cNvSpPr>
                <a:spLocks noChangeShapeType="1"/>
              </p:cNvSpPr>
              <p:nvPr/>
            </p:nvSpPr>
            <p:spPr bwMode="auto">
              <a:xfrm flipH="1">
                <a:off x="2097" y="3840"/>
                <a:ext cx="744" cy="0"/>
              </a:xfrm>
              <a:prstGeom prst="line">
                <a:avLst/>
              </a:prstGeom>
              <a:noFill/>
              <a:ln w="38100">
                <a:solidFill>
                  <a:srgbClr val="000099"/>
                </a:solidFill>
                <a:round/>
              </a:ln>
            </p:spPr>
            <p:txBody>
              <a:bodyPr anchor="ctr">
                <a:spAutoFit/>
              </a:bodyPr>
              <a:lstStyle/>
              <a:p>
                <a:endParaRPr lang="zh-CN" altLang="en-US" b="1">
                  <a:latin typeface="Times New Roman" panose="02020603050405020304"/>
                  <a:cs typeface="Times New Roman" panose="02020603050405020304"/>
                </a:endParaRPr>
              </a:p>
            </p:txBody>
          </p:sp>
          <p:sp>
            <p:nvSpPr>
              <p:cNvPr id="67601" name="Line 17"/>
              <p:cNvSpPr>
                <a:spLocks noChangeShapeType="1"/>
              </p:cNvSpPr>
              <p:nvPr/>
            </p:nvSpPr>
            <p:spPr bwMode="auto">
              <a:xfrm flipH="1">
                <a:off x="2841" y="2736"/>
                <a:ext cx="744" cy="0"/>
              </a:xfrm>
              <a:prstGeom prst="line">
                <a:avLst/>
              </a:prstGeom>
              <a:noFill/>
              <a:ln w="38100">
                <a:solidFill>
                  <a:srgbClr val="000099"/>
                </a:solidFill>
                <a:round/>
              </a:ln>
            </p:spPr>
            <p:txBody>
              <a:bodyPr anchor="ctr">
                <a:spAutoFit/>
              </a:bodyPr>
              <a:lstStyle/>
              <a:p>
                <a:endParaRPr lang="zh-CN" altLang="en-US" b="1">
                  <a:latin typeface="Times New Roman" panose="02020603050405020304"/>
                  <a:cs typeface="Times New Roman" panose="02020603050405020304"/>
                </a:endParaRPr>
              </a:p>
            </p:txBody>
          </p:sp>
          <p:sp>
            <p:nvSpPr>
              <p:cNvPr id="67602" name="Line 18"/>
              <p:cNvSpPr>
                <a:spLocks noChangeShapeType="1"/>
              </p:cNvSpPr>
              <p:nvPr/>
            </p:nvSpPr>
            <p:spPr bwMode="auto">
              <a:xfrm flipH="1">
                <a:off x="2841" y="2736"/>
                <a:ext cx="0" cy="1104"/>
              </a:xfrm>
              <a:prstGeom prst="line">
                <a:avLst/>
              </a:prstGeom>
              <a:noFill/>
              <a:ln w="38100">
                <a:solidFill>
                  <a:srgbClr val="FF0000"/>
                </a:solidFill>
                <a:round/>
              </a:ln>
            </p:spPr>
            <p:txBody>
              <a:bodyPr anchor="ctr">
                <a:spAutoFit/>
              </a:bodyPr>
              <a:lstStyle/>
              <a:p>
                <a:endParaRPr lang="zh-CN" altLang="en-US" b="1">
                  <a:latin typeface="Times New Roman" panose="02020603050405020304"/>
                  <a:cs typeface="Times New Roman" panose="02020603050405020304"/>
                </a:endParaRPr>
              </a:p>
            </p:txBody>
          </p:sp>
        </p:grpSp>
        <p:sp>
          <p:nvSpPr>
            <p:cNvPr id="67596" name="Text Box 19"/>
            <p:cNvSpPr txBox="1">
              <a:spLocks noChangeArrowheads="1"/>
            </p:cNvSpPr>
            <p:nvPr/>
          </p:nvSpPr>
          <p:spPr bwMode="auto">
            <a:xfrm>
              <a:off x="2085" y="2160"/>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ea typeface="+mn-ea"/>
                  <a:cs typeface="Times New Roman" panose="02020603050405020304"/>
                </a:rPr>
                <a:t>+</a:t>
              </a:r>
              <a:r>
                <a:rPr lang="en-US" altLang="zh-CN" sz="2800">
                  <a:latin typeface="Times New Roman" panose="02020603050405020304"/>
                  <a:ea typeface="+mn-ea"/>
                  <a:cs typeface="Times New Roman" panose="02020603050405020304"/>
                </a:rPr>
                <a:t>U</a:t>
              </a:r>
              <a:r>
                <a:rPr lang="en-US" altLang="zh-CN" sz="2800" i="0" baseline="-25000">
                  <a:latin typeface="Times New Roman" panose="02020603050405020304"/>
                  <a:ea typeface="+mn-ea"/>
                  <a:cs typeface="Times New Roman" panose="02020603050405020304"/>
                </a:rPr>
                <a:t>o(sat)</a:t>
              </a:r>
            </a:p>
          </p:txBody>
        </p:sp>
        <p:sp>
          <p:nvSpPr>
            <p:cNvPr id="67597" name="AutoShape 21" descr="10%"/>
            <p:cNvSpPr>
              <a:spLocks noChangeArrowheads="1"/>
            </p:cNvSpPr>
            <p:nvPr/>
          </p:nvSpPr>
          <p:spPr bwMode="auto">
            <a:xfrm>
              <a:off x="1248" y="2688"/>
              <a:ext cx="864" cy="384"/>
            </a:xfrm>
            <a:prstGeom prst="wedgeRoundRectCallout">
              <a:avLst>
                <a:gd name="adj1" fmla="val 168634"/>
                <a:gd name="adj2" fmla="val -120051"/>
                <a:gd name="adj3" fmla="val 16667"/>
              </a:avLst>
            </a:prstGeom>
            <a:pattFill prst="pct10">
              <a:fgClr>
                <a:srgbClr val="FFFF99"/>
              </a:fgClr>
              <a:bgClr>
                <a:srgbClr val="FFFFFF"/>
              </a:bgClr>
            </a:pattFill>
            <a:ln w="28575">
              <a:solidFill>
                <a:srgbClr val="339933"/>
              </a:solidFill>
              <a:miter lim="800000"/>
            </a:ln>
          </p:spPr>
          <p:txBody>
            <a:bodyPr wrap="none" anchor="ctr"/>
            <a:lstStyle/>
            <a:p>
              <a:pPr algn="ctr" eaLnBrk="0" hangingPunct="0">
                <a:spcBef>
                  <a:spcPct val="50000"/>
                </a:spcBef>
              </a:pPr>
              <a:endParaRPr lang="zh-CN" sz="2800" b="1" i="0">
                <a:latin typeface="Times New Roman" panose="02020603050405020304"/>
                <a:cs typeface="Times New Roman" panose="02020603050405020304"/>
              </a:endParaRPr>
            </a:p>
          </p:txBody>
        </p:sp>
        <p:sp>
          <p:nvSpPr>
            <p:cNvPr id="67598" name="AutoShape 20" descr="40%"/>
            <p:cNvSpPr>
              <a:spLocks noChangeArrowheads="1"/>
            </p:cNvSpPr>
            <p:nvPr/>
          </p:nvSpPr>
          <p:spPr bwMode="auto">
            <a:xfrm>
              <a:off x="1248" y="2688"/>
              <a:ext cx="864" cy="384"/>
            </a:xfrm>
            <a:prstGeom prst="wedgeRoundRectCallout">
              <a:avLst>
                <a:gd name="adj1" fmla="val 101968"/>
                <a:gd name="adj2" fmla="val 160417"/>
                <a:gd name="adj3" fmla="val 16667"/>
              </a:avLst>
            </a:prstGeom>
            <a:noFill/>
            <a:ln w="28575">
              <a:solidFill>
                <a:srgbClr val="339933"/>
              </a:solidFill>
              <a:miter lim="800000"/>
            </a:ln>
          </p:spPr>
          <p:txBody>
            <a:bodyPr wrap="none" anchor="ctr"/>
            <a:lstStyle/>
            <a:p>
              <a:pPr algn="ctr" eaLnBrk="0" hangingPunct="0">
                <a:spcBef>
                  <a:spcPct val="50000"/>
                </a:spcBef>
              </a:pPr>
              <a:r>
                <a:rPr lang="zh-CN" altLang="en-US" sz="2800" b="1" i="0">
                  <a:latin typeface="Times New Roman" panose="02020603050405020304"/>
                  <a:cs typeface="Times New Roman" panose="02020603050405020304"/>
                </a:rPr>
                <a:t>饱和区</a:t>
              </a:r>
            </a:p>
          </p:txBody>
        </p:sp>
        <p:sp>
          <p:nvSpPr>
            <p:cNvPr id="67599" name="Text Box 22"/>
            <p:cNvSpPr txBox="1">
              <a:spLocks noChangeArrowheads="1"/>
            </p:cNvSpPr>
            <p:nvPr/>
          </p:nvSpPr>
          <p:spPr bwMode="auto">
            <a:xfrm>
              <a:off x="2640" y="2928"/>
              <a:ext cx="287" cy="252"/>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latin typeface="Times New Roman" panose="02020603050405020304"/>
                  <a:ea typeface="+mn-ea"/>
                  <a:cs typeface="Times New Roman" panose="02020603050405020304"/>
                </a:rPr>
                <a:t>O</a:t>
              </a:r>
            </a:p>
          </p:txBody>
        </p:sp>
      </p:grpSp>
    </p:spTree>
    <p:extLst>
      <p:ext uri="{BB962C8B-B14F-4D97-AF65-F5344CB8AC3E}">
        <p14:creationId xmlns:p14="http://schemas.microsoft.com/office/powerpoint/2010/main" val="2308227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Effect transition="in" filter="wipe(left)">
                                      <p:cBhvr>
                                        <p:cTn id="7"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5486400" y="2995613"/>
            <a:ext cx="2590800" cy="519112"/>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电压传输特性</a:t>
            </a:r>
            <a:endParaRPr lang="zh-CN" altLang="en-US" sz="2800" b="0" i="0"/>
          </a:p>
        </p:txBody>
      </p:sp>
      <p:sp>
        <p:nvSpPr>
          <p:cNvPr id="94211" name="Text Box 3"/>
          <p:cNvSpPr txBox="1">
            <a:spLocks noChangeArrowheads="1"/>
          </p:cNvSpPr>
          <p:nvPr/>
        </p:nvSpPr>
        <p:spPr bwMode="auto">
          <a:xfrm>
            <a:off x="5334000" y="2438400"/>
            <a:ext cx="15240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000099"/>
                </a:solidFill>
                <a:effectLst>
                  <a:outerShdw blurRad="38100" dist="38100" dir="2700000" algn="tl">
                    <a:srgbClr val="DDDDDD"/>
                  </a:outerShdw>
                </a:effectLst>
                <a:sym typeface="Symbol" panose="05050102010706020507" charset="0"/>
              </a:rPr>
              <a:t> –</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r>
              <a:rPr lang="en-US" altLang="zh-CN" sz="2800" i="0" baseline="-25000">
                <a:solidFill>
                  <a:srgbClr val="000099"/>
                </a:solidFill>
                <a:effectLst>
                  <a:outerShdw blurRad="38100" dist="38100" dir="2700000" algn="tl">
                    <a:srgbClr val="DDDDDD"/>
                  </a:outerShdw>
                </a:effectLst>
                <a:ea typeface="楷体_GB2312" charset="0"/>
                <a:cs typeface="楷体_GB2312" charset="0"/>
              </a:rPr>
              <a:t>(sat)</a:t>
            </a:r>
          </a:p>
        </p:txBody>
      </p:sp>
      <p:sp>
        <p:nvSpPr>
          <p:cNvPr id="94212" name="Text Box 4"/>
          <p:cNvSpPr txBox="1">
            <a:spLocks noChangeArrowheads="1"/>
          </p:cNvSpPr>
          <p:nvPr/>
        </p:nvSpPr>
        <p:spPr bwMode="auto">
          <a:xfrm>
            <a:off x="5334000" y="533400"/>
            <a:ext cx="14478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000099"/>
                </a:solidFill>
                <a:effectLst>
                  <a:outerShdw blurRad="38100" dist="38100" dir="2700000" algn="tl">
                    <a:srgbClr val="DDDDDD"/>
                  </a:outerShdw>
                </a:effectLst>
                <a:sym typeface="Symbol" panose="05050102010706020507" charset="0"/>
              </a:rPr>
              <a:t> +</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r>
              <a:rPr lang="en-US" altLang="zh-CN" sz="2800" i="0" baseline="-25000">
                <a:solidFill>
                  <a:srgbClr val="000099"/>
                </a:solidFill>
                <a:effectLst>
                  <a:outerShdw blurRad="38100" dist="38100" dir="2700000" algn="tl">
                    <a:srgbClr val="DDDDDD"/>
                  </a:outerShdw>
                </a:effectLst>
                <a:ea typeface="楷体_GB2312" charset="0"/>
                <a:cs typeface="楷体_GB2312" charset="0"/>
              </a:rPr>
              <a:t>(sat)</a:t>
            </a:r>
          </a:p>
        </p:txBody>
      </p:sp>
      <p:sp>
        <p:nvSpPr>
          <p:cNvPr id="94213" name="Line 5"/>
          <p:cNvSpPr>
            <a:spLocks noChangeShapeType="1"/>
          </p:cNvSpPr>
          <p:nvPr/>
        </p:nvSpPr>
        <p:spPr bwMode="auto">
          <a:xfrm>
            <a:off x="5791200" y="1066800"/>
            <a:ext cx="1371600" cy="1588"/>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grpSp>
        <p:nvGrpSpPr>
          <p:cNvPr id="2" name="Group 6"/>
          <p:cNvGrpSpPr/>
          <p:nvPr/>
        </p:nvGrpSpPr>
        <p:grpSpPr bwMode="auto">
          <a:xfrm>
            <a:off x="6553200" y="1066800"/>
            <a:ext cx="1219200" cy="1676400"/>
            <a:chOff x="4032" y="480"/>
            <a:chExt cx="768" cy="1056"/>
          </a:xfrm>
        </p:grpSpPr>
        <p:grpSp>
          <p:nvGrpSpPr>
            <p:cNvPr id="68677" name="Group 7"/>
            <p:cNvGrpSpPr/>
            <p:nvPr/>
          </p:nvGrpSpPr>
          <p:grpSpPr bwMode="auto">
            <a:xfrm>
              <a:off x="4416" y="480"/>
              <a:ext cx="384" cy="1056"/>
              <a:chOff x="4416" y="480"/>
              <a:chExt cx="384" cy="1056"/>
            </a:xfrm>
          </p:grpSpPr>
          <p:sp>
            <p:nvSpPr>
              <p:cNvPr id="68679" name="Line 8"/>
              <p:cNvSpPr>
                <a:spLocks noChangeShapeType="1"/>
              </p:cNvSpPr>
              <p:nvPr/>
            </p:nvSpPr>
            <p:spPr bwMode="auto">
              <a:xfrm>
                <a:off x="4416" y="480"/>
                <a:ext cx="0" cy="1056"/>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sp>
            <p:nvSpPr>
              <p:cNvPr id="68680" name="Line 9"/>
              <p:cNvSpPr>
                <a:spLocks noChangeShapeType="1"/>
              </p:cNvSpPr>
              <p:nvPr/>
            </p:nvSpPr>
            <p:spPr bwMode="auto">
              <a:xfrm>
                <a:off x="4416" y="1536"/>
                <a:ext cx="384" cy="0"/>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grpSp>
        <p:sp>
          <p:nvSpPr>
            <p:cNvPr id="68678" name="Line 10"/>
            <p:cNvSpPr>
              <a:spLocks noChangeShapeType="1"/>
            </p:cNvSpPr>
            <p:nvPr/>
          </p:nvSpPr>
          <p:spPr bwMode="auto">
            <a:xfrm flipH="1">
              <a:off x="4032" y="1536"/>
              <a:ext cx="384" cy="0"/>
            </a:xfrm>
            <a:prstGeom prst="line">
              <a:avLst/>
            </a:prstGeom>
            <a:noFill/>
            <a:ln w="38100">
              <a:solidFill>
                <a:srgbClr val="CC0000"/>
              </a:solidFill>
              <a:prstDash val="sysDot"/>
              <a:round/>
            </a:ln>
          </p:spPr>
          <p:txBody>
            <a:bodyPr wrap="none" anchor="ctr"/>
            <a:lstStyle/>
            <a:p>
              <a:endParaRPr lang="zh-CN" altLang="en-US">
                <a:latin typeface="Times New Roman" panose="02020603050405020304" charset="0"/>
              </a:endParaRPr>
            </a:p>
          </p:txBody>
        </p:sp>
      </p:grpSp>
      <p:sp>
        <p:nvSpPr>
          <p:cNvPr id="94219" name="Text Box 11"/>
          <p:cNvSpPr txBox="1">
            <a:spLocks noChangeArrowheads="1"/>
          </p:cNvSpPr>
          <p:nvPr/>
        </p:nvSpPr>
        <p:spPr bwMode="auto">
          <a:xfrm>
            <a:off x="533400" y="3224213"/>
            <a:ext cx="3505200" cy="519112"/>
          </a:xfrm>
          <a:prstGeom prst="rect">
            <a:avLst/>
          </a:prstGeom>
          <a:gradFill rotWithShape="0">
            <a:gsLst>
              <a:gs pos="0">
                <a:schemeClr val="bg1"/>
              </a:gs>
              <a:gs pos="100000">
                <a:srgbClr val="FFCCFF"/>
              </a:gs>
            </a:gsLst>
            <a:lin ang="5400000" scaled="1"/>
          </a:grad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运放处于开环状态</a:t>
            </a:r>
            <a:endParaRPr lang="zh-CN" altLang="en-US" sz="2800" b="0" i="0">
              <a:solidFill>
                <a:srgbClr val="000099"/>
              </a:solidFill>
              <a:effectLst>
                <a:outerShdw blurRad="38100" dist="38100" dir="2700000" algn="tl">
                  <a:srgbClr val="DDDDDD"/>
                </a:outerShdw>
              </a:effectLst>
            </a:endParaRPr>
          </a:p>
        </p:txBody>
      </p:sp>
      <p:sp>
        <p:nvSpPr>
          <p:cNvPr id="94220" name="Rectangle 12"/>
          <p:cNvSpPr>
            <a:spLocks noGrp="1" noChangeArrowheads="1"/>
          </p:cNvSpPr>
          <p:nvPr>
            <p:ph type="subTitle" idx="1"/>
          </p:nvPr>
        </p:nvSpPr>
        <p:spPr bwMode="auto">
          <a:xfrm>
            <a:off x="609600" y="404813"/>
            <a:ext cx="3810000" cy="5334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1.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基本电压比较器</a:t>
            </a:r>
          </a:p>
        </p:txBody>
      </p:sp>
      <p:sp>
        <p:nvSpPr>
          <p:cNvPr id="94221" name="Text Box 13"/>
          <p:cNvSpPr txBox="1">
            <a:spLocks noChangeArrowheads="1"/>
          </p:cNvSpPr>
          <p:nvPr/>
        </p:nvSpPr>
        <p:spPr bwMode="auto">
          <a:xfrm>
            <a:off x="609600" y="5457825"/>
            <a:ext cx="8077200" cy="56197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zh-CN" altLang="en-US" sz="2800" i="0" dirty="0">
                <a:solidFill>
                  <a:srgbClr val="CC0000"/>
                </a:solidFill>
              </a:rPr>
              <a:t>阈值电压</a:t>
            </a:r>
            <a:r>
              <a:rPr lang="en-US" altLang="zh-CN" sz="2800" i="0" dirty="0">
                <a:solidFill>
                  <a:srgbClr val="CC0000"/>
                </a:solidFill>
              </a:rPr>
              <a:t>(</a:t>
            </a:r>
            <a:r>
              <a:rPr lang="zh-CN" altLang="en-US" sz="2800" i="0" dirty="0">
                <a:solidFill>
                  <a:srgbClr val="CC0000"/>
                </a:solidFill>
              </a:rPr>
              <a:t>门限电平</a:t>
            </a:r>
            <a:r>
              <a:rPr lang="en-US" altLang="zh-CN" sz="2800" i="0" dirty="0">
                <a:solidFill>
                  <a:srgbClr val="CC0000"/>
                </a:solidFill>
              </a:rPr>
              <a:t>)</a:t>
            </a:r>
            <a:r>
              <a:rPr lang="zh-CN" altLang="en-US" sz="2800" i="0" dirty="0">
                <a:solidFill>
                  <a:srgbClr val="CC0000"/>
                </a:solidFill>
              </a:rPr>
              <a:t>：输出跃变所对应的输入电压。    </a:t>
            </a:r>
          </a:p>
        </p:txBody>
      </p:sp>
      <p:sp>
        <p:nvSpPr>
          <p:cNvPr id="68618" name="Line 14"/>
          <p:cNvSpPr>
            <a:spLocks noChangeShapeType="1"/>
          </p:cNvSpPr>
          <p:nvPr/>
        </p:nvSpPr>
        <p:spPr bwMode="auto">
          <a:xfrm>
            <a:off x="1700213" y="785813"/>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4" name="Group 81"/>
          <p:cNvGrpSpPr/>
          <p:nvPr/>
        </p:nvGrpSpPr>
        <p:grpSpPr bwMode="auto">
          <a:xfrm>
            <a:off x="5181600" y="304800"/>
            <a:ext cx="3200400" cy="2667000"/>
            <a:chOff x="3264" y="192"/>
            <a:chExt cx="2016" cy="1680"/>
          </a:xfrm>
        </p:grpSpPr>
        <p:sp>
          <p:nvSpPr>
            <p:cNvPr id="68669" name="Line 16"/>
            <p:cNvSpPr>
              <a:spLocks noChangeShapeType="1"/>
            </p:cNvSpPr>
            <p:nvPr/>
          </p:nvSpPr>
          <p:spPr bwMode="auto">
            <a:xfrm>
              <a:off x="3264" y="1200"/>
              <a:ext cx="1728"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grpSp>
          <p:nvGrpSpPr>
            <p:cNvPr id="68670" name="Group 80"/>
            <p:cNvGrpSpPr/>
            <p:nvPr/>
          </p:nvGrpSpPr>
          <p:grpSpPr bwMode="auto">
            <a:xfrm>
              <a:off x="3792" y="192"/>
              <a:ext cx="1488" cy="1680"/>
              <a:chOff x="3792" y="192"/>
              <a:chExt cx="1488" cy="1680"/>
            </a:xfrm>
          </p:grpSpPr>
          <p:sp>
            <p:nvSpPr>
              <p:cNvPr id="68671" name="Line 18"/>
              <p:cNvSpPr>
                <a:spLocks noChangeShapeType="1"/>
              </p:cNvSpPr>
              <p:nvPr/>
            </p:nvSpPr>
            <p:spPr bwMode="auto">
              <a:xfrm flipV="1">
                <a:off x="4128" y="336"/>
                <a:ext cx="0" cy="1536"/>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8672" name="Text Box 19"/>
              <p:cNvSpPr txBox="1">
                <a:spLocks noChangeArrowheads="1"/>
              </p:cNvSpPr>
              <p:nvPr/>
            </p:nvSpPr>
            <p:spPr bwMode="auto">
              <a:xfrm>
                <a:off x="4944" y="912"/>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68673" name="Text Box 20"/>
              <p:cNvSpPr txBox="1">
                <a:spLocks noChangeArrowheads="1"/>
              </p:cNvSpPr>
              <p:nvPr/>
            </p:nvSpPr>
            <p:spPr bwMode="auto">
              <a:xfrm>
                <a:off x="3792" y="192"/>
                <a:ext cx="38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sp>
            <p:nvSpPr>
              <p:cNvPr id="68674" name="Text Box 21"/>
              <p:cNvSpPr txBox="1">
                <a:spLocks noChangeArrowheads="1"/>
              </p:cNvSpPr>
              <p:nvPr/>
            </p:nvSpPr>
            <p:spPr bwMode="auto">
              <a:xfrm flipH="1">
                <a:off x="3936" y="1175"/>
                <a:ext cx="240"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p>
            </p:txBody>
          </p:sp>
          <p:sp>
            <p:nvSpPr>
              <p:cNvPr id="68675" name="Rectangle 22"/>
              <p:cNvSpPr>
                <a:spLocks noChangeArrowheads="1"/>
              </p:cNvSpPr>
              <p:nvPr/>
            </p:nvSpPr>
            <p:spPr bwMode="auto">
              <a:xfrm>
                <a:off x="4512" y="897"/>
                <a:ext cx="388" cy="327"/>
              </a:xfrm>
              <a:prstGeom prst="rect">
                <a:avLst/>
              </a:prstGeom>
              <a:noFill/>
              <a:ln>
                <a:noFill/>
              </a:ln>
            </p:spPr>
            <p:txBody>
              <a:bodyPr wrap="none">
                <a:spAutoFit/>
              </a:bodyPr>
              <a:lstStyle/>
              <a:p>
                <a:r>
                  <a:rPr lang="en-US" altLang="zh-CN" sz="2800">
                    <a:latin typeface="Times New Roman" panose="02020603050405020304" charset="0"/>
                  </a:rPr>
                  <a:t>U</a:t>
                </a:r>
                <a:r>
                  <a:rPr lang="en-US" altLang="zh-CN" sz="2800" i="0" baseline="-25000">
                    <a:latin typeface="Times New Roman" panose="02020603050405020304" charset="0"/>
                  </a:rPr>
                  <a:t>R</a:t>
                </a:r>
                <a:endParaRPr lang="en-US" altLang="zh-CN" sz="2800" b="0" i="0" baseline="-25000">
                  <a:latin typeface="Times New Roman" panose="02020603050405020304" charset="0"/>
                </a:endParaRPr>
              </a:p>
            </p:txBody>
          </p:sp>
          <p:sp>
            <p:nvSpPr>
              <p:cNvPr id="68676" name="Line 23"/>
              <p:cNvSpPr>
                <a:spLocks noChangeShapeType="1"/>
              </p:cNvSpPr>
              <p:nvPr/>
            </p:nvSpPr>
            <p:spPr bwMode="auto">
              <a:xfrm>
                <a:off x="4512" y="1152"/>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grpSp>
        <p:nvGrpSpPr>
          <p:cNvPr id="6" name="Group 27"/>
          <p:cNvGrpSpPr/>
          <p:nvPr/>
        </p:nvGrpSpPr>
        <p:grpSpPr bwMode="auto">
          <a:xfrm>
            <a:off x="685800" y="838200"/>
            <a:ext cx="3805238" cy="2081213"/>
            <a:chOff x="387" y="720"/>
            <a:chExt cx="2397" cy="1311"/>
          </a:xfrm>
        </p:grpSpPr>
        <p:sp>
          <p:nvSpPr>
            <p:cNvPr id="68626" name="Text Box 28"/>
            <p:cNvSpPr txBox="1">
              <a:spLocks noChangeArrowheads="1"/>
            </p:cNvSpPr>
            <p:nvPr/>
          </p:nvSpPr>
          <p:spPr bwMode="auto">
            <a:xfrm>
              <a:off x="675" y="144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R</a:t>
              </a:r>
              <a:endParaRPr lang="en-US" altLang="zh-CN" sz="2800" b="0" i="0">
                <a:solidFill>
                  <a:srgbClr val="000099"/>
                </a:solidFill>
              </a:endParaRPr>
            </a:p>
          </p:txBody>
        </p:sp>
        <p:sp>
          <p:nvSpPr>
            <p:cNvPr id="68627" name="Text Box 29"/>
            <p:cNvSpPr txBox="1">
              <a:spLocks noChangeArrowheads="1"/>
            </p:cNvSpPr>
            <p:nvPr/>
          </p:nvSpPr>
          <p:spPr bwMode="auto">
            <a:xfrm>
              <a:off x="2352" y="1248"/>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68628" name="Text Box 30"/>
            <p:cNvSpPr txBox="1">
              <a:spLocks noChangeArrowheads="1"/>
            </p:cNvSpPr>
            <p:nvPr/>
          </p:nvSpPr>
          <p:spPr bwMode="auto">
            <a:xfrm>
              <a:off x="387" y="1257"/>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68629" name="Rectangle 31"/>
            <p:cNvSpPr>
              <a:spLocks noChangeArrowheads="1"/>
            </p:cNvSpPr>
            <p:nvPr/>
          </p:nvSpPr>
          <p:spPr bwMode="auto">
            <a:xfrm>
              <a:off x="1089"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8630" name="Rectangle 32"/>
            <p:cNvSpPr>
              <a:spLocks noChangeArrowheads="1"/>
            </p:cNvSpPr>
            <p:nvPr/>
          </p:nvSpPr>
          <p:spPr bwMode="auto">
            <a:xfrm>
              <a:off x="1089" y="108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8631" name="Rectangle 33"/>
            <p:cNvSpPr>
              <a:spLocks noChangeArrowheads="1"/>
            </p:cNvSpPr>
            <p:nvPr/>
          </p:nvSpPr>
          <p:spPr bwMode="auto">
            <a:xfrm>
              <a:off x="1059" y="1401"/>
              <a:ext cx="341" cy="327"/>
            </a:xfrm>
            <a:prstGeom prst="rect">
              <a:avLst/>
            </a:prstGeom>
            <a:noFill/>
            <a:ln>
              <a:noFill/>
            </a:ln>
          </p:spPr>
          <p:txBody>
            <a:bodyPr wrap="none">
              <a:spAutoFit/>
            </a:bodyPr>
            <a:lstStyle/>
            <a:p>
              <a:r>
                <a:rPr lang="en-US" altLang="zh-CN" sz="2800">
                  <a:latin typeface="Times New Roman" panose="02020603050405020304" charset="0"/>
                </a:rPr>
                <a:t>R</a:t>
              </a:r>
              <a:r>
                <a:rPr lang="en-US" altLang="zh-CN" sz="2800" i="0" baseline="-25000">
                  <a:latin typeface="Times New Roman" panose="02020603050405020304" charset="0"/>
                </a:rPr>
                <a:t>2</a:t>
              </a:r>
            </a:p>
          </p:txBody>
        </p:sp>
        <p:sp>
          <p:nvSpPr>
            <p:cNvPr id="68632" name="Line 34"/>
            <p:cNvSpPr>
              <a:spLocks noChangeShapeType="1"/>
            </p:cNvSpPr>
            <p:nvPr/>
          </p:nvSpPr>
          <p:spPr bwMode="auto">
            <a:xfrm flipH="1">
              <a:off x="675" y="1123"/>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33" name="Line 35"/>
            <p:cNvSpPr>
              <a:spLocks noChangeShapeType="1"/>
            </p:cNvSpPr>
            <p:nvPr/>
          </p:nvSpPr>
          <p:spPr bwMode="auto">
            <a:xfrm flipH="1">
              <a:off x="985" y="1383"/>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34" name="Rectangle 36" descr="40%"/>
            <p:cNvSpPr>
              <a:spLocks noChangeArrowheads="1"/>
            </p:cNvSpPr>
            <p:nvPr/>
          </p:nvSpPr>
          <p:spPr bwMode="auto">
            <a:xfrm>
              <a:off x="1537" y="89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8635" name="Text Box 37"/>
            <p:cNvSpPr txBox="1">
              <a:spLocks noChangeArrowheads="1"/>
            </p:cNvSpPr>
            <p:nvPr/>
          </p:nvSpPr>
          <p:spPr bwMode="auto">
            <a:xfrm>
              <a:off x="1530" y="121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8636" name="Text Box 38"/>
            <p:cNvSpPr txBox="1">
              <a:spLocks noChangeArrowheads="1"/>
            </p:cNvSpPr>
            <p:nvPr/>
          </p:nvSpPr>
          <p:spPr bwMode="auto">
            <a:xfrm>
              <a:off x="1848" y="107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8637" name="Text Box 39"/>
            <p:cNvSpPr txBox="1">
              <a:spLocks noChangeArrowheads="1"/>
            </p:cNvSpPr>
            <p:nvPr/>
          </p:nvSpPr>
          <p:spPr bwMode="auto">
            <a:xfrm>
              <a:off x="1747" y="85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8638" name="Line 40"/>
            <p:cNvSpPr>
              <a:spLocks noChangeShapeType="1"/>
            </p:cNvSpPr>
            <p:nvPr/>
          </p:nvSpPr>
          <p:spPr bwMode="auto">
            <a:xfrm>
              <a:off x="1337" y="1383"/>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39" name="Line 41"/>
            <p:cNvSpPr>
              <a:spLocks noChangeShapeType="1"/>
            </p:cNvSpPr>
            <p:nvPr/>
          </p:nvSpPr>
          <p:spPr bwMode="auto">
            <a:xfrm>
              <a:off x="2055" y="121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40" name="Line 42"/>
            <p:cNvSpPr>
              <a:spLocks noChangeShapeType="1"/>
            </p:cNvSpPr>
            <p:nvPr/>
          </p:nvSpPr>
          <p:spPr bwMode="auto">
            <a:xfrm>
              <a:off x="1440" y="72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8641" name="Line 43"/>
            <p:cNvSpPr>
              <a:spLocks noChangeShapeType="1"/>
            </p:cNvSpPr>
            <p:nvPr/>
          </p:nvSpPr>
          <p:spPr bwMode="auto">
            <a:xfrm>
              <a:off x="1337" y="1124"/>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42" name="Text Box 44"/>
            <p:cNvSpPr txBox="1">
              <a:spLocks noChangeArrowheads="1"/>
            </p:cNvSpPr>
            <p:nvPr/>
          </p:nvSpPr>
          <p:spPr bwMode="auto">
            <a:xfrm>
              <a:off x="1537" y="94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8643" name="Text Box 45"/>
            <p:cNvSpPr txBox="1">
              <a:spLocks noChangeArrowheads="1"/>
            </p:cNvSpPr>
            <p:nvPr/>
          </p:nvSpPr>
          <p:spPr bwMode="auto">
            <a:xfrm rot="5400000">
              <a:off x="1605" y="86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68644" name="Oval 46"/>
            <p:cNvSpPr>
              <a:spLocks noChangeArrowheads="1"/>
            </p:cNvSpPr>
            <p:nvPr/>
          </p:nvSpPr>
          <p:spPr bwMode="auto">
            <a:xfrm>
              <a:off x="915" y="136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8645" name="Oval 47"/>
            <p:cNvSpPr>
              <a:spLocks noChangeArrowheads="1"/>
            </p:cNvSpPr>
            <p:nvPr/>
          </p:nvSpPr>
          <p:spPr bwMode="auto">
            <a:xfrm>
              <a:off x="2304"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8646" name="Oval 48"/>
            <p:cNvSpPr>
              <a:spLocks noChangeArrowheads="1"/>
            </p:cNvSpPr>
            <p:nvPr/>
          </p:nvSpPr>
          <p:spPr bwMode="auto">
            <a:xfrm>
              <a:off x="627" y="10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8647" name="Text Box 49"/>
            <p:cNvSpPr txBox="1">
              <a:spLocks noChangeArrowheads="1"/>
            </p:cNvSpPr>
            <p:nvPr/>
          </p:nvSpPr>
          <p:spPr bwMode="auto">
            <a:xfrm>
              <a:off x="1042" y="729"/>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8648" name="Group 50"/>
            <p:cNvGrpSpPr/>
            <p:nvPr/>
          </p:nvGrpSpPr>
          <p:grpSpPr bwMode="auto">
            <a:xfrm>
              <a:off x="2256" y="1617"/>
              <a:ext cx="148" cy="207"/>
              <a:chOff x="2160" y="1713"/>
              <a:chExt cx="148" cy="207"/>
            </a:xfrm>
          </p:grpSpPr>
          <p:grpSp>
            <p:nvGrpSpPr>
              <p:cNvPr id="68665" name="Group 51"/>
              <p:cNvGrpSpPr/>
              <p:nvPr/>
            </p:nvGrpSpPr>
            <p:grpSpPr bwMode="auto">
              <a:xfrm>
                <a:off x="2160" y="1767"/>
                <a:ext cx="148" cy="153"/>
                <a:chOff x="720" y="2736"/>
                <a:chExt cx="185" cy="192"/>
              </a:xfrm>
            </p:grpSpPr>
            <p:sp>
              <p:nvSpPr>
                <p:cNvPr id="68667" name="Line 5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68" name="Line 5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8666" name="Oval 5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8649" name="Text Box 55"/>
            <p:cNvSpPr txBox="1">
              <a:spLocks noChangeArrowheads="1"/>
            </p:cNvSpPr>
            <p:nvPr/>
          </p:nvSpPr>
          <p:spPr bwMode="auto">
            <a:xfrm>
              <a:off x="2352"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8650" name="Text Box 56"/>
            <p:cNvSpPr txBox="1">
              <a:spLocks noChangeArrowheads="1"/>
            </p:cNvSpPr>
            <p:nvPr/>
          </p:nvSpPr>
          <p:spPr bwMode="auto">
            <a:xfrm>
              <a:off x="2352" y="149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8651" name="Group 57"/>
            <p:cNvGrpSpPr/>
            <p:nvPr/>
          </p:nvGrpSpPr>
          <p:grpSpPr bwMode="auto">
            <a:xfrm>
              <a:off x="863" y="1824"/>
              <a:ext cx="148" cy="207"/>
              <a:chOff x="2160" y="1713"/>
              <a:chExt cx="148" cy="207"/>
            </a:xfrm>
          </p:grpSpPr>
          <p:grpSp>
            <p:nvGrpSpPr>
              <p:cNvPr id="68661" name="Group 58"/>
              <p:cNvGrpSpPr/>
              <p:nvPr/>
            </p:nvGrpSpPr>
            <p:grpSpPr bwMode="auto">
              <a:xfrm>
                <a:off x="2160" y="1767"/>
                <a:ext cx="148" cy="153"/>
                <a:chOff x="720" y="2736"/>
                <a:chExt cx="185" cy="192"/>
              </a:xfrm>
            </p:grpSpPr>
            <p:sp>
              <p:nvSpPr>
                <p:cNvPr id="68663" name="Line 5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64" name="Line 6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8662" name="Oval 6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8652" name="Text Box 62"/>
            <p:cNvSpPr txBox="1">
              <a:spLocks noChangeArrowheads="1"/>
            </p:cNvSpPr>
            <p:nvPr/>
          </p:nvSpPr>
          <p:spPr bwMode="auto">
            <a:xfrm>
              <a:off x="410" y="96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8653" name="Group 63"/>
            <p:cNvGrpSpPr/>
            <p:nvPr/>
          </p:nvGrpSpPr>
          <p:grpSpPr bwMode="auto">
            <a:xfrm>
              <a:off x="575" y="1824"/>
              <a:ext cx="148" cy="207"/>
              <a:chOff x="2160" y="1713"/>
              <a:chExt cx="148" cy="207"/>
            </a:xfrm>
          </p:grpSpPr>
          <p:grpSp>
            <p:nvGrpSpPr>
              <p:cNvPr id="68657" name="Group 64"/>
              <p:cNvGrpSpPr/>
              <p:nvPr/>
            </p:nvGrpSpPr>
            <p:grpSpPr bwMode="auto">
              <a:xfrm>
                <a:off x="2160" y="1767"/>
                <a:ext cx="148" cy="153"/>
                <a:chOff x="720" y="2736"/>
                <a:chExt cx="185" cy="192"/>
              </a:xfrm>
            </p:grpSpPr>
            <p:sp>
              <p:nvSpPr>
                <p:cNvPr id="68659" name="Line 6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8660" name="Line 6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8658" name="Oval 67"/>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8654" name="Text Box 68"/>
            <p:cNvSpPr txBox="1">
              <a:spLocks noChangeArrowheads="1"/>
            </p:cNvSpPr>
            <p:nvPr/>
          </p:nvSpPr>
          <p:spPr bwMode="auto">
            <a:xfrm>
              <a:off x="723" y="1248"/>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8655" name="Text Box 69"/>
            <p:cNvSpPr txBox="1">
              <a:spLocks noChangeArrowheads="1"/>
            </p:cNvSpPr>
            <p:nvPr/>
          </p:nvSpPr>
          <p:spPr bwMode="auto">
            <a:xfrm>
              <a:off x="387" y="1680"/>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8656" name="Text Box 70"/>
            <p:cNvSpPr txBox="1">
              <a:spLocks noChangeArrowheads="1"/>
            </p:cNvSpPr>
            <p:nvPr/>
          </p:nvSpPr>
          <p:spPr bwMode="auto">
            <a:xfrm>
              <a:off x="723" y="168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sp>
        <p:nvSpPr>
          <p:cNvPr id="94279" name="Rectangle 71"/>
          <p:cNvSpPr>
            <a:spLocks noChangeArrowheads="1"/>
          </p:cNvSpPr>
          <p:nvPr/>
        </p:nvSpPr>
        <p:spPr bwMode="auto">
          <a:xfrm>
            <a:off x="457200" y="3833813"/>
            <a:ext cx="4191000" cy="1040285"/>
          </a:xfrm>
          <a:prstGeom prst="rect">
            <a:avLst/>
          </a:prstGeom>
          <a:noFill/>
          <a:ln w="9525">
            <a:noFill/>
            <a:miter lim="800000"/>
          </a:ln>
          <a:effectLst/>
        </p:spPr>
        <p:txBody>
          <a:bodyPr>
            <a:spAutoFit/>
          </a:bodyPr>
          <a:lstStyle/>
          <a:p>
            <a:pPr>
              <a:spcBef>
                <a:spcPct val="20000"/>
              </a:spcBef>
            </a:pP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当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&gt;u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endParaRPr>
          </a:p>
          <a:p>
            <a:pPr>
              <a:spcBef>
                <a:spcPct val="20000"/>
              </a:spcBef>
            </a:pPr>
            <a:r>
              <a:rPr lang="en-US" altLang="zh-CN" sz="2800" b="1" i="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&lt;u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p>
        </p:txBody>
      </p:sp>
      <p:sp>
        <p:nvSpPr>
          <p:cNvPr id="94280" name="Rectangle 72"/>
          <p:cNvSpPr>
            <a:spLocks noChangeArrowheads="1"/>
          </p:cNvSpPr>
          <p:nvPr/>
        </p:nvSpPr>
        <p:spPr bwMode="auto">
          <a:xfrm>
            <a:off x="4495800" y="3886200"/>
            <a:ext cx="4233174" cy="1040285"/>
          </a:xfrm>
          <a:prstGeom prst="rect">
            <a:avLst/>
          </a:prstGeom>
          <a:noFill/>
          <a:ln w="9525">
            <a:noFill/>
            <a:miter lim="800000"/>
          </a:ln>
          <a:effectLst/>
        </p:spPr>
        <p:txBody>
          <a:bodyPr wrap="none">
            <a:spAutoFit/>
          </a:bodyPr>
          <a:lstStyle/>
          <a:p>
            <a:pPr>
              <a:spcBef>
                <a:spcPct val="20000"/>
              </a:spcBef>
            </a:pP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rPr>
              <a:t>即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&lt;U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R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endParaRPr>
          </a:p>
          <a:p>
            <a:pPr>
              <a:spcBef>
                <a:spcPct val="20000"/>
              </a:spcBef>
            </a:pPr>
            <a:r>
              <a:rPr lang="en-US" altLang="zh-CN" sz="2800" b="1" i="0"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&gt;U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R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a:t>
            </a:r>
          </a:p>
        </p:txBody>
      </p:sp>
      <p:sp>
        <p:nvSpPr>
          <p:cNvPr id="94282" name="Rectangle 74"/>
          <p:cNvSpPr>
            <a:spLocks noChangeArrowheads="1"/>
          </p:cNvSpPr>
          <p:nvPr/>
        </p:nvSpPr>
        <p:spPr bwMode="auto">
          <a:xfrm>
            <a:off x="609600" y="4876800"/>
            <a:ext cx="7126737" cy="559127"/>
          </a:xfrm>
          <a:prstGeom prst="rect">
            <a:avLst/>
          </a:prstGeom>
          <a:noFill/>
          <a:ln>
            <a:noFill/>
          </a:ln>
        </p:spPr>
        <p:txBody>
          <a:bodyPr wrap="none">
            <a:spAutoFit/>
          </a:bodyPr>
          <a:lstStyle/>
          <a:p>
            <a:pPr>
              <a:lnSpc>
                <a:spcPct val="110000"/>
              </a:lnSpc>
            </a:pPr>
            <a:r>
              <a:rPr lang="zh-CN" altLang="en-US" sz="2800" b="1" i="0" dirty="0">
                <a:latin typeface="Times New Roman" panose="02020603050405020304"/>
                <a:cs typeface="Times New Roman" panose="02020603050405020304"/>
              </a:rPr>
              <a:t>可见，在 </a:t>
            </a:r>
            <a:r>
              <a:rPr lang="en-US" altLang="zh-CN" sz="2800" b="1" i="1" dirty="0" err="1">
                <a:latin typeface="Times New Roman" panose="02020603050405020304"/>
                <a:cs typeface="Times New Roman" panose="02020603050405020304"/>
              </a:rPr>
              <a:t>u</a:t>
            </a:r>
            <a:r>
              <a:rPr lang="en-US" altLang="zh-CN" sz="2800" b="1" i="1" baseline="-25000" dirty="0" err="1">
                <a:latin typeface="Times New Roman" panose="02020603050405020304"/>
                <a:cs typeface="Times New Roman" panose="02020603050405020304"/>
              </a:rPr>
              <a:t>i</a:t>
            </a:r>
            <a:r>
              <a:rPr lang="en-US" altLang="zh-CN" sz="2800" b="1" i="1" baseline="-25000" dirty="0">
                <a:latin typeface="Times New Roman" panose="02020603050405020304"/>
                <a:cs typeface="Times New Roman" panose="02020603050405020304"/>
              </a:rPr>
              <a:t> </a:t>
            </a:r>
            <a:r>
              <a:rPr lang="en-US" altLang="zh-CN" sz="2800" b="1" i="1" dirty="0">
                <a:latin typeface="Times New Roman" panose="02020603050405020304"/>
                <a:cs typeface="Times New Roman" panose="02020603050405020304"/>
              </a:rPr>
              <a:t>=U</a:t>
            </a:r>
            <a:r>
              <a:rPr lang="en-US" altLang="zh-CN" sz="2800" b="1" i="1" baseline="-25000" dirty="0">
                <a:latin typeface="Times New Roman" panose="02020603050405020304"/>
                <a:cs typeface="Times New Roman" panose="02020603050405020304"/>
              </a:rPr>
              <a:t>R  </a:t>
            </a:r>
            <a:r>
              <a:rPr lang="zh-CN" altLang="en-US" sz="2800" b="1" i="0" dirty="0">
                <a:latin typeface="Times New Roman" panose="02020603050405020304"/>
                <a:cs typeface="Times New Roman" panose="02020603050405020304"/>
              </a:rPr>
              <a:t>处输出电压 </a:t>
            </a:r>
            <a:r>
              <a:rPr lang="en-US" altLang="zh-CN" sz="2800" b="1" i="1" dirty="0" err="1">
                <a:latin typeface="Times New Roman" panose="02020603050405020304"/>
                <a:cs typeface="Times New Roman" panose="02020603050405020304"/>
              </a:rPr>
              <a:t>u</a:t>
            </a:r>
            <a:r>
              <a:rPr lang="en-US" altLang="zh-CN" sz="2800" b="1" i="1" baseline="-25000" dirty="0" err="1">
                <a:latin typeface="Times New Roman" panose="02020603050405020304"/>
                <a:cs typeface="Times New Roman" panose="02020603050405020304"/>
              </a:rPr>
              <a:t>o</a:t>
            </a:r>
            <a:r>
              <a:rPr lang="en-US" altLang="zh-CN" sz="2800" b="1" i="1" baseline="-25000"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发生跃变。</a:t>
            </a:r>
          </a:p>
        </p:txBody>
      </p:sp>
      <p:sp>
        <p:nvSpPr>
          <p:cNvPr id="94284" name="AutoShape 76" descr="40%"/>
          <p:cNvSpPr>
            <a:spLocks noChangeArrowheads="1"/>
          </p:cNvSpPr>
          <p:nvPr/>
        </p:nvSpPr>
        <p:spPr bwMode="auto">
          <a:xfrm>
            <a:off x="1828800" y="2438400"/>
            <a:ext cx="1905000" cy="609600"/>
          </a:xfrm>
          <a:prstGeom prst="wedgeEllipseCallout">
            <a:avLst>
              <a:gd name="adj1" fmla="val -60500"/>
              <a:gd name="adj2" fmla="val -76565"/>
            </a:avLst>
          </a:prstGeom>
          <a:pattFill prst="pct40">
            <a:fgClr>
              <a:srgbClr val="CCFF66"/>
            </a:fgClr>
            <a:bgClr>
              <a:srgbClr val="FFFFFF"/>
            </a:bgClr>
          </a:pattFill>
          <a:ln w="19050">
            <a:solidFill>
              <a:srgbClr val="FF3300"/>
            </a:solidFill>
            <a:miter lim="800000"/>
          </a:ln>
        </p:spPr>
        <p:txBody>
          <a:bodyPr wrap="none" anchor="ctr"/>
          <a:lstStyle/>
          <a:p>
            <a:pPr algn="ctr">
              <a:spcBef>
                <a:spcPct val="50000"/>
              </a:spcBef>
            </a:pPr>
            <a:r>
              <a:rPr lang="zh-CN" altLang="en-US" sz="2800" i="0">
                <a:latin typeface="Times New Roman" panose="02020603050405020304" charset="0"/>
              </a:rPr>
              <a:t>参考电压</a:t>
            </a:r>
          </a:p>
        </p:txBody>
      </p:sp>
      <p:sp>
        <p:nvSpPr>
          <p:cNvPr id="94290" name="AutoShape 82">
            <a:hlinkClick r:id="rId2" action="ppaction://program"/>
          </p:cNvPr>
          <p:cNvSpPr>
            <a:spLocks noChangeArrowheads="1"/>
          </p:cNvSpPr>
          <p:nvPr/>
        </p:nvSpPr>
        <p:spPr bwMode="auto">
          <a:xfrm>
            <a:off x="3657600" y="4572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spTree>
    <p:extLst>
      <p:ext uri="{BB962C8B-B14F-4D97-AF65-F5344CB8AC3E}">
        <p14:creationId xmlns:p14="http://schemas.microsoft.com/office/powerpoint/2010/main" val="2920362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94219"/>
                                        </p:tgtEl>
                                        <p:attrNameLst>
                                          <p:attrName>style.visibility</p:attrName>
                                        </p:attrNameLst>
                                      </p:cBhvr>
                                      <p:to>
                                        <p:strVal val="visible"/>
                                      </p:to>
                                    </p:set>
                                    <p:animEffect transition="in" filter="blinds(vertical)">
                                      <p:cBhvr>
                                        <p:cTn id="12" dur="500"/>
                                        <p:tgtEl>
                                          <p:spTgt spid="942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94284"/>
                                        </p:tgtEl>
                                        <p:attrNameLst>
                                          <p:attrName>style.visibility</p:attrName>
                                        </p:attrNameLst>
                                      </p:cBhvr>
                                      <p:to>
                                        <p:strVal val="visible"/>
                                      </p:to>
                                    </p:set>
                                    <p:animEffect transition="in" filter="wipe(right)">
                                      <p:cBhvr>
                                        <p:cTn id="17" dur="500"/>
                                        <p:tgtEl>
                                          <p:spTgt spid="942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79">
                                            <p:txEl>
                                              <p:pRg st="0" end="0"/>
                                            </p:txEl>
                                          </p:spTgt>
                                        </p:tgtEl>
                                        <p:attrNameLst>
                                          <p:attrName>style.visibility</p:attrName>
                                        </p:attrNameLst>
                                      </p:cBhvr>
                                      <p:to>
                                        <p:strVal val="visible"/>
                                      </p:to>
                                    </p:set>
                                    <p:animEffect transition="in" filter="wipe(left)">
                                      <p:cBhvr>
                                        <p:cTn id="22" dur="500"/>
                                        <p:tgtEl>
                                          <p:spTgt spid="9427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4279">
                                            <p:txEl>
                                              <p:pRg st="1" end="1"/>
                                            </p:txEl>
                                          </p:spTgt>
                                        </p:tgtEl>
                                        <p:attrNameLst>
                                          <p:attrName>style.visibility</p:attrName>
                                        </p:attrNameLst>
                                      </p:cBhvr>
                                      <p:to>
                                        <p:strVal val="visible"/>
                                      </p:to>
                                    </p:set>
                                    <p:animEffect transition="in" filter="wipe(left)">
                                      <p:cBhvr>
                                        <p:cTn id="27" dur="500"/>
                                        <p:tgtEl>
                                          <p:spTgt spid="9427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280">
                                            <p:txEl>
                                              <p:pRg st="0" end="0"/>
                                            </p:txEl>
                                          </p:spTgt>
                                        </p:tgtEl>
                                        <p:attrNameLst>
                                          <p:attrName>style.visibility</p:attrName>
                                        </p:attrNameLst>
                                      </p:cBhvr>
                                      <p:to>
                                        <p:strVal val="visible"/>
                                      </p:to>
                                    </p:set>
                                    <p:animEffect transition="in" filter="wipe(left)">
                                      <p:cBhvr>
                                        <p:cTn id="32" dur="500"/>
                                        <p:tgtEl>
                                          <p:spTgt spid="9428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4280">
                                            <p:txEl>
                                              <p:pRg st="1" end="1"/>
                                            </p:txEl>
                                          </p:spTgt>
                                        </p:tgtEl>
                                        <p:attrNameLst>
                                          <p:attrName>style.visibility</p:attrName>
                                        </p:attrNameLst>
                                      </p:cBhvr>
                                      <p:to>
                                        <p:strVal val="visible"/>
                                      </p:to>
                                    </p:set>
                                    <p:animEffect transition="in" filter="wipe(left)">
                                      <p:cBhvr>
                                        <p:cTn id="37" dur="500"/>
                                        <p:tgtEl>
                                          <p:spTgt spid="9428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i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94213"/>
                                        </p:tgtEl>
                                        <p:attrNameLst>
                                          <p:attrName>style.visibility</p:attrName>
                                        </p:attrNameLst>
                                      </p:cBhvr>
                                      <p:to>
                                        <p:strVal val="visible"/>
                                      </p:to>
                                    </p:set>
                                    <p:animEffect transition="in" filter="strips(downRight)">
                                      <p:cBhvr>
                                        <p:cTn id="47" dur="500"/>
                                        <p:tgtEl>
                                          <p:spTgt spid="94213"/>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94212"/>
                                        </p:tgtEl>
                                        <p:attrNameLst>
                                          <p:attrName>style.visibility</p:attrName>
                                        </p:attrNameLst>
                                      </p:cBhvr>
                                      <p:to>
                                        <p:strVal val="visible"/>
                                      </p:to>
                                    </p:set>
                                    <p:animEffect transition="in" filter="wipe(left)">
                                      <p:cBhvr>
                                        <p:cTn id="51" dur="500"/>
                                        <p:tgtEl>
                                          <p:spTgt spid="94212"/>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strips(downRight)">
                                      <p:cBhvr>
                                        <p:cTn id="56" dur="500"/>
                                        <p:tgtEl>
                                          <p:spTgt spid="2"/>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94211"/>
                                        </p:tgtEl>
                                        <p:attrNameLst>
                                          <p:attrName>style.visibility</p:attrName>
                                        </p:attrNameLst>
                                      </p:cBhvr>
                                      <p:to>
                                        <p:strVal val="visible"/>
                                      </p:to>
                                    </p:set>
                                    <p:animEffect transition="in" filter="wipe(left)">
                                      <p:cBhvr>
                                        <p:cTn id="60" dur="500"/>
                                        <p:tgtEl>
                                          <p:spTgt spid="942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94210"/>
                                        </p:tgtEl>
                                        <p:attrNameLst>
                                          <p:attrName>style.visibility</p:attrName>
                                        </p:attrNameLst>
                                      </p:cBhvr>
                                      <p:to>
                                        <p:strVal val="visible"/>
                                      </p:to>
                                    </p:set>
                                    <p:animEffect transition="in" filter="wipe(left)">
                                      <p:cBhvr>
                                        <p:cTn id="65" dur="500"/>
                                        <p:tgtEl>
                                          <p:spTgt spid="942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94282"/>
                                        </p:tgtEl>
                                        <p:attrNameLst>
                                          <p:attrName>style.visibility</p:attrName>
                                        </p:attrNameLst>
                                      </p:cBhvr>
                                      <p:to>
                                        <p:strVal val="visible"/>
                                      </p:to>
                                    </p:set>
                                    <p:animEffect transition="in" filter="wipe(left)">
                                      <p:cBhvr>
                                        <p:cTn id="70" dur="500"/>
                                        <p:tgtEl>
                                          <p:spTgt spid="9428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4221"/>
                                        </p:tgtEl>
                                        <p:attrNameLst>
                                          <p:attrName>style.visibility</p:attrName>
                                        </p:attrNameLst>
                                      </p:cBhvr>
                                      <p:to>
                                        <p:strVal val="visible"/>
                                      </p:to>
                                    </p:set>
                                    <p:animEffect transition="in" filter="wipe(left)">
                                      <p:cBhvr>
                                        <p:cTn id="75" dur="500"/>
                                        <p:tgtEl>
                                          <p:spTgt spid="94221"/>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499"/>
                                          </p:stCondLst>
                                        </p:cTn>
                                        <p:tgtEl>
                                          <p:spTgt spid="94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P spid="94211" grpId="0" autoUpdateAnimBg="0"/>
      <p:bldP spid="94212" grpId="0" autoUpdateAnimBg="0"/>
      <p:bldP spid="94213" grpId="0" animBg="1"/>
      <p:bldP spid="94219" grpId="0" animBg="1" autoUpdateAnimBg="0"/>
      <p:bldP spid="94221" grpId="0" autoUpdateAnimBg="0"/>
      <p:bldP spid="94279" grpId="0" build="p" autoUpdateAnimBg="0"/>
      <p:bldP spid="94280" grpId="0" build="p" autoUpdateAnimBg="0"/>
      <p:bldP spid="94282" grpId="0" autoUpdateAnimBg="0"/>
      <p:bldP spid="94284" grpId="0" animBg="1" autoUpdateAnimBg="0"/>
      <p:bldP spid="9429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533400" y="5411788"/>
            <a:ext cx="3581400" cy="989012"/>
          </a:xfrm>
          <a:prstGeom prst="rect">
            <a:avLst/>
          </a:prstGeom>
          <a:gradFill rotWithShape="0">
            <a:gsLst>
              <a:gs pos="0">
                <a:schemeClr val="bg1"/>
              </a:gs>
              <a:gs pos="100000">
                <a:srgbClr val="00CCFF"/>
              </a:gs>
            </a:gsLst>
            <a:lin ang="5400000" scaled="1"/>
          </a:grad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10000"/>
              </a:spcBef>
            </a:pPr>
            <a:r>
              <a:rPr lang="en-US" altLang="zh-CN" sz="2800">
                <a:solidFill>
                  <a:srgbClr val="FF0000"/>
                </a:solidFill>
              </a:rPr>
              <a:t>u</a:t>
            </a:r>
            <a:r>
              <a:rPr lang="en-US" altLang="zh-CN" sz="2800" i="0" baseline="-25000">
                <a:solidFill>
                  <a:srgbClr val="FF0000"/>
                </a:solidFill>
              </a:rPr>
              <a:t>i </a:t>
            </a:r>
            <a:r>
              <a:rPr lang="en-US" altLang="zh-CN" sz="2800">
                <a:solidFill>
                  <a:srgbClr val="FF0000"/>
                </a:solidFill>
              </a:rPr>
              <a:t>&gt;U</a:t>
            </a:r>
            <a:r>
              <a:rPr lang="en-US" altLang="zh-CN" sz="2800" i="0" baseline="-25000">
                <a:solidFill>
                  <a:srgbClr val="FF0000"/>
                </a:solidFill>
              </a:rPr>
              <a:t>R</a:t>
            </a:r>
            <a:r>
              <a:rPr lang="zh-CN" altLang="en-US" sz="2800" i="0">
                <a:solidFill>
                  <a:srgbClr val="FF0000"/>
                </a:solidFill>
              </a:rPr>
              <a:t>，</a:t>
            </a:r>
            <a:r>
              <a:rPr lang="en-US" altLang="zh-CN" sz="2800">
                <a:solidFill>
                  <a:srgbClr val="FF0000"/>
                </a:solidFill>
              </a:rPr>
              <a:t>u</a:t>
            </a:r>
            <a:r>
              <a:rPr lang="en-US" altLang="zh-CN" sz="2800" i="0" baseline="-25000">
                <a:solidFill>
                  <a:srgbClr val="FF0000"/>
                </a:solidFill>
              </a:rPr>
              <a:t>o</a:t>
            </a:r>
            <a:r>
              <a:rPr lang="en-US" altLang="zh-CN" sz="2800">
                <a:solidFill>
                  <a:srgbClr val="FF0000"/>
                </a:solidFill>
              </a:rPr>
              <a:t>=+ U</a:t>
            </a:r>
            <a:r>
              <a:rPr lang="en-US" altLang="zh-CN" sz="2800" i="0" baseline="-25000">
                <a:solidFill>
                  <a:srgbClr val="FF0000"/>
                </a:solidFill>
              </a:rPr>
              <a:t>o</a:t>
            </a:r>
            <a:r>
              <a:rPr lang="en-US" altLang="zh-CN" sz="2800" baseline="-25000">
                <a:solidFill>
                  <a:srgbClr val="FF0000"/>
                </a:solidFill>
              </a:rPr>
              <a:t> </a:t>
            </a:r>
            <a:r>
              <a:rPr lang="en-US" altLang="zh-CN" sz="2800" i="0" baseline="-25000">
                <a:solidFill>
                  <a:srgbClr val="FF0000"/>
                </a:solidFill>
                <a:ea typeface="楷体_GB2312" charset="0"/>
                <a:cs typeface="楷体_GB2312" charset="0"/>
              </a:rPr>
              <a:t>(sat)</a:t>
            </a:r>
          </a:p>
          <a:p>
            <a:pPr algn="ctr" eaLnBrk="1" hangingPunct="1">
              <a:spcBef>
                <a:spcPct val="10000"/>
              </a:spcBef>
            </a:pPr>
            <a:r>
              <a:rPr lang="en-US" altLang="zh-CN" sz="2800">
                <a:solidFill>
                  <a:srgbClr val="FF0000"/>
                </a:solidFill>
              </a:rPr>
              <a:t>u</a:t>
            </a:r>
            <a:r>
              <a:rPr lang="en-US" altLang="zh-CN" sz="2800" i="0" baseline="-25000">
                <a:solidFill>
                  <a:srgbClr val="FF0000"/>
                </a:solidFill>
              </a:rPr>
              <a:t>i</a:t>
            </a:r>
            <a:r>
              <a:rPr lang="en-US" altLang="zh-CN" sz="2800" baseline="-25000">
                <a:solidFill>
                  <a:srgbClr val="FF0000"/>
                </a:solidFill>
              </a:rPr>
              <a:t> </a:t>
            </a:r>
            <a:r>
              <a:rPr lang="en-US" altLang="zh-CN" sz="2800">
                <a:solidFill>
                  <a:srgbClr val="FF0000"/>
                </a:solidFill>
              </a:rPr>
              <a:t>&lt;U</a:t>
            </a:r>
            <a:r>
              <a:rPr lang="en-US" altLang="zh-CN" sz="2800" baseline="-25000">
                <a:solidFill>
                  <a:srgbClr val="FF0000"/>
                </a:solidFill>
              </a:rPr>
              <a:t>R</a:t>
            </a:r>
            <a:r>
              <a:rPr lang="zh-CN" altLang="en-US" sz="2800" i="0">
                <a:solidFill>
                  <a:srgbClr val="FF0000"/>
                </a:solidFill>
              </a:rPr>
              <a:t>，</a:t>
            </a:r>
            <a:r>
              <a:rPr lang="en-US" altLang="zh-CN" sz="2800">
                <a:solidFill>
                  <a:srgbClr val="FF0000"/>
                </a:solidFill>
              </a:rPr>
              <a:t>u</a:t>
            </a:r>
            <a:r>
              <a:rPr lang="en-US" altLang="zh-CN" sz="2800" i="0" baseline="-25000">
                <a:solidFill>
                  <a:srgbClr val="FF0000"/>
                </a:solidFill>
              </a:rPr>
              <a:t>o</a:t>
            </a:r>
            <a:r>
              <a:rPr lang="en-US" altLang="zh-CN" sz="2800">
                <a:solidFill>
                  <a:srgbClr val="FF0000"/>
                </a:solidFill>
              </a:rPr>
              <a:t>= –U</a:t>
            </a:r>
            <a:r>
              <a:rPr lang="en-US" altLang="zh-CN" sz="2800" i="0" baseline="-25000">
                <a:solidFill>
                  <a:srgbClr val="FF0000"/>
                </a:solidFill>
              </a:rPr>
              <a:t>o</a:t>
            </a:r>
            <a:r>
              <a:rPr lang="en-US" altLang="zh-CN" sz="2800" baseline="-25000">
                <a:solidFill>
                  <a:srgbClr val="FF0000"/>
                </a:solidFill>
              </a:rPr>
              <a:t> </a:t>
            </a:r>
            <a:r>
              <a:rPr lang="en-US" altLang="zh-CN" sz="2800" i="0" baseline="-25000">
                <a:solidFill>
                  <a:srgbClr val="FF0000"/>
                </a:solidFill>
                <a:ea typeface="楷体_GB2312" charset="0"/>
                <a:cs typeface="楷体_GB2312" charset="0"/>
              </a:rPr>
              <a:t>(sat)</a:t>
            </a:r>
          </a:p>
        </p:txBody>
      </p:sp>
      <p:grpSp>
        <p:nvGrpSpPr>
          <p:cNvPr id="2" name="Group 3"/>
          <p:cNvGrpSpPr/>
          <p:nvPr/>
        </p:nvGrpSpPr>
        <p:grpSpPr bwMode="auto">
          <a:xfrm>
            <a:off x="5410200" y="4038600"/>
            <a:ext cx="2011363" cy="1474788"/>
            <a:chOff x="3456" y="2640"/>
            <a:chExt cx="1440" cy="1056"/>
          </a:xfrm>
        </p:grpSpPr>
        <p:sp>
          <p:nvSpPr>
            <p:cNvPr id="69756" name="Line 4"/>
            <p:cNvSpPr>
              <a:spLocks noChangeShapeType="1"/>
            </p:cNvSpPr>
            <p:nvPr/>
          </p:nvSpPr>
          <p:spPr bwMode="auto">
            <a:xfrm>
              <a:off x="3456" y="3696"/>
              <a:ext cx="1008" cy="0"/>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sp>
          <p:nvSpPr>
            <p:cNvPr id="69757" name="Line 5"/>
            <p:cNvSpPr>
              <a:spLocks noChangeShapeType="1"/>
            </p:cNvSpPr>
            <p:nvPr/>
          </p:nvSpPr>
          <p:spPr bwMode="auto">
            <a:xfrm flipV="1">
              <a:off x="4464" y="2640"/>
              <a:ext cx="0" cy="1056"/>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sp>
          <p:nvSpPr>
            <p:cNvPr id="69758" name="Line 6"/>
            <p:cNvSpPr>
              <a:spLocks noChangeShapeType="1"/>
            </p:cNvSpPr>
            <p:nvPr/>
          </p:nvSpPr>
          <p:spPr bwMode="auto">
            <a:xfrm>
              <a:off x="4464" y="2640"/>
              <a:ext cx="432" cy="0"/>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sp>
          <p:nvSpPr>
            <p:cNvPr id="69759" name="Line 7"/>
            <p:cNvSpPr>
              <a:spLocks noChangeShapeType="1"/>
            </p:cNvSpPr>
            <p:nvPr/>
          </p:nvSpPr>
          <p:spPr bwMode="auto">
            <a:xfrm flipH="1">
              <a:off x="4080" y="2640"/>
              <a:ext cx="384" cy="0"/>
            </a:xfrm>
            <a:prstGeom prst="line">
              <a:avLst/>
            </a:prstGeom>
            <a:noFill/>
            <a:ln w="38100">
              <a:solidFill>
                <a:srgbClr val="CC0000"/>
              </a:solidFill>
              <a:prstDash val="sysDot"/>
              <a:round/>
            </a:ln>
          </p:spPr>
          <p:txBody>
            <a:bodyPr wrap="none" anchor="ctr"/>
            <a:lstStyle/>
            <a:p>
              <a:endParaRPr lang="zh-CN" altLang="en-US">
                <a:latin typeface="Times New Roman" panose="02020603050405020304" charset="0"/>
              </a:endParaRPr>
            </a:p>
          </p:txBody>
        </p:sp>
      </p:grpSp>
      <p:grpSp>
        <p:nvGrpSpPr>
          <p:cNvPr id="69636" name="Group 11"/>
          <p:cNvGrpSpPr/>
          <p:nvPr/>
        </p:nvGrpSpPr>
        <p:grpSpPr bwMode="auto">
          <a:xfrm>
            <a:off x="609600" y="762000"/>
            <a:ext cx="3805238" cy="2081213"/>
            <a:chOff x="387" y="720"/>
            <a:chExt cx="2397" cy="1311"/>
          </a:xfrm>
        </p:grpSpPr>
        <p:sp>
          <p:nvSpPr>
            <p:cNvPr id="69713" name="Text Box 12"/>
            <p:cNvSpPr txBox="1">
              <a:spLocks noChangeArrowheads="1"/>
            </p:cNvSpPr>
            <p:nvPr/>
          </p:nvSpPr>
          <p:spPr bwMode="auto">
            <a:xfrm>
              <a:off x="675" y="144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R</a:t>
              </a:r>
              <a:endParaRPr lang="en-US" altLang="zh-CN" sz="2800" b="0" i="0">
                <a:solidFill>
                  <a:srgbClr val="000099"/>
                </a:solidFill>
              </a:endParaRPr>
            </a:p>
          </p:txBody>
        </p:sp>
        <p:sp>
          <p:nvSpPr>
            <p:cNvPr id="69714" name="Text Box 13"/>
            <p:cNvSpPr txBox="1">
              <a:spLocks noChangeArrowheads="1"/>
            </p:cNvSpPr>
            <p:nvPr/>
          </p:nvSpPr>
          <p:spPr bwMode="auto">
            <a:xfrm>
              <a:off x="2352" y="1248"/>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69715" name="Text Box 14"/>
            <p:cNvSpPr txBox="1">
              <a:spLocks noChangeArrowheads="1"/>
            </p:cNvSpPr>
            <p:nvPr/>
          </p:nvSpPr>
          <p:spPr bwMode="auto">
            <a:xfrm>
              <a:off x="387" y="1257"/>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69716" name="Rectangle 15"/>
            <p:cNvSpPr>
              <a:spLocks noChangeArrowheads="1"/>
            </p:cNvSpPr>
            <p:nvPr/>
          </p:nvSpPr>
          <p:spPr bwMode="auto">
            <a:xfrm>
              <a:off x="1089"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717" name="Rectangle 16"/>
            <p:cNvSpPr>
              <a:spLocks noChangeArrowheads="1"/>
            </p:cNvSpPr>
            <p:nvPr/>
          </p:nvSpPr>
          <p:spPr bwMode="auto">
            <a:xfrm>
              <a:off x="1089" y="108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718" name="Rectangle 17"/>
            <p:cNvSpPr>
              <a:spLocks noChangeArrowheads="1"/>
            </p:cNvSpPr>
            <p:nvPr/>
          </p:nvSpPr>
          <p:spPr bwMode="auto">
            <a:xfrm>
              <a:off x="1059" y="1401"/>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sp>
          <p:nvSpPr>
            <p:cNvPr id="69719" name="Line 18"/>
            <p:cNvSpPr>
              <a:spLocks noChangeShapeType="1"/>
            </p:cNvSpPr>
            <p:nvPr/>
          </p:nvSpPr>
          <p:spPr bwMode="auto">
            <a:xfrm flipH="1">
              <a:off x="675" y="1123"/>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20" name="Line 19"/>
            <p:cNvSpPr>
              <a:spLocks noChangeShapeType="1"/>
            </p:cNvSpPr>
            <p:nvPr/>
          </p:nvSpPr>
          <p:spPr bwMode="auto">
            <a:xfrm flipH="1">
              <a:off x="985" y="1383"/>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21" name="Rectangle 20" descr="40%"/>
            <p:cNvSpPr>
              <a:spLocks noChangeArrowheads="1"/>
            </p:cNvSpPr>
            <p:nvPr/>
          </p:nvSpPr>
          <p:spPr bwMode="auto">
            <a:xfrm>
              <a:off x="1537" y="89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722" name="Text Box 21"/>
            <p:cNvSpPr txBox="1">
              <a:spLocks noChangeArrowheads="1"/>
            </p:cNvSpPr>
            <p:nvPr/>
          </p:nvSpPr>
          <p:spPr bwMode="auto">
            <a:xfrm>
              <a:off x="1530" y="121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723" name="Text Box 22"/>
            <p:cNvSpPr txBox="1">
              <a:spLocks noChangeArrowheads="1"/>
            </p:cNvSpPr>
            <p:nvPr/>
          </p:nvSpPr>
          <p:spPr bwMode="auto">
            <a:xfrm>
              <a:off x="1848" y="107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724" name="Text Box 23"/>
            <p:cNvSpPr txBox="1">
              <a:spLocks noChangeArrowheads="1"/>
            </p:cNvSpPr>
            <p:nvPr/>
          </p:nvSpPr>
          <p:spPr bwMode="auto">
            <a:xfrm>
              <a:off x="1747" y="85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9725" name="Line 24"/>
            <p:cNvSpPr>
              <a:spLocks noChangeShapeType="1"/>
            </p:cNvSpPr>
            <p:nvPr/>
          </p:nvSpPr>
          <p:spPr bwMode="auto">
            <a:xfrm>
              <a:off x="1337" y="1383"/>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26" name="Line 25"/>
            <p:cNvSpPr>
              <a:spLocks noChangeShapeType="1"/>
            </p:cNvSpPr>
            <p:nvPr/>
          </p:nvSpPr>
          <p:spPr bwMode="auto">
            <a:xfrm>
              <a:off x="2055" y="121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27" name="Line 26"/>
            <p:cNvSpPr>
              <a:spLocks noChangeShapeType="1"/>
            </p:cNvSpPr>
            <p:nvPr/>
          </p:nvSpPr>
          <p:spPr bwMode="auto">
            <a:xfrm>
              <a:off x="1440" y="72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9728" name="Line 27"/>
            <p:cNvSpPr>
              <a:spLocks noChangeShapeType="1"/>
            </p:cNvSpPr>
            <p:nvPr/>
          </p:nvSpPr>
          <p:spPr bwMode="auto">
            <a:xfrm>
              <a:off x="1337" y="1124"/>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29" name="Text Box 28"/>
            <p:cNvSpPr txBox="1">
              <a:spLocks noChangeArrowheads="1"/>
            </p:cNvSpPr>
            <p:nvPr/>
          </p:nvSpPr>
          <p:spPr bwMode="auto">
            <a:xfrm>
              <a:off x="1537" y="94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730" name="Text Box 29"/>
            <p:cNvSpPr txBox="1">
              <a:spLocks noChangeArrowheads="1"/>
            </p:cNvSpPr>
            <p:nvPr/>
          </p:nvSpPr>
          <p:spPr bwMode="auto">
            <a:xfrm rot="5400000">
              <a:off x="1605" y="86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69731" name="Oval 30"/>
            <p:cNvSpPr>
              <a:spLocks noChangeArrowheads="1"/>
            </p:cNvSpPr>
            <p:nvPr/>
          </p:nvSpPr>
          <p:spPr bwMode="auto">
            <a:xfrm>
              <a:off x="915" y="136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732" name="Oval 31"/>
            <p:cNvSpPr>
              <a:spLocks noChangeArrowheads="1"/>
            </p:cNvSpPr>
            <p:nvPr/>
          </p:nvSpPr>
          <p:spPr bwMode="auto">
            <a:xfrm>
              <a:off x="2304"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733" name="Oval 32"/>
            <p:cNvSpPr>
              <a:spLocks noChangeArrowheads="1"/>
            </p:cNvSpPr>
            <p:nvPr/>
          </p:nvSpPr>
          <p:spPr bwMode="auto">
            <a:xfrm>
              <a:off x="627" y="10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734" name="Text Box 33"/>
            <p:cNvSpPr txBox="1">
              <a:spLocks noChangeArrowheads="1"/>
            </p:cNvSpPr>
            <p:nvPr/>
          </p:nvSpPr>
          <p:spPr bwMode="auto">
            <a:xfrm>
              <a:off x="1042" y="729"/>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9735" name="Group 34"/>
            <p:cNvGrpSpPr/>
            <p:nvPr/>
          </p:nvGrpSpPr>
          <p:grpSpPr bwMode="auto">
            <a:xfrm>
              <a:off x="2256" y="1617"/>
              <a:ext cx="148" cy="207"/>
              <a:chOff x="2160" y="1713"/>
              <a:chExt cx="148" cy="207"/>
            </a:xfrm>
          </p:grpSpPr>
          <p:grpSp>
            <p:nvGrpSpPr>
              <p:cNvPr id="69752" name="Group 35"/>
              <p:cNvGrpSpPr/>
              <p:nvPr/>
            </p:nvGrpSpPr>
            <p:grpSpPr bwMode="auto">
              <a:xfrm>
                <a:off x="2160" y="1767"/>
                <a:ext cx="148" cy="153"/>
                <a:chOff x="720" y="2736"/>
                <a:chExt cx="185" cy="192"/>
              </a:xfrm>
            </p:grpSpPr>
            <p:sp>
              <p:nvSpPr>
                <p:cNvPr id="69754" name="Line 3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55" name="Line 3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53" name="Oval 3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736" name="Text Box 39"/>
            <p:cNvSpPr txBox="1">
              <a:spLocks noChangeArrowheads="1"/>
            </p:cNvSpPr>
            <p:nvPr/>
          </p:nvSpPr>
          <p:spPr bwMode="auto">
            <a:xfrm>
              <a:off x="2352"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737" name="Text Box 40"/>
            <p:cNvSpPr txBox="1">
              <a:spLocks noChangeArrowheads="1"/>
            </p:cNvSpPr>
            <p:nvPr/>
          </p:nvSpPr>
          <p:spPr bwMode="auto">
            <a:xfrm>
              <a:off x="2352" y="149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9738" name="Group 41"/>
            <p:cNvGrpSpPr/>
            <p:nvPr/>
          </p:nvGrpSpPr>
          <p:grpSpPr bwMode="auto">
            <a:xfrm>
              <a:off x="863" y="1824"/>
              <a:ext cx="148" cy="207"/>
              <a:chOff x="2160" y="1713"/>
              <a:chExt cx="148" cy="207"/>
            </a:xfrm>
          </p:grpSpPr>
          <p:grpSp>
            <p:nvGrpSpPr>
              <p:cNvPr id="69748" name="Group 42"/>
              <p:cNvGrpSpPr/>
              <p:nvPr/>
            </p:nvGrpSpPr>
            <p:grpSpPr bwMode="auto">
              <a:xfrm>
                <a:off x="2160" y="1767"/>
                <a:ext cx="148" cy="153"/>
                <a:chOff x="720" y="2736"/>
                <a:chExt cx="185" cy="192"/>
              </a:xfrm>
            </p:grpSpPr>
            <p:sp>
              <p:nvSpPr>
                <p:cNvPr id="69750" name="Line 4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51" name="Line 4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49" name="Oval 4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739" name="Text Box 46"/>
            <p:cNvSpPr txBox="1">
              <a:spLocks noChangeArrowheads="1"/>
            </p:cNvSpPr>
            <p:nvPr/>
          </p:nvSpPr>
          <p:spPr bwMode="auto">
            <a:xfrm>
              <a:off x="410" y="96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9740" name="Group 47"/>
            <p:cNvGrpSpPr/>
            <p:nvPr/>
          </p:nvGrpSpPr>
          <p:grpSpPr bwMode="auto">
            <a:xfrm>
              <a:off x="575" y="1824"/>
              <a:ext cx="148" cy="207"/>
              <a:chOff x="2160" y="1713"/>
              <a:chExt cx="148" cy="207"/>
            </a:xfrm>
          </p:grpSpPr>
          <p:grpSp>
            <p:nvGrpSpPr>
              <p:cNvPr id="69744" name="Group 48"/>
              <p:cNvGrpSpPr/>
              <p:nvPr/>
            </p:nvGrpSpPr>
            <p:grpSpPr bwMode="auto">
              <a:xfrm>
                <a:off x="2160" y="1767"/>
                <a:ext cx="148" cy="153"/>
                <a:chOff x="720" y="2736"/>
                <a:chExt cx="185" cy="192"/>
              </a:xfrm>
            </p:grpSpPr>
            <p:sp>
              <p:nvSpPr>
                <p:cNvPr id="69746" name="Line 4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47" name="Line 5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45" name="Oval 5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741" name="Text Box 52"/>
            <p:cNvSpPr txBox="1">
              <a:spLocks noChangeArrowheads="1"/>
            </p:cNvSpPr>
            <p:nvPr/>
          </p:nvSpPr>
          <p:spPr bwMode="auto">
            <a:xfrm>
              <a:off x="723" y="1248"/>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742" name="Text Box 53"/>
            <p:cNvSpPr txBox="1">
              <a:spLocks noChangeArrowheads="1"/>
            </p:cNvSpPr>
            <p:nvPr/>
          </p:nvSpPr>
          <p:spPr bwMode="auto">
            <a:xfrm>
              <a:off x="387" y="1680"/>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743" name="Text Box 54"/>
            <p:cNvSpPr txBox="1">
              <a:spLocks noChangeArrowheads="1"/>
            </p:cNvSpPr>
            <p:nvPr/>
          </p:nvSpPr>
          <p:spPr bwMode="auto">
            <a:xfrm>
              <a:off x="723" y="168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nvGrpSpPr>
          <p:cNvPr id="10" name="Group 55"/>
          <p:cNvGrpSpPr/>
          <p:nvPr/>
        </p:nvGrpSpPr>
        <p:grpSpPr bwMode="auto">
          <a:xfrm>
            <a:off x="533400" y="3252788"/>
            <a:ext cx="3805238" cy="2081212"/>
            <a:chOff x="387" y="720"/>
            <a:chExt cx="2397" cy="1311"/>
          </a:xfrm>
        </p:grpSpPr>
        <p:sp>
          <p:nvSpPr>
            <p:cNvPr id="69670" name="Text Box 56"/>
            <p:cNvSpPr txBox="1">
              <a:spLocks noChangeArrowheads="1"/>
            </p:cNvSpPr>
            <p:nvPr/>
          </p:nvSpPr>
          <p:spPr bwMode="auto">
            <a:xfrm>
              <a:off x="675" y="144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p>
          </p:txBody>
        </p:sp>
        <p:sp>
          <p:nvSpPr>
            <p:cNvPr id="69671" name="Text Box 57"/>
            <p:cNvSpPr txBox="1">
              <a:spLocks noChangeArrowheads="1"/>
            </p:cNvSpPr>
            <p:nvPr/>
          </p:nvSpPr>
          <p:spPr bwMode="auto">
            <a:xfrm>
              <a:off x="2352" y="1248"/>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69672" name="Text Box 58"/>
            <p:cNvSpPr txBox="1">
              <a:spLocks noChangeArrowheads="1"/>
            </p:cNvSpPr>
            <p:nvPr/>
          </p:nvSpPr>
          <p:spPr bwMode="auto">
            <a:xfrm>
              <a:off x="387" y="1257"/>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R</a:t>
              </a:r>
            </a:p>
          </p:txBody>
        </p:sp>
        <p:sp>
          <p:nvSpPr>
            <p:cNvPr id="69673" name="Rectangle 59"/>
            <p:cNvSpPr>
              <a:spLocks noChangeArrowheads="1"/>
            </p:cNvSpPr>
            <p:nvPr/>
          </p:nvSpPr>
          <p:spPr bwMode="auto">
            <a:xfrm>
              <a:off x="1089"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674" name="Rectangle 60"/>
            <p:cNvSpPr>
              <a:spLocks noChangeArrowheads="1"/>
            </p:cNvSpPr>
            <p:nvPr/>
          </p:nvSpPr>
          <p:spPr bwMode="auto">
            <a:xfrm>
              <a:off x="1089" y="108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675" name="Rectangle 61"/>
            <p:cNvSpPr>
              <a:spLocks noChangeArrowheads="1"/>
            </p:cNvSpPr>
            <p:nvPr/>
          </p:nvSpPr>
          <p:spPr bwMode="auto">
            <a:xfrm>
              <a:off x="1059" y="1401"/>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sp>
          <p:nvSpPr>
            <p:cNvPr id="69676" name="Line 62"/>
            <p:cNvSpPr>
              <a:spLocks noChangeShapeType="1"/>
            </p:cNvSpPr>
            <p:nvPr/>
          </p:nvSpPr>
          <p:spPr bwMode="auto">
            <a:xfrm flipH="1">
              <a:off x="675" y="1123"/>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677" name="Line 63"/>
            <p:cNvSpPr>
              <a:spLocks noChangeShapeType="1"/>
            </p:cNvSpPr>
            <p:nvPr/>
          </p:nvSpPr>
          <p:spPr bwMode="auto">
            <a:xfrm flipH="1">
              <a:off x="985" y="1383"/>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678" name="Rectangle 64" descr="40%"/>
            <p:cNvSpPr>
              <a:spLocks noChangeArrowheads="1"/>
            </p:cNvSpPr>
            <p:nvPr/>
          </p:nvSpPr>
          <p:spPr bwMode="auto">
            <a:xfrm>
              <a:off x="1537" y="89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69679" name="Text Box 65"/>
            <p:cNvSpPr txBox="1">
              <a:spLocks noChangeArrowheads="1"/>
            </p:cNvSpPr>
            <p:nvPr/>
          </p:nvSpPr>
          <p:spPr bwMode="auto">
            <a:xfrm>
              <a:off x="1530" y="121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680" name="Text Box 66"/>
            <p:cNvSpPr txBox="1">
              <a:spLocks noChangeArrowheads="1"/>
            </p:cNvSpPr>
            <p:nvPr/>
          </p:nvSpPr>
          <p:spPr bwMode="auto">
            <a:xfrm>
              <a:off x="1848" y="107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681" name="Text Box 67"/>
            <p:cNvSpPr txBox="1">
              <a:spLocks noChangeArrowheads="1"/>
            </p:cNvSpPr>
            <p:nvPr/>
          </p:nvSpPr>
          <p:spPr bwMode="auto">
            <a:xfrm>
              <a:off x="1747" y="85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69682" name="Line 68"/>
            <p:cNvSpPr>
              <a:spLocks noChangeShapeType="1"/>
            </p:cNvSpPr>
            <p:nvPr/>
          </p:nvSpPr>
          <p:spPr bwMode="auto">
            <a:xfrm>
              <a:off x="1337" y="1383"/>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683" name="Line 69"/>
            <p:cNvSpPr>
              <a:spLocks noChangeShapeType="1"/>
            </p:cNvSpPr>
            <p:nvPr/>
          </p:nvSpPr>
          <p:spPr bwMode="auto">
            <a:xfrm>
              <a:off x="2055" y="121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684" name="Line 70"/>
            <p:cNvSpPr>
              <a:spLocks noChangeShapeType="1"/>
            </p:cNvSpPr>
            <p:nvPr/>
          </p:nvSpPr>
          <p:spPr bwMode="auto">
            <a:xfrm>
              <a:off x="1440" y="72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69685" name="Line 71"/>
            <p:cNvSpPr>
              <a:spLocks noChangeShapeType="1"/>
            </p:cNvSpPr>
            <p:nvPr/>
          </p:nvSpPr>
          <p:spPr bwMode="auto">
            <a:xfrm>
              <a:off x="1337" y="1124"/>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686" name="Text Box 72"/>
            <p:cNvSpPr txBox="1">
              <a:spLocks noChangeArrowheads="1"/>
            </p:cNvSpPr>
            <p:nvPr/>
          </p:nvSpPr>
          <p:spPr bwMode="auto">
            <a:xfrm>
              <a:off x="1537" y="94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69687" name="Text Box 73"/>
            <p:cNvSpPr txBox="1">
              <a:spLocks noChangeArrowheads="1"/>
            </p:cNvSpPr>
            <p:nvPr/>
          </p:nvSpPr>
          <p:spPr bwMode="auto">
            <a:xfrm rot="5400000">
              <a:off x="1605" y="86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69688" name="Oval 74"/>
            <p:cNvSpPr>
              <a:spLocks noChangeArrowheads="1"/>
            </p:cNvSpPr>
            <p:nvPr/>
          </p:nvSpPr>
          <p:spPr bwMode="auto">
            <a:xfrm>
              <a:off x="915" y="136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689" name="Oval 75"/>
            <p:cNvSpPr>
              <a:spLocks noChangeArrowheads="1"/>
            </p:cNvSpPr>
            <p:nvPr/>
          </p:nvSpPr>
          <p:spPr bwMode="auto">
            <a:xfrm>
              <a:off x="2304"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690" name="Oval 76"/>
            <p:cNvSpPr>
              <a:spLocks noChangeArrowheads="1"/>
            </p:cNvSpPr>
            <p:nvPr/>
          </p:nvSpPr>
          <p:spPr bwMode="auto">
            <a:xfrm>
              <a:off x="627" y="10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69691" name="Text Box 77"/>
            <p:cNvSpPr txBox="1">
              <a:spLocks noChangeArrowheads="1"/>
            </p:cNvSpPr>
            <p:nvPr/>
          </p:nvSpPr>
          <p:spPr bwMode="auto">
            <a:xfrm>
              <a:off x="1042" y="729"/>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69692" name="Group 78"/>
            <p:cNvGrpSpPr/>
            <p:nvPr/>
          </p:nvGrpSpPr>
          <p:grpSpPr bwMode="auto">
            <a:xfrm>
              <a:off x="2256" y="1617"/>
              <a:ext cx="148" cy="207"/>
              <a:chOff x="2160" y="1713"/>
              <a:chExt cx="148" cy="207"/>
            </a:xfrm>
          </p:grpSpPr>
          <p:grpSp>
            <p:nvGrpSpPr>
              <p:cNvPr id="69709" name="Group 79"/>
              <p:cNvGrpSpPr/>
              <p:nvPr/>
            </p:nvGrpSpPr>
            <p:grpSpPr bwMode="auto">
              <a:xfrm>
                <a:off x="2160" y="1767"/>
                <a:ext cx="148" cy="153"/>
                <a:chOff x="720" y="2736"/>
                <a:chExt cx="185" cy="192"/>
              </a:xfrm>
            </p:grpSpPr>
            <p:sp>
              <p:nvSpPr>
                <p:cNvPr id="69711" name="Line 8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12" name="Line 8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10" name="Oval 8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693" name="Text Box 83"/>
            <p:cNvSpPr txBox="1">
              <a:spLocks noChangeArrowheads="1"/>
            </p:cNvSpPr>
            <p:nvPr/>
          </p:nvSpPr>
          <p:spPr bwMode="auto">
            <a:xfrm>
              <a:off x="2352"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694" name="Text Box 84"/>
            <p:cNvSpPr txBox="1">
              <a:spLocks noChangeArrowheads="1"/>
            </p:cNvSpPr>
            <p:nvPr/>
          </p:nvSpPr>
          <p:spPr bwMode="auto">
            <a:xfrm>
              <a:off x="2352" y="149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9695" name="Group 85"/>
            <p:cNvGrpSpPr/>
            <p:nvPr/>
          </p:nvGrpSpPr>
          <p:grpSpPr bwMode="auto">
            <a:xfrm>
              <a:off x="863" y="1824"/>
              <a:ext cx="148" cy="207"/>
              <a:chOff x="2160" y="1713"/>
              <a:chExt cx="148" cy="207"/>
            </a:xfrm>
          </p:grpSpPr>
          <p:grpSp>
            <p:nvGrpSpPr>
              <p:cNvPr id="69705" name="Group 86"/>
              <p:cNvGrpSpPr/>
              <p:nvPr/>
            </p:nvGrpSpPr>
            <p:grpSpPr bwMode="auto">
              <a:xfrm>
                <a:off x="2160" y="1767"/>
                <a:ext cx="148" cy="153"/>
                <a:chOff x="720" y="2736"/>
                <a:chExt cx="185" cy="192"/>
              </a:xfrm>
            </p:grpSpPr>
            <p:sp>
              <p:nvSpPr>
                <p:cNvPr id="69707" name="Line 8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08" name="Line 8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06" name="Oval 89"/>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696" name="Text Box 90"/>
            <p:cNvSpPr txBox="1">
              <a:spLocks noChangeArrowheads="1"/>
            </p:cNvSpPr>
            <p:nvPr/>
          </p:nvSpPr>
          <p:spPr bwMode="auto">
            <a:xfrm>
              <a:off x="410" y="96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69697" name="Group 91"/>
            <p:cNvGrpSpPr/>
            <p:nvPr/>
          </p:nvGrpSpPr>
          <p:grpSpPr bwMode="auto">
            <a:xfrm>
              <a:off x="575" y="1824"/>
              <a:ext cx="148" cy="207"/>
              <a:chOff x="2160" y="1713"/>
              <a:chExt cx="148" cy="207"/>
            </a:xfrm>
          </p:grpSpPr>
          <p:grpSp>
            <p:nvGrpSpPr>
              <p:cNvPr id="69701" name="Group 92"/>
              <p:cNvGrpSpPr/>
              <p:nvPr/>
            </p:nvGrpSpPr>
            <p:grpSpPr bwMode="auto">
              <a:xfrm>
                <a:off x="2160" y="1767"/>
                <a:ext cx="148" cy="153"/>
                <a:chOff x="720" y="2736"/>
                <a:chExt cx="185" cy="192"/>
              </a:xfrm>
            </p:grpSpPr>
            <p:sp>
              <p:nvSpPr>
                <p:cNvPr id="69703" name="Line 9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69704" name="Line 9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69702" name="Oval 9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69698" name="Text Box 96"/>
            <p:cNvSpPr txBox="1">
              <a:spLocks noChangeArrowheads="1"/>
            </p:cNvSpPr>
            <p:nvPr/>
          </p:nvSpPr>
          <p:spPr bwMode="auto">
            <a:xfrm>
              <a:off x="723" y="1248"/>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699" name="Text Box 97"/>
            <p:cNvSpPr txBox="1">
              <a:spLocks noChangeArrowheads="1"/>
            </p:cNvSpPr>
            <p:nvPr/>
          </p:nvSpPr>
          <p:spPr bwMode="auto">
            <a:xfrm>
              <a:off x="387" y="1680"/>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69700" name="Text Box 98"/>
            <p:cNvSpPr txBox="1">
              <a:spLocks noChangeArrowheads="1"/>
            </p:cNvSpPr>
            <p:nvPr/>
          </p:nvSpPr>
          <p:spPr bwMode="auto">
            <a:xfrm>
              <a:off x="723" y="168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nvGrpSpPr>
          <p:cNvPr id="17" name="Group 152"/>
          <p:cNvGrpSpPr/>
          <p:nvPr/>
        </p:nvGrpSpPr>
        <p:grpSpPr bwMode="auto">
          <a:xfrm>
            <a:off x="5105400" y="3352800"/>
            <a:ext cx="3048000" cy="2514600"/>
            <a:chOff x="3216" y="2112"/>
            <a:chExt cx="1920" cy="1584"/>
          </a:xfrm>
        </p:grpSpPr>
        <p:sp>
          <p:nvSpPr>
            <p:cNvPr id="96356" name="Text Box 100"/>
            <p:cNvSpPr txBox="1">
              <a:spLocks noChangeArrowheads="1"/>
            </p:cNvSpPr>
            <p:nvPr/>
          </p:nvSpPr>
          <p:spPr bwMode="auto">
            <a:xfrm>
              <a:off x="3216" y="3408"/>
              <a:ext cx="864"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sym typeface="Symbol" panose="05050102010706020507" charset="0"/>
                </a:rPr>
                <a:t>  </a:t>
              </a:r>
              <a:r>
                <a:rPr lang="en-US" altLang="zh-CN" sz="2400" i="0">
                  <a:solidFill>
                    <a:srgbClr val="003399"/>
                  </a:solidFill>
                  <a:effectLst>
                    <a:outerShdw blurRad="38100" dist="38100" dir="2700000" algn="tl">
                      <a:srgbClr val="DDDDDD"/>
                    </a:outerShdw>
                  </a:effectLst>
                  <a:sym typeface="Symbol" panose="05050102010706020507" charset="0"/>
                </a:rPr>
                <a:t>–</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p>
          </p:txBody>
        </p:sp>
        <p:sp>
          <p:nvSpPr>
            <p:cNvPr id="96357" name="Text Box 101"/>
            <p:cNvSpPr txBox="1">
              <a:spLocks noChangeArrowheads="1"/>
            </p:cNvSpPr>
            <p:nvPr/>
          </p:nvSpPr>
          <p:spPr bwMode="auto">
            <a:xfrm>
              <a:off x="3264" y="2338"/>
              <a:ext cx="821"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sym typeface="Symbol" panose="05050102010706020507" charset="0"/>
                </a:rPr>
                <a:t> </a:t>
              </a:r>
              <a:r>
                <a:rPr lang="en-US" altLang="zh-CN" sz="2400" i="0">
                  <a:solidFill>
                    <a:srgbClr val="003399"/>
                  </a:solidFill>
                  <a:effectLst>
                    <a:outerShdw blurRad="38100" dist="38100" dir="2700000" algn="tl">
                      <a:srgbClr val="DDDDDD"/>
                    </a:outerShdw>
                  </a:effectLst>
                  <a:sym typeface="Symbol" panose="05050102010706020507" charset="0"/>
                </a:rPr>
                <a:t>+</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p>
          </p:txBody>
        </p:sp>
        <p:grpSp>
          <p:nvGrpSpPr>
            <p:cNvPr id="69661" name="Group 151"/>
            <p:cNvGrpSpPr/>
            <p:nvPr/>
          </p:nvGrpSpPr>
          <p:grpSpPr bwMode="auto">
            <a:xfrm>
              <a:off x="3389" y="2112"/>
              <a:ext cx="1747" cy="1582"/>
              <a:chOff x="3389" y="2112"/>
              <a:chExt cx="1747" cy="1582"/>
            </a:xfrm>
          </p:grpSpPr>
          <p:sp>
            <p:nvSpPr>
              <p:cNvPr id="69662" name="Line 103"/>
              <p:cNvSpPr>
                <a:spLocks noChangeShapeType="1"/>
              </p:cNvSpPr>
              <p:nvPr/>
            </p:nvSpPr>
            <p:spPr bwMode="auto">
              <a:xfrm>
                <a:off x="3389" y="3019"/>
                <a:ext cx="1555"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grpSp>
            <p:nvGrpSpPr>
              <p:cNvPr id="69663" name="Group 150"/>
              <p:cNvGrpSpPr/>
              <p:nvPr/>
            </p:nvGrpSpPr>
            <p:grpSpPr bwMode="auto">
              <a:xfrm>
                <a:off x="3744" y="2112"/>
                <a:ext cx="1392" cy="1582"/>
                <a:chOff x="3744" y="2112"/>
                <a:chExt cx="1392" cy="1582"/>
              </a:xfrm>
            </p:grpSpPr>
            <p:sp>
              <p:nvSpPr>
                <p:cNvPr id="69664" name="Line 105"/>
                <p:cNvSpPr>
                  <a:spLocks noChangeShapeType="1"/>
                </p:cNvSpPr>
                <p:nvPr/>
              </p:nvSpPr>
              <p:spPr bwMode="auto">
                <a:xfrm flipV="1">
                  <a:off x="3955" y="2266"/>
                  <a:ext cx="0" cy="1428"/>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9665" name="Text Box 106"/>
                <p:cNvSpPr txBox="1">
                  <a:spLocks noChangeArrowheads="1"/>
                </p:cNvSpPr>
                <p:nvPr/>
              </p:nvSpPr>
              <p:spPr bwMode="auto">
                <a:xfrm>
                  <a:off x="4834" y="2736"/>
                  <a:ext cx="3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69666" name="Text Box 107"/>
                <p:cNvSpPr txBox="1">
                  <a:spLocks noChangeArrowheads="1"/>
                </p:cNvSpPr>
                <p:nvPr/>
              </p:nvSpPr>
              <p:spPr bwMode="auto">
                <a:xfrm>
                  <a:off x="3974" y="2112"/>
                  <a:ext cx="34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sp>
              <p:nvSpPr>
                <p:cNvPr id="69667" name="Text Box 108"/>
                <p:cNvSpPr txBox="1">
                  <a:spLocks noChangeArrowheads="1"/>
                </p:cNvSpPr>
                <p:nvPr/>
              </p:nvSpPr>
              <p:spPr bwMode="auto">
                <a:xfrm flipH="1">
                  <a:off x="3744" y="2966"/>
                  <a:ext cx="216"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sp>
              <p:nvSpPr>
                <p:cNvPr id="69668" name="Rectangle 109"/>
                <p:cNvSpPr>
                  <a:spLocks noChangeArrowheads="1"/>
                </p:cNvSpPr>
                <p:nvPr/>
              </p:nvSpPr>
              <p:spPr bwMode="auto">
                <a:xfrm>
                  <a:off x="4301" y="2736"/>
                  <a:ext cx="347" cy="288"/>
                </a:xfrm>
                <a:prstGeom prst="rect">
                  <a:avLst/>
                </a:prstGeom>
                <a:noFill/>
                <a:ln>
                  <a:noFill/>
                </a:ln>
              </p:spPr>
              <p:txBody>
                <a:bodyPr wrap="none">
                  <a:spAutoFit/>
                </a:bodyPr>
                <a:lstStyle/>
                <a:p>
                  <a:r>
                    <a:rPr lang="en-US" altLang="zh-CN" sz="2400">
                      <a:latin typeface="Times New Roman" panose="02020603050405020304" charset="0"/>
                    </a:rPr>
                    <a:t>U</a:t>
                  </a:r>
                  <a:r>
                    <a:rPr lang="en-US" altLang="zh-CN" sz="2400" i="0" baseline="-25000">
                      <a:latin typeface="Times New Roman" panose="02020603050405020304" charset="0"/>
                    </a:rPr>
                    <a:t>R</a:t>
                  </a:r>
                  <a:endParaRPr lang="en-US" altLang="zh-CN" sz="2400" b="0" i="0" baseline="-25000">
                    <a:latin typeface="Times New Roman" panose="02020603050405020304" charset="0"/>
                  </a:endParaRPr>
                </a:p>
              </p:txBody>
            </p:sp>
            <p:sp>
              <p:nvSpPr>
                <p:cNvPr id="69669" name="Line 110"/>
                <p:cNvSpPr>
                  <a:spLocks noChangeShapeType="1"/>
                </p:cNvSpPr>
                <p:nvPr/>
              </p:nvSpPr>
              <p:spPr bwMode="auto">
                <a:xfrm>
                  <a:off x="4301" y="2976"/>
                  <a:ext cx="0" cy="4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grpSp>
      <p:sp>
        <p:nvSpPr>
          <p:cNvPr id="69639" name="Text Box 111"/>
          <p:cNvSpPr txBox="1">
            <a:spLocks noChangeArrowheads="1"/>
          </p:cNvSpPr>
          <p:nvPr/>
        </p:nvSpPr>
        <p:spPr bwMode="auto">
          <a:xfrm>
            <a:off x="1203325" y="196850"/>
            <a:ext cx="184150" cy="519113"/>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i="0"/>
          </a:p>
        </p:txBody>
      </p:sp>
      <p:sp>
        <p:nvSpPr>
          <p:cNvPr id="96368" name="Text Box 112"/>
          <p:cNvSpPr txBox="1">
            <a:spLocks noChangeArrowheads="1"/>
          </p:cNvSpPr>
          <p:nvPr/>
        </p:nvSpPr>
        <p:spPr bwMode="auto">
          <a:xfrm>
            <a:off x="685800" y="381000"/>
            <a:ext cx="3398838" cy="519113"/>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effectLst>
                  <a:outerShdw blurRad="38100" dist="38100" dir="2700000" algn="tl">
                    <a:srgbClr val="DDDDDD"/>
                  </a:outerShdw>
                </a:effectLst>
              </a:rPr>
              <a:t>输入信号接在反相端</a:t>
            </a:r>
          </a:p>
        </p:txBody>
      </p:sp>
      <p:sp>
        <p:nvSpPr>
          <p:cNvPr id="96369" name="Text Box 113"/>
          <p:cNvSpPr txBox="1">
            <a:spLocks noChangeArrowheads="1"/>
          </p:cNvSpPr>
          <p:nvPr/>
        </p:nvSpPr>
        <p:spPr bwMode="auto">
          <a:xfrm>
            <a:off x="762000" y="2909888"/>
            <a:ext cx="3398838" cy="519112"/>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effectLst>
                  <a:outerShdw blurRad="38100" dist="38100" dir="2700000" algn="tl">
                    <a:srgbClr val="DDDDDD"/>
                  </a:outerShdw>
                </a:effectLst>
              </a:rPr>
              <a:t>输入信号接在同相端</a:t>
            </a:r>
          </a:p>
        </p:txBody>
      </p:sp>
      <p:grpSp>
        <p:nvGrpSpPr>
          <p:cNvPr id="69642" name="Group 133"/>
          <p:cNvGrpSpPr/>
          <p:nvPr/>
        </p:nvGrpSpPr>
        <p:grpSpPr bwMode="auto">
          <a:xfrm>
            <a:off x="5029200" y="408943"/>
            <a:ext cx="2879725" cy="2957512"/>
            <a:chOff x="576" y="2121"/>
            <a:chExt cx="1814" cy="1863"/>
          </a:xfrm>
        </p:grpSpPr>
        <p:sp>
          <p:nvSpPr>
            <p:cNvPr id="69643" name="Text Box 134"/>
            <p:cNvSpPr txBox="1">
              <a:spLocks noChangeArrowheads="1"/>
            </p:cNvSpPr>
            <p:nvPr/>
          </p:nvSpPr>
          <p:spPr bwMode="auto">
            <a:xfrm>
              <a:off x="749" y="3657"/>
              <a:ext cx="146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电压传输特性</a:t>
              </a:r>
              <a:endParaRPr lang="zh-CN" altLang="en-US" sz="2800" b="0" i="0"/>
            </a:p>
          </p:txBody>
        </p:sp>
        <p:sp>
          <p:nvSpPr>
            <p:cNvPr id="96391" name="Text Box 135"/>
            <p:cNvSpPr txBox="1">
              <a:spLocks noChangeArrowheads="1"/>
            </p:cNvSpPr>
            <p:nvPr/>
          </p:nvSpPr>
          <p:spPr bwMode="auto">
            <a:xfrm>
              <a:off x="720" y="3355"/>
              <a:ext cx="864"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0099"/>
                  </a:solidFill>
                  <a:effectLst>
                    <a:outerShdw blurRad="38100" dist="38100" dir="2700000" algn="tl">
                      <a:srgbClr val="DDDDDD"/>
                    </a:outerShdw>
                  </a:effectLst>
                  <a:sym typeface="Symbol" panose="05050102010706020507" charset="0"/>
                </a:rPr>
                <a:t>–</a:t>
              </a:r>
              <a:r>
                <a:rPr lang="en-US" altLang="zh-CN" sz="2400">
                  <a:solidFill>
                    <a:srgbClr val="000099"/>
                  </a:solidFill>
                  <a:effectLst>
                    <a:outerShdw blurRad="38100" dist="38100" dir="2700000" algn="tl">
                      <a:srgbClr val="DDDDDD"/>
                    </a:outerShdw>
                  </a:effectLst>
                </a:rPr>
                <a:t>U</a:t>
              </a:r>
              <a:r>
                <a:rPr lang="en-US" altLang="zh-CN" sz="2400" i="0" baseline="-25000">
                  <a:solidFill>
                    <a:srgbClr val="000099"/>
                  </a:solidFill>
                  <a:effectLst>
                    <a:outerShdw blurRad="38100" dist="38100" dir="2700000" algn="tl">
                      <a:srgbClr val="DDDDDD"/>
                    </a:outerShdw>
                  </a:effectLst>
                </a:rPr>
                <a:t>o</a:t>
              </a:r>
              <a:r>
                <a:rPr lang="en-US" altLang="zh-CN" sz="2400" i="0" baseline="-25000">
                  <a:solidFill>
                    <a:srgbClr val="000099"/>
                  </a:solidFill>
                  <a:effectLst>
                    <a:outerShdw blurRad="38100" dist="38100" dir="2700000" algn="tl">
                      <a:srgbClr val="DDDDDD"/>
                    </a:outerShdw>
                  </a:effectLst>
                  <a:ea typeface="楷体_GB2312" charset="0"/>
                  <a:cs typeface="楷体_GB2312" charset="0"/>
                </a:rPr>
                <a:t>(sat)</a:t>
              </a:r>
            </a:p>
          </p:txBody>
        </p:sp>
        <p:sp>
          <p:nvSpPr>
            <p:cNvPr id="96392" name="Text Box 136"/>
            <p:cNvSpPr txBox="1">
              <a:spLocks noChangeArrowheads="1"/>
            </p:cNvSpPr>
            <p:nvPr/>
          </p:nvSpPr>
          <p:spPr bwMode="auto">
            <a:xfrm>
              <a:off x="662" y="2275"/>
              <a:ext cx="821"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0099"/>
                  </a:solidFill>
                  <a:effectLst>
                    <a:outerShdw blurRad="38100" dist="38100" dir="2700000" algn="tl">
                      <a:srgbClr val="DDDDDD"/>
                    </a:outerShdw>
                  </a:effectLst>
                  <a:sym typeface="Symbol" panose="05050102010706020507" charset="0"/>
                </a:rPr>
                <a:t> +</a:t>
              </a:r>
              <a:r>
                <a:rPr lang="en-US" altLang="zh-CN" sz="2400">
                  <a:solidFill>
                    <a:srgbClr val="000099"/>
                  </a:solidFill>
                  <a:effectLst>
                    <a:outerShdw blurRad="38100" dist="38100" dir="2700000" algn="tl">
                      <a:srgbClr val="DDDDDD"/>
                    </a:outerShdw>
                  </a:effectLst>
                </a:rPr>
                <a:t>U</a:t>
              </a:r>
              <a:r>
                <a:rPr lang="en-US" altLang="zh-CN" sz="2400" i="0" baseline="-25000">
                  <a:solidFill>
                    <a:srgbClr val="000099"/>
                  </a:solidFill>
                  <a:effectLst>
                    <a:outerShdw blurRad="38100" dist="38100" dir="2700000" algn="tl">
                      <a:srgbClr val="DDDDDD"/>
                    </a:outerShdw>
                  </a:effectLst>
                </a:rPr>
                <a:t>o</a:t>
              </a:r>
              <a:r>
                <a:rPr lang="en-US" altLang="zh-CN" sz="2400" i="0" baseline="-25000">
                  <a:solidFill>
                    <a:srgbClr val="000099"/>
                  </a:solidFill>
                  <a:effectLst>
                    <a:outerShdw blurRad="38100" dist="38100" dir="2700000" algn="tl">
                      <a:srgbClr val="DDDDDD"/>
                    </a:outerShdw>
                  </a:effectLst>
                  <a:ea typeface="楷体_GB2312" charset="0"/>
                  <a:cs typeface="楷体_GB2312" charset="0"/>
                </a:rPr>
                <a:t>(sat)</a:t>
              </a:r>
            </a:p>
          </p:txBody>
        </p:sp>
        <p:sp>
          <p:nvSpPr>
            <p:cNvPr id="69646" name="Line 137"/>
            <p:cNvSpPr>
              <a:spLocks noChangeShapeType="1"/>
            </p:cNvSpPr>
            <p:nvPr/>
          </p:nvSpPr>
          <p:spPr bwMode="auto">
            <a:xfrm>
              <a:off x="922" y="2577"/>
              <a:ext cx="777" cy="1"/>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grpSp>
          <p:nvGrpSpPr>
            <p:cNvPr id="69647" name="Group 138"/>
            <p:cNvGrpSpPr/>
            <p:nvPr/>
          </p:nvGrpSpPr>
          <p:grpSpPr bwMode="auto">
            <a:xfrm>
              <a:off x="1353" y="2577"/>
              <a:ext cx="691" cy="951"/>
              <a:chOff x="4032" y="480"/>
              <a:chExt cx="768" cy="1056"/>
            </a:xfrm>
          </p:grpSpPr>
          <p:grpSp>
            <p:nvGrpSpPr>
              <p:cNvPr id="69655" name="Group 139"/>
              <p:cNvGrpSpPr/>
              <p:nvPr/>
            </p:nvGrpSpPr>
            <p:grpSpPr bwMode="auto">
              <a:xfrm>
                <a:off x="4416" y="480"/>
                <a:ext cx="384" cy="1056"/>
                <a:chOff x="4416" y="480"/>
                <a:chExt cx="384" cy="1056"/>
              </a:xfrm>
            </p:grpSpPr>
            <p:sp>
              <p:nvSpPr>
                <p:cNvPr id="69657" name="Line 140"/>
                <p:cNvSpPr>
                  <a:spLocks noChangeShapeType="1"/>
                </p:cNvSpPr>
                <p:nvPr/>
              </p:nvSpPr>
              <p:spPr bwMode="auto">
                <a:xfrm>
                  <a:off x="4416" y="480"/>
                  <a:ext cx="0" cy="1056"/>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sp>
              <p:nvSpPr>
                <p:cNvPr id="69658" name="Line 141"/>
                <p:cNvSpPr>
                  <a:spLocks noChangeShapeType="1"/>
                </p:cNvSpPr>
                <p:nvPr/>
              </p:nvSpPr>
              <p:spPr bwMode="auto">
                <a:xfrm>
                  <a:off x="4416" y="1536"/>
                  <a:ext cx="384" cy="0"/>
                </a:xfrm>
                <a:prstGeom prst="line">
                  <a:avLst/>
                </a:prstGeom>
                <a:noFill/>
                <a:ln w="38100">
                  <a:solidFill>
                    <a:srgbClr val="CC0000"/>
                  </a:solidFill>
                  <a:round/>
                </a:ln>
              </p:spPr>
              <p:txBody>
                <a:bodyPr wrap="none" anchor="ctr"/>
                <a:lstStyle/>
                <a:p>
                  <a:endParaRPr lang="zh-CN" altLang="en-US">
                    <a:latin typeface="Times New Roman" panose="02020603050405020304" charset="0"/>
                  </a:endParaRPr>
                </a:p>
              </p:txBody>
            </p:sp>
          </p:grpSp>
          <p:sp>
            <p:nvSpPr>
              <p:cNvPr id="69656" name="Line 142"/>
              <p:cNvSpPr>
                <a:spLocks noChangeShapeType="1"/>
              </p:cNvSpPr>
              <p:nvPr/>
            </p:nvSpPr>
            <p:spPr bwMode="auto">
              <a:xfrm flipH="1">
                <a:off x="4032" y="1536"/>
                <a:ext cx="384" cy="0"/>
              </a:xfrm>
              <a:prstGeom prst="line">
                <a:avLst/>
              </a:prstGeom>
              <a:noFill/>
              <a:ln w="38100">
                <a:solidFill>
                  <a:srgbClr val="CC0000"/>
                </a:solidFill>
                <a:prstDash val="sysDot"/>
                <a:round/>
              </a:ln>
            </p:spPr>
            <p:txBody>
              <a:bodyPr wrap="none" anchor="ctr"/>
              <a:lstStyle/>
              <a:p>
                <a:endParaRPr lang="zh-CN" altLang="en-US">
                  <a:latin typeface="Times New Roman" panose="02020603050405020304" charset="0"/>
                </a:endParaRPr>
              </a:p>
            </p:txBody>
          </p:sp>
        </p:grpSp>
        <p:sp>
          <p:nvSpPr>
            <p:cNvPr id="69648" name="Line 143"/>
            <p:cNvSpPr>
              <a:spLocks noChangeShapeType="1"/>
            </p:cNvSpPr>
            <p:nvPr/>
          </p:nvSpPr>
          <p:spPr bwMode="auto">
            <a:xfrm>
              <a:off x="576" y="3052"/>
              <a:ext cx="1555"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9649" name="Line 144"/>
            <p:cNvSpPr>
              <a:spLocks noChangeShapeType="1"/>
            </p:cNvSpPr>
            <p:nvPr/>
          </p:nvSpPr>
          <p:spPr bwMode="auto">
            <a:xfrm flipV="1">
              <a:off x="1353" y="2275"/>
              <a:ext cx="0" cy="1382"/>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69650" name="Text Box 145"/>
            <p:cNvSpPr txBox="1">
              <a:spLocks noChangeArrowheads="1"/>
            </p:cNvSpPr>
            <p:nvPr/>
          </p:nvSpPr>
          <p:spPr bwMode="auto">
            <a:xfrm>
              <a:off x="2088" y="2793"/>
              <a:ext cx="3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69651" name="Text Box 146"/>
            <p:cNvSpPr txBox="1">
              <a:spLocks noChangeArrowheads="1"/>
            </p:cNvSpPr>
            <p:nvPr/>
          </p:nvSpPr>
          <p:spPr bwMode="auto">
            <a:xfrm>
              <a:off x="1382" y="2121"/>
              <a:ext cx="34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sp>
          <p:nvSpPr>
            <p:cNvPr id="69652" name="Text Box 147"/>
            <p:cNvSpPr txBox="1">
              <a:spLocks noChangeArrowheads="1"/>
            </p:cNvSpPr>
            <p:nvPr/>
          </p:nvSpPr>
          <p:spPr bwMode="auto">
            <a:xfrm flipH="1">
              <a:off x="1152" y="3014"/>
              <a:ext cx="216"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sp>
          <p:nvSpPr>
            <p:cNvPr id="69653" name="Rectangle 148"/>
            <p:cNvSpPr>
              <a:spLocks noChangeArrowheads="1"/>
            </p:cNvSpPr>
            <p:nvPr/>
          </p:nvSpPr>
          <p:spPr bwMode="auto">
            <a:xfrm>
              <a:off x="1699" y="2736"/>
              <a:ext cx="347" cy="288"/>
            </a:xfrm>
            <a:prstGeom prst="rect">
              <a:avLst/>
            </a:prstGeom>
            <a:noFill/>
            <a:ln>
              <a:noFill/>
            </a:ln>
          </p:spPr>
          <p:txBody>
            <a:bodyPr wrap="none">
              <a:spAutoFit/>
            </a:bodyPr>
            <a:lstStyle/>
            <a:p>
              <a:r>
                <a:rPr lang="en-US" altLang="zh-CN" sz="2400">
                  <a:latin typeface="Times New Roman" panose="02020603050405020304" charset="0"/>
                </a:rPr>
                <a:t>U</a:t>
              </a:r>
              <a:r>
                <a:rPr lang="en-US" altLang="zh-CN" sz="2400" i="0" baseline="-25000">
                  <a:latin typeface="Times New Roman" panose="02020603050405020304" charset="0"/>
                </a:rPr>
                <a:t>R</a:t>
              </a:r>
            </a:p>
          </p:txBody>
        </p:sp>
        <p:sp>
          <p:nvSpPr>
            <p:cNvPr id="69654" name="Line 149"/>
            <p:cNvSpPr>
              <a:spLocks noChangeShapeType="1"/>
            </p:cNvSpPr>
            <p:nvPr/>
          </p:nvSpPr>
          <p:spPr bwMode="auto">
            <a:xfrm>
              <a:off x="1699" y="3009"/>
              <a:ext cx="0" cy="4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Tree>
    <p:extLst>
      <p:ext uri="{BB962C8B-B14F-4D97-AF65-F5344CB8AC3E}">
        <p14:creationId xmlns:p14="http://schemas.microsoft.com/office/powerpoint/2010/main" val="328820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369"/>
                                        </p:tgtEl>
                                        <p:attrNameLst>
                                          <p:attrName>style.visibility</p:attrName>
                                        </p:attrNameLst>
                                      </p:cBhvr>
                                      <p:to>
                                        <p:strVal val="visible"/>
                                      </p:to>
                                    </p:set>
                                    <p:animEffect transition="in" filter="wipe(left)">
                                      <p:cBhvr>
                                        <p:cTn id="7" dur="500"/>
                                        <p:tgtEl>
                                          <p:spTgt spid="96369"/>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ox(ou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6258">
                                            <p:bg/>
                                          </p:spTgt>
                                        </p:tgtEl>
                                        <p:attrNameLst>
                                          <p:attrName>style.visibility</p:attrName>
                                        </p:attrNameLst>
                                      </p:cBhvr>
                                      <p:to>
                                        <p:strVal val="visible"/>
                                      </p:to>
                                    </p:set>
                                    <p:animEffect transition="in" filter="wipe(left)">
                                      <p:cBhvr>
                                        <p:cTn id="16" dur="500"/>
                                        <p:tgtEl>
                                          <p:spTgt spid="96258">
                                            <p:bg/>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6258">
                                            <p:txEl>
                                              <p:pRg st="0" end="0"/>
                                            </p:txEl>
                                          </p:spTgt>
                                        </p:tgtEl>
                                        <p:attrNameLst>
                                          <p:attrName>style.visibility</p:attrName>
                                        </p:attrNameLst>
                                      </p:cBhvr>
                                      <p:to>
                                        <p:strVal val="visible"/>
                                      </p:to>
                                    </p:set>
                                    <p:animEffect transition="in" filter="wipe(left)">
                                      <p:cBhvr>
                                        <p:cTn id="21" dur="500"/>
                                        <p:tgtEl>
                                          <p:spTgt spid="9625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6258">
                                            <p:txEl>
                                              <p:pRg st="1" end="1"/>
                                            </p:txEl>
                                          </p:spTgt>
                                        </p:tgtEl>
                                        <p:attrNameLst>
                                          <p:attrName>style.visibility</p:attrName>
                                        </p:attrNameLst>
                                      </p:cBhvr>
                                      <p:to>
                                        <p:strVal val="visible"/>
                                      </p:to>
                                    </p:set>
                                    <p:animEffect transition="in" filter="wipe(left)">
                                      <p:cBhvr>
                                        <p:cTn id="26" dur="500"/>
                                        <p:tgtEl>
                                          <p:spTgt spid="9625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ox(ou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trips(upRigh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animBg="1" autoUpdateAnimBg="0"/>
      <p:bldP spid="9636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subTitle" idx="1"/>
          </p:nvPr>
        </p:nvSpPr>
        <p:spPr bwMode="auto">
          <a:xfrm>
            <a:off x="381000" y="304800"/>
            <a:ext cx="5257800" cy="457200"/>
          </a:xfrm>
          <a:ln>
            <a:miter lim="800000"/>
          </a:ln>
        </p:spPr>
        <p:txBody>
          <a:bodyPr vert="horz" wrap="square" lIns="91440" tIns="45720" rIns="91440" bIns="45720" numCol="1" anchor="t" anchorCtr="0" compatLnSpc="1">
            <a:normAutofit fontScale="92500" lnSpcReduction="10000"/>
          </a:bodyPr>
          <a:lstStyle/>
          <a:p>
            <a:pPr algn="l" eaLnBrk="1" hangingPunct="1"/>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输出带限幅的电压比较器</a:t>
            </a:r>
          </a:p>
        </p:txBody>
      </p:sp>
      <p:sp>
        <p:nvSpPr>
          <p:cNvPr id="99331" name="Text Box 3"/>
          <p:cNvSpPr txBox="1">
            <a:spLocks noChangeArrowheads="1"/>
          </p:cNvSpPr>
          <p:nvPr/>
        </p:nvSpPr>
        <p:spPr bwMode="auto">
          <a:xfrm>
            <a:off x="533400" y="4167188"/>
            <a:ext cx="5638800" cy="19288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zh-CN" altLang="en-US" sz="2800" i="0">
                <a:solidFill>
                  <a:srgbClr val="CC0000"/>
                </a:solidFill>
                <a:effectLst>
                  <a:outerShdw blurRad="38100" dist="38100" dir="2700000" algn="tl">
                    <a:srgbClr val="DDDDDD"/>
                  </a:outerShdw>
                </a:effectLst>
              </a:rPr>
              <a:t>设稳压管的稳定电压为</a:t>
            </a:r>
            <a:r>
              <a:rPr lang="en-US" altLang="zh-CN" sz="2800">
                <a:solidFill>
                  <a:srgbClr val="CC0000"/>
                </a:solidFill>
                <a:effectLst>
                  <a:outerShdw blurRad="38100" dist="38100" dir="2700000" algn="tl">
                    <a:srgbClr val="DDDDDD"/>
                  </a:outerShdw>
                </a:effectLst>
              </a:rPr>
              <a:t>U</a:t>
            </a:r>
            <a:r>
              <a:rPr lang="en-US" altLang="zh-CN" sz="2800" i="0" baseline="-25000">
                <a:solidFill>
                  <a:srgbClr val="CC0000"/>
                </a:solidFill>
                <a:effectLst>
                  <a:outerShdw blurRad="38100" dist="38100" dir="2700000" algn="tl">
                    <a:srgbClr val="DDDDDD"/>
                  </a:outerShdw>
                </a:effectLst>
              </a:rPr>
              <a:t>Z</a:t>
            </a:r>
            <a:r>
              <a:rPr lang="zh-CN" altLang="en-US" sz="2800" i="0">
                <a:solidFill>
                  <a:srgbClr val="CC0000"/>
                </a:solidFill>
                <a:effectLst>
                  <a:outerShdw blurRad="38100" dist="38100" dir="2700000" algn="tl">
                    <a:srgbClr val="DDDDDD"/>
                  </a:outerShdw>
                </a:effectLst>
              </a:rPr>
              <a:t>，</a:t>
            </a:r>
          </a:p>
          <a:p>
            <a:pPr eaLnBrk="1" hangingPunct="1">
              <a:spcBef>
                <a:spcPct val="10000"/>
              </a:spcBef>
            </a:pPr>
            <a:r>
              <a:rPr lang="zh-CN" altLang="en-US" sz="2800" i="0">
                <a:solidFill>
                  <a:srgbClr val="006600"/>
                </a:solidFill>
                <a:effectLst>
                  <a:outerShdw blurRad="38100" dist="38100" dir="2700000" algn="tl">
                    <a:srgbClr val="DDDDDD"/>
                  </a:outerShdw>
                </a:effectLst>
              </a:rPr>
              <a:t>忽略稳压管的正向导通压降</a:t>
            </a:r>
          </a:p>
          <a:p>
            <a:pPr eaLnBrk="1" hangingPunct="1">
              <a:spcBef>
                <a:spcPct val="10000"/>
              </a:spcBef>
            </a:pPr>
            <a:r>
              <a:rPr lang="zh-CN" altLang="en-US" sz="2800" i="0">
                <a:effectLst>
                  <a:outerShdw blurRad="38100" dist="38100" dir="2700000" algn="tl">
                    <a:srgbClr val="DDDDDD"/>
                  </a:outerShdw>
                </a:effectLst>
              </a:rPr>
              <a:t>则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baseline="-25000">
                <a:effectLst>
                  <a:outerShdw blurRad="38100" dist="38100" dir="2700000" algn="tl">
                    <a:srgbClr val="DDDDDD"/>
                  </a:outerShdw>
                </a:effectLst>
              </a:rPr>
              <a:t> </a:t>
            </a:r>
            <a:r>
              <a:rPr lang="en-US" altLang="zh-CN" sz="2800" i="0">
                <a:effectLst>
                  <a:outerShdw blurRad="38100" dist="38100" dir="2700000" algn="tl">
                    <a:srgbClr val="DDDDDD"/>
                  </a:outerShdw>
                </a:effectLst>
              </a:rPr>
              <a:t>&lt;</a:t>
            </a:r>
            <a:r>
              <a:rPr lang="en-US" altLang="zh-CN" sz="2800" i="0" baseline="-2500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R</a:t>
            </a:r>
            <a:r>
              <a:rPr lang="zh-CN" altLang="en-US" sz="2800" i="0">
                <a:effectLst>
                  <a:outerShdw blurRad="38100" dist="38100" dir="2700000" algn="tl">
                    <a:srgbClr val="DDDDDD"/>
                  </a:outerShdw>
                </a:effectLst>
              </a:rPr>
              <a:t>，</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baseline="-25000">
                <a:effectLst>
                  <a:outerShdw blurRad="38100" dist="38100" dir="2700000" algn="tl">
                    <a:srgbClr val="DDDDDD"/>
                  </a:outerShdw>
                </a:effectLst>
              </a:rPr>
              <a:t> </a:t>
            </a:r>
            <a:r>
              <a:rPr lang="en-US" altLang="zh-CN" sz="2800" i="0">
                <a:effectLst>
                  <a:outerShdw blurRad="38100" dist="38100" dir="2700000" algn="tl">
                    <a:srgbClr val="DDDDDD"/>
                  </a:outerShdw>
                </a:effectLst>
              </a:rPr>
              <a:t>=</a:t>
            </a:r>
            <a:r>
              <a:rPr lang="en-US" altLang="zh-CN" sz="2800">
                <a:effectLst>
                  <a:outerShdw blurRad="38100" dist="38100" dir="2700000" algn="tl">
                    <a:srgbClr val="DDDDDD"/>
                  </a:outerShdw>
                </a:effectLst>
              </a:rPr>
              <a:t> U</a:t>
            </a:r>
            <a:r>
              <a:rPr lang="en-US" altLang="zh-CN" sz="2800" i="0" baseline="-25000">
                <a:effectLst>
                  <a:outerShdw blurRad="38100" dist="38100" dir="2700000" algn="tl">
                    <a:srgbClr val="DDDDDD"/>
                  </a:outerShdw>
                </a:effectLst>
              </a:rPr>
              <a:t>Z </a:t>
            </a:r>
          </a:p>
          <a:p>
            <a:pPr eaLnBrk="1" hangingPunct="1">
              <a:spcBef>
                <a:spcPct val="10000"/>
              </a:spcBef>
            </a:pPr>
            <a:r>
              <a:rPr lang="en-US" altLang="zh-CN" sz="2800" i="0" baseline="-2500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r>
              <a:rPr lang="en-US" altLang="zh-CN" sz="2800" i="0">
                <a:effectLst>
                  <a:outerShdw blurRad="38100" dist="38100" dir="2700000" algn="tl">
                    <a:srgbClr val="DDDDDD"/>
                  </a:outerShdw>
                </a:effectLst>
              </a:rPr>
              <a:t> &gt;</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R</a:t>
            </a:r>
            <a:r>
              <a:rPr lang="zh-CN" altLang="en-US" sz="2800" i="0">
                <a:effectLst>
                  <a:outerShdw blurRad="38100" dist="38100" dir="2700000" algn="tl">
                    <a:srgbClr val="DDDDDD"/>
                  </a:outerShdw>
                </a:effectLst>
              </a:rPr>
              <a:t>，</a:t>
            </a:r>
            <a:r>
              <a:rPr lang="en-US" altLang="zh-CN" sz="2800">
                <a:effectLst>
                  <a:outerShdw blurRad="38100" dist="38100" dir="2700000" algn="tl">
                    <a:srgbClr val="DDDDDD"/>
                  </a:outerShdw>
                </a:effectLst>
              </a:rPr>
              <a:t>u</a:t>
            </a:r>
            <a:r>
              <a:rPr lang="en-US" altLang="zh-CN" sz="2800" baseline="-25000">
                <a:effectLst>
                  <a:outerShdw blurRad="38100" dist="38100" dir="2700000" algn="tl">
                    <a:srgbClr val="DDDDDD"/>
                  </a:outerShdw>
                </a:effectLst>
              </a:rPr>
              <a:t>o </a:t>
            </a:r>
            <a:r>
              <a:rPr lang="en-US" altLang="zh-CN" sz="2800" i="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Z</a:t>
            </a:r>
          </a:p>
        </p:txBody>
      </p:sp>
      <p:grpSp>
        <p:nvGrpSpPr>
          <p:cNvPr id="2" name="Group 4"/>
          <p:cNvGrpSpPr/>
          <p:nvPr/>
        </p:nvGrpSpPr>
        <p:grpSpPr bwMode="auto">
          <a:xfrm>
            <a:off x="6324600" y="1309688"/>
            <a:ext cx="1495425" cy="1676400"/>
            <a:chOff x="3984" y="777"/>
            <a:chExt cx="942" cy="1056"/>
          </a:xfrm>
        </p:grpSpPr>
        <p:sp>
          <p:nvSpPr>
            <p:cNvPr id="70751" name="Text Box 5"/>
            <p:cNvSpPr txBox="1">
              <a:spLocks noChangeArrowheads="1"/>
            </p:cNvSpPr>
            <p:nvPr/>
          </p:nvSpPr>
          <p:spPr bwMode="auto">
            <a:xfrm>
              <a:off x="4464" y="777"/>
              <a:ext cx="46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U</a:t>
              </a:r>
              <a:r>
                <a:rPr lang="en-US" altLang="zh-CN" sz="2400" i="0" baseline="-25000"/>
                <a:t>Z</a:t>
              </a:r>
              <a:endParaRPr lang="en-US" altLang="zh-CN" sz="2400" i="0"/>
            </a:p>
          </p:txBody>
        </p:sp>
        <p:sp>
          <p:nvSpPr>
            <p:cNvPr id="70752" name="Text Box 6"/>
            <p:cNvSpPr txBox="1">
              <a:spLocks noChangeArrowheads="1"/>
            </p:cNvSpPr>
            <p:nvPr/>
          </p:nvSpPr>
          <p:spPr bwMode="auto">
            <a:xfrm>
              <a:off x="3984" y="1545"/>
              <a:ext cx="52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 –</a:t>
              </a:r>
              <a:r>
                <a:rPr lang="en-US" altLang="zh-CN" sz="2400"/>
                <a:t>U</a:t>
              </a:r>
              <a:r>
                <a:rPr lang="en-US" altLang="zh-CN" sz="2400" i="0" baseline="-25000"/>
                <a:t>Z</a:t>
              </a:r>
              <a:endParaRPr lang="en-US" altLang="zh-CN" sz="2400" i="0"/>
            </a:p>
          </p:txBody>
        </p:sp>
      </p:grpSp>
      <p:graphicFrame>
        <p:nvGraphicFramePr>
          <p:cNvPr id="70661" name="Object 7"/>
          <p:cNvGraphicFramePr>
            <a:graphicFrameLocks noChangeAspect="1"/>
          </p:cNvGraphicFramePr>
          <p:nvPr/>
        </p:nvGraphicFramePr>
        <p:xfrm>
          <a:off x="6248400" y="4495800"/>
          <a:ext cx="2209800" cy="1587500"/>
        </p:xfrm>
        <a:graphic>
          <a:graphicData uri="http://schemas.openxmlformats.org/presentationml/2006/ole">
            <mc:AlternateContent xmlns:mc="http://schemas.openxmlformats.org/markup-compatibility/2006">
              <mc:Choice xmlns:v="urn:schemas-microsoft-com:vml" Requires="v">
                <p:oleObj spid="_x0000_s35843" name="剪辑" r:id="rId3" imgW="685800" imgH="586740" progId="MS_ClipArt_Gallery.2">
                  <p:embed/>
                </p:oleObj>
              </mc:Choice>
              <mc:Fallback>
                <p:oleObj name="剪辑" r:id="rId3" imgW="685800" imgH="58674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495800"/>
                        <a:ext cx="2209800" cy="1587500"/>
                      </a:xfrm>
                      <a:prstGeom prst="rect">
                        <a:avLst/>
                      </a:prstGeom>
                      <a:noFill/>
                      <a:ln>
                        <a:noFill/>
                      </a:ln>
                      <a:effectLst/>
                    </p:spPr>
                  </p:pic>
                </p:oleObj>
              </mc:Fallback>
            </mc:AlternateContent>
          </a:graphicData>
        </a:graphic>
      </p:graphicFrame>
      <p:grpSp>
        <p:nvGrpSpPr>
          <p:cNvPr id="70662" name="Group 11"/>
          <p:cNvGrpSpPr/>
          <p:nvPr/>
        </p:nvGrpSpPr>
        <p:grpSpPr bwMode="auto">
          <a:xfrm>
            <a:off x="381000" y="838200"/>
            <a:ext cx="5105400" cy="2093913"/>
            <a:chOff x="288" y="576"/>
            <a:chExt cx="3216" cy="1319"/>
          </a:xfrm>
        </p:grpSpPr>
        <p:sp>
          <p:nvSpPr>
            <p:cNvPr id="70689" name="Text Box 12"/>
            <p:cNvSpPr txBox="1">
              <a:spLocks noChangeArrowheads="1"/>
            </p:cNvSpPr>
            <p:nvPr/>
          </p:nvSpPr>
          <p:spPr bwMode="auto">
            <a:xfrm>
              <a:off x="1920" y="729"/>
              <a:ext cx="48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r>
                <a:rPr lang="en-US" altLang="zh-CN" sz="2800">
                  <a:solidFill>
                    <a:srgbClr val="000099"/>
                  </a:solidFill>
                </a:rPr>
                <a:t>'</a:t>
              </a:r>
            </a:p>
          </p:txBody>
        </p:sp>
        <p:sp>
          <p:nvSpPr>
            <p:cNvPr id="70690" name="Line 13"/>
            <p:cNvSpPr>
              <a:spLocks noChangeShapeType="1"/>
            </p:cNvSpPr>
            <p:nvPr/>
          </p:nvSpPr>
          <p:spPr bwMode="auto">
            <a:xfrm>
              <a:off x="1167" y="67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691" name="Text Box 14"/>
            <p:cNvSpPr txBox="1">
              <a:spLocks noChangeArrowheads="1"/>
            </p:cNvSpPr>
            <p:nvPr/>
          </p:nvSpPr>
          <p:spPr bwMode="auto">
            <a:xfrm>
              <a:off x="2556" y="1115"/>
              <a:ext cx="37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800">
                <a:solidFill>
                  <a:schemeClr val="hlink"/>
                </a:solidFill>
              </a:endParaRPr>
            </a:p>
          </p:txBody>
        </p:sp>
        <p:sp>
          <p:nvSpPr>
            <p:cNvPr id="70692" name="Line 15"/>
            <p:cNvSpPr>
              <a:spLocks noChangeShapeType="1"/>
            </p:cNvSpPr>
            <p:nvPr/>
          </p:nvSpPr>
          <p:spPr bwMode="auto">
            <a:xfrm>
              <a:off x="1167" y="67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693" name="Line 16"/>
            <p:cNvSpPr>
              <a:spLocks noChangeShapeType="1"/>
            </p:cNvSpPr>
            <p:nvPr/>
          </p:nvSpPr>
          <p:spPr bwMode="auto">
            <a:xfrm>
              <a:off x="2496" y="1081"/>
              <a:ext cx="52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694" name="Rectangle 17"/>
            <p:cNvSpPr>
              <a:spLocks noChangeArrowheads="1"/>
            </p:cNvSpPr>
            <p:nvPr/>
          </p:nvSpPr>
          <p:spPr bwMode="auto">
            <a:xfrm>
              <a:off x="2231" y="768"/>
              <a:ext cx="323"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endParaRPr lang="en-US" altLang="zh-CN" sz="2800" b="1" i="1" baseline="-25000" dirty="0">
                <a:latin typeface="Times New Roman" panose="02020603050405020304"/>
                <a:cs typeface="Times New Roman" panose="02020603050405020304"/>
              </a:endParaRPr>
            </a:p>
          </p:txBody>
        </p:sp>
        <p:sp>
          <p:nvSpPr>
            <p:cNvPr id="70695" name="Rectangle 18"/>
            <p:cNvSpPr>
              <a:spLocks noChangeArrowheads="1"/>
            </p:cNvSpPr>
            <p:nvPr/>
          </p:nvSpPr>
          <p:spPr bwMode="auto">
            <a:xfrm flipV="1">
              <a:off x="2208" y="1033"/>
              <a:ext cx="288" cy="96"/>
            </a:xfrm>
            <a:prstGeom prst="rect">
              <a:avLst/>
            </a:prstGeom>
            <a:noFill/>
            <a:ln w="38100">
              <a:solidFill>
                <a:srgbClr val="003399"/>
              </a:solidFill>
              <a:miter lim="800000"/>
            </a:ln>
          </p:spPr>
          <p:txBody>
            <a:bodyPr wrap="none" anchor="ctr"/>
            <a:lstStyle/>
            <a:p>
              <a:endParaRPr lang="zh-CN" altLang="en-US">
                <a:latin typeface="Times New Roman" panose="02020603050405020304" charset="0"/>
              </a:endParaRPr>
            </a:p>
          </p:txBody>
        </p:sp>
        <p:grpSp>
          <p:nvGrpSpPr>
            <p:cNvPr id="70696" name="Group 19"/>
            <p:cNvGrpSpPr/>
            <p:nvPr/>
          </p:nvGrpSpPr>
          <p:grpSpPr bwMode="auto">
            <a:xfrm>
              <a:off x="2256" y="1079"/>
              <a:ext cx="529" cy="816"/>
              <a:chOff x="2256" y="1056"/>
              <a:chExt cx="529" cy="816"/>
            </a:xfrm>
          </p:grpSpPr>
          <p:grpSp>
            <p:nvGrpSpPr>
              <p:cNvPr id="70740" name="Group 20"/>
              <p:cNvGrpSpPr/>
              <p:nvPr/>
            </p:nvGrpSpPr>
            <p:grpSpPr bwMode="auto">
              <a:xfrm>
                <a:off x="2592" y="1536"/>
                <a:ext cx="193" cy="144"/>
                <a:chOff x="2591" y="1147"/>
                <a:chExt cx="193" cy="144"/>
              </a:xfrm>
            </p:grpSpPr>
            <p:sp>
              <p:nvSpPr>
                <p:cNvPr id="70748" name="Line 21"/>
                <p:cNvSpPr>
                  <a:spLocks noChangeShapeType="1"/>
                </p:cNvSpPr>
                <p:nvPr/>
              </p:nvSpPr>
              <p:spPr bwMode="auto">
                <a:xfrm rot="-5400000">
                  <a:off x="2687" y="1051"/>
                  <a:ext cx="0" cy="192"/>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sp>
              <p:nvSpPr>
                <p:cNvPr id="70749" name="AutoShape 22"/>
                <p:cNvSpPr>
                  <a:spLocks noChangeArrowheads="1"/>
                </p:cNvSpPr>
                <p:nvPr/>
              </p:nvSpPr>
              <p:spPr bwMode="auto">
                <a:xfrm>
                  <a:off x="2592" y="1152"/>
                  <a:ext cx="192" cy="139"/>
                </a:xfrm>
                <a:prstGeom prst="triangle">
                  <a:avLst>
                    <a:gd name="adj" fmla="val 50000"/>
                  </a:avLst>
                </a:prstGeom>
                <a:noFill/>
                <a:ln w="38100">
                  <a:solidFill>
                    <a:srgbClr val="003399"/>
                  </a:solidFill>
                  <a:miter lim="800000"/>
                </a:ln>
              </p:spPr>
              <p:txBody>
                <a:bodyPr wrap="none" anchor="ctr"/>
                <a:lstStyle/>
                <a:p>
                  <a:endParaRPr lang="zh-CN" altLang="en-US">
                    <a:latin typeface="Times New Roman" panose="02020603050405020304" charset="0"/>
                  </a:endParaRPr>
                </a:p>
              </p:txBody>
            </p:sp>
            <p:sp>
              <p:nvSpPr>
                <p:cNvPr id="70750" name="Line 23"/>
                <p:cNvSpPr>
                  <a:spLocks noChangeShapeType="1"/>
                </p:cNvSpPr>
                <p:nvPr/>
              </p:nvSpPr>
              <p:spPr bwMode="auto">
                <a:xfrm rot="16200000" flipH="1">
                  <a:off x="2766" y="1165"/>
                  <a:ext cx="33" cy="0"/>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grpSp>
          <p:sp>
            <p:nvSpPr>
              <p:cNvPr id="70741" name="Line 24"/>
              <p:cNvSpPr>
                <a:spLocks noChangeShapeType="1"/>
              </p:cNvSpPr>
              <p:nvPr/>
            </p:nvSpPr>
            <p:spPr bwMode="auto">
              <a:xfrm rot="-5400000">
                <a:off x="2280" y="1464"/>
                <a:ext cx="816" cy="0"/>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sp>
            <p:nvSpPr>
              <p:cNvPr id="70742" name="Line 25"/>
              <p:cNvSpPr>
                <a:spLocks noChangeShapeType="1"/>
              </p:cNvSpPr>
              <p:nvPr/>
            </p:nvSpPr>
            <p:spPr bwMode="auto">
              <a:xfrm>
                <a:off x="2592" y="1872"/>
                <a:ext cx="192" cy="0"/>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sp>
            <p:nvSpPr>
              <p:cNvPr id="70743" name="Text Box 26"/>
              <p:cNvSpPr txBox="1">
                <a:spLocks noChangeArrowheads="1"/>
              </p:cNvSpPr>
              <p:nvPr/>
            </p:nvSpPr>
            <p:spPr bwMode="auto">
              <a:xfrm>
                <a:off x="2256" y="1248"/>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D</a:t>
                </a:r>
                <a:r>
                  <a:rPr lang="en-US" altLang="zh-CN" sz="2800" i="0" baseline="-25000">
                    <a:solidFill>
                      <a:srgbClr val="FF0000"/>
                    </a:solidFill>
                  </a:rPr>
                  <a:t>Z</a:t>
                </a:r>
                <a:endParaRPr lang="en-US" altLang="zh-CN" sz="2800" i="0">
                  <a:solidFill>
                    <a:srgbClr val="FF0000"/>
                  </a:solidFill>
                </a:endParaRPr>
              </a:p>
            </p:txBody>
          </p:sp>
          <p:grpSp>
            <p:nvGrpSpPr>
              <p:cNvPr id="70744" name="Group 27"/>
              <p:cNvGrpSpPr/>
              <p:nvPr/>
            </p:nvGrpSpPr>
            <p:grpSpPr bwMode="auto">
              <a:xfrm flipH="1" flipV="1">
                <a:off x="2591" y="1296"/>
                <a:ext cx="193" cy="144"/>
                <a:chOff x="2591" y="1147"/>
                <a:chExt cx="193" cy="144"/>
              </a:xfrm>
            </p:grpSpPr>
            <p:sp>
              <p:nvSpPr>
                <p:cNvPr id="70745" name="Line 28"/>
                <p:cNvSpPr>
                  <a:spLocks noChangeShapeType="1"/>
                </p:cNvSpPr>
                <p:nvPr/>
              </p:nvSpPr>
              <p:spPr bwMode="auto">
                <a:xfrm rot="-5400000">
                  <a:off x="2687" y="1051"/>
                  <a:ext cx="0" cy="192"/>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sp>
              <p:nvSpPr>
                <p:cNvPr id="70746" name="AutoShape 29"/>
                <p:cNvSpPr>
                  <a:spLocks noChangeArrowheads="1"/>
                </p:cNvSpPr>
                <p:nvPr/>
              </p:nvSpPr>
              <p:spPr bwMode="auto">
                <a:xfrm>
                  <a:off x="2592" y="1152"/>
                  <a:ext cx="192" cy="139"/>
                </a:xfrm>
                <a:prstGeom prst="triangle">
                  <a:avLst>
                    <a:gd name="adj" fmla="val 50000"/>
                  </a:avLst>
                </a:prstGeom>
                <a:noFill/>
                <a:ln w="38100">
                  <a:solidFill>
                    <a:srgbClr val="003399"/>
                  </a:solidFill>
                  <a:miter lim="800000"/>
                </a:ln>
              </p:spPr>
              <p:txBody>
                <a:bodyPr wrap="none" anchor="ctr"/>
                <a:lstStyle/>
                <a:p>
                  <a:endParaRPr lang="zh-CN" altLang="en-US">
                    <a:latin typeface="Times New Roman" panose="02020603050405020304" charset="0"/>
                  </a:endParaRPr>
                </a:p>
              </p:txBody>
            </p:sp>
            <p:sp>
              <p:nvSpPr>
                <p:cNvPr id="70747" name="Line 30"/>
                <p:cNvSpPr>
                  <a:spLocks noChangeShapeType="1"/>
                </p:cNvSpPr>
                <p:nvPr/>
              </p:nvSpPr>
              <p:spPr bwMode="auto">
                <a:xfrm rot="16200000" flipH="1">
                  <a:off x="2766" y="1165"/>
                  <a:ext cx="33" cy="0"/>
                </a:xfrm>
                <a:prstGeom prst="line">
                  <a:avLst/>
                </a:prstGeom>
                <a:noFill/>
                <a:ln w="38100">
                  <a:solidFill>
                    <a:srgbClr val="003399"/>
                  </a:solidFill>
                  <a:round/>
                </a:ln>
              </p:spPr>
              <p:txBody>
                <a:bodyPr wrap="none" anchor="ctr"/>
                <a:lstStyle/>
                <a:p>
                  <a:endParaRPr lang="zh-CN" altLang="en-US">
                    <a:latin typeface="Times New Roman" panose="02020603050405020304" charset="0"/>
                  </a:endParaRPr>
                </a:p>
              </p:txBody>
            </p:sp>
          </p:grpSp>
        </p:grpSp>
        <p:sp>
          <p:nvSpPr>
            <p:cNvPr id="70697" name="Text Box 31"/>
            <p:cNvSpPr txBox="1">
              <a:spLocks noChangeArrowheads="1"/>
            </p:cNvSpPr>
            <p:nvPr/>
          </p:nvSpPr>
          <p:spPr bwMode="auto">
            <a:xfrm>
              <a:off x="576" y="1296"/>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R</a:t>
              </a:r>
              <a:endParaRPr lang="en-US" altLang="zh-CN" sz="2800" b="0" i="0">
                <a:solidFill>
                  <a:srgbClr val="000099"/>
                </a:solidFill>
              </a:endParaRPr>
            </a:p>
          </p:txBody>
        </p:sp>
        <p:sp>
          <p:nvSpPr>
            <p:cNvPr id="70698" name="Text Box 32"/>
            <p:cNvSpPr txBox="1">
              <a:spLocks noChangeArrowheads="1"/>
            </p:cNvSpPr>
            <p:nvPr/>
          </p:nvSpPr>
          <p:spPr bwMode="auto">
            <a:xfrm>
              <a:off x="3072" y="1209"/>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70699" name="Text Box 33"/>
            <p:cNvSpPr txBox="1">
              <a:spLocks noChangeArrowheads="1"/>
            </p:cNvSpPr>
            <p:nvPr/>
          </p:nvSpPr>
          <p:spPr bwMode="auto">
            <a:xfrm>
              <a:off x="288" y="111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70700" name="Rectangle 34"/>
            <p:cNvSpPr>
              <a:spLocks noChangeArrowheads="1"/>
            </p:cNvSpPr>
            <p:nvPr/>
          </p:nvSpPr>
          <p:spPr bwMode="auto">
            <a:xfrm>
              <a:off x="990" y="120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0701" name="Rectangle 35"/>
            <p:cNvSpPr>
              <a:spLocks noChangeArrowheads="1"/>
            </p:cNvSpPr>
            <p:nvPr/>
          </p:nvSpPr>
          <p:spPr bwMode="auto">
            <a:xfrm>
              <a:off x="990" y="941"/>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0702" name="Rectangle 36"/>
            <p:cNvSpPr>
              <a:spLocks noChangeArrowheads="1"/>
            </p:cNvSpPr>
            <p:nvPr/>
          </p:nvSpPr>
          <p:spPr bwMode="auto">
            <a:xfrm>
              <a:off x="960" y="1257"/>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sp>
          <p:nvSpPr>
            <p:cNvPr id="70703" name="Line 37"/>
            <p:cNvSpPr>
              <a:spLocks noChangeShapeType="1"/>
            </p:cNvSpPr>
            <p:nvPr/>
          </p:nvSpPr>
          <p:spPr bwMode="auto">
            <a:xfrm flipH="1">
              <a:off x="576" y="979"/>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04" name="Line 38"/>
            <p:cNvSpPr>
              <a:spLocks noChangeShapeType="1"/>
            </p:cNvSpPr>
            <p:nvPr/>
          </p:nvSpPr>
          <p:spPr bwMode="auto">
            <a:xfrm flipH="1">
              <a:off x="886" y="1239"/>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05" name="Rectangle 39" descr="40%"/>
            <p:cNvSpPr>
              <a:spLocks noChangeArrowheads="1"/>
            </p:cNvSpPr>
            <p:nvPr/>
          </p:nvSpPr>
          <p:spPr bwMode="auto">
            <a:xfrm>
              <a:off x="1438" y="74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0706" name="Text Box 40"/>
            <p:cNvSpPr txBox="1">
              <a:spLocks noChangeArrowheads="1"/>
            </p:cNvSpPr>
            <p:nvPr/>
          </p:nvSpPr>
          <p:spPr bwMode="auto">
            <a:xfrm>
              <a:off x="1431" y="1072"/>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0707" name="Text Box 41"/>
            <p:cNvSpPr txBox="1">
              <a:spLocks noChangeArrowheads="1"/>
            </p:cNvSpPr>
            <p:nvPr/>
          </p:nvSpPr>
          <p:spPr bwMode="auto">
            <a:xfrm>
              <a:off x="1749" y="931"/>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0708" name="Text Box 42"/>
            <p:cNvSpPr txBox="1">
              <a:spLocks noChangeArrowheads="1"/>
            </p:cNvSpPr>
            <p:nvPr/>
          </p:nvSpPr>
          <p:spPr bwMode="auto">
            <a:xfrm>
              <a:off x="1648" y="713"/>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70709" name="Line 43"/>
            <p:cNvSpPr>
              <a:spLocks noChangeShapeType="1"/>
            </p:cNvSpPr>
            <p:nvPr/>
          </p:nvSpPr>
          <p:spPr bwMode="auto">
            <a:xfrm>
              <a:off x="1238" y="123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10" name="Line 44"/>
            <p:cNvSpPr>
              <a:spLocks noChangeShapeType="1"/>
            </p:cNvSpPr>
            <p:nvPr/>
          </p:nvSpPr>
          <p:spPr bwMode="auto">
            <a:xfrm>
              <a:off x="1956" y="107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11" name="Line 45"/>
            <p:cNvSpPr>
              <a:spLocks noChangeShapeType="1"/>
            </p:cNvSpPr>
            <p:nvPr/>
          </p:nvSpPr>
          <p:spPr bwMode="auto">
            <a:xfrm>
              <a:off x="1341" y="576"/>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0712" name="Line 46"/>
            <p:cNvSpPr>
              <a:spLocks noChangeShapeType="1"/>
            </p:cNvSpPr>
            <p:nvPr/>
          </p:nvSpPr>
          <p:spPr bwMode="auto">
            <a:xfrm>
              <a:off x="1238" y="980"/>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13" name="Text Box 47"/>
            <p:cNvSpPr txBox="1">
              <a:spLocks noChangeArrowheads="1"/>
            </p:cNvSpPr>
            <p:nvPr/>
          </p:nvSpPr>
          <p:spPr bwMode="auto">
            <a:xfrm>
              <a:off x="1438" y="800"/>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0714" name="Text Box 48"/>
            <p:cNvSpPr txBox="1">
              <a:spLocks noChangeArrowheads="1"/>
            </p:cNvSpPr>
            <p:nvPr/>
          </p:nvSpPr>
          <p:spPr bwMode="auto">
            <a:xfrm rot="5400000">
              <a:off x="1506" y="725"/>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0715" name="Oval 49"/>
            <p:cNvSpPr>
              <a:spLocks noChangeArrowheads="1"/>
            </p:cNvSpPr>
            <p:nvPr/>
          </p:nvSpPr>
          <p:spPr bwMode="auto">
            <a:xfrm>
              <a:off x="816" y="1222"/>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0716" name="Oval 50"/>
            <p:cNvSpPr>
              <a:spLocks noChangeArrowheads="1"/>
            </p:cNvSpPr>
            <p:nvPr/>
          </p:nvSpPr>
          <p:spPr bwMode="auto">
            <a:xfrm>
              <a:off x="528" y="94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0717" name="Text Box 51"/>
            <p:cNvSpPr txBox="1">
              <a:spLocks noChangeArrowheads="1"/>
            </p:cNvSpPr>
            <p:nvPr/>
          </p:nvSpPr>
          <p:spPr bwMode="auto">
            <a:xfrm>
              <a:off x="943" y="585"/>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sp>
          <p:nvSpPr>
            <p:cNvPr id="70718" name="Oval 52"/>
            <p:cNvSpPr>
              <a:spLocks noChangeArrowheads="1"/>
            </p:cNvSpPr>
            <p:nvPr/>
          </p:nvSpPr>
          <p:spPr bwMode="auto">
            <a:xfrm>
              <a:off x="3009" y="105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70719" name="Group 53"/>
            <p:cNvGrpSpPr/>
            <p:nvPr/>
          </p:nvGrpSpPr>
          <p:grpSpPr bwMode="auto">
            <a:xfrm>
              <a:off x="2972" y="1680"/>
              <a:ext cx="148" cy="207"/>
              <a:chOff x="2160" y="1713"/>
              <a:chExt cx="148" cy="207"/>
            </a:xfrm>
          </p:grpSpPr>
          <p:grpSp>
            <p:nvGrpSpPr>
              <p:cNvPr id="70736" name="Group 54"/>
              <p:cNvGrpSpPr/>
              <p:nvPr/>
            </p:nvGrpSpPr>
            <p:grpSpPr bwMode="auto">
              <a:xfrm>
                <a:off x="2160" y="1767"/>
                <a:ext cx="148" cy="153"/>
                <a:chOff x="720" y="2736"/>
                <a:chExt cx="185" cy="192"/>
              </a:xfrm>
            </p:grpSpPr>
            <p:sp>
              <p:nvSpPr>
                <p:cNvPr id="70738" name="Line 5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39" name="Line 5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0737" name="Oval 57"/>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0720" name="Text Box 58"/>
            <p:cNvSpPr txBox="1">
              <a:spLocks noChangeArrowheads="1"/>
            </p:cNvSpPr>
            <p:nvPr/>
          </p:nvSpPr>
          <p:spPr bwMode="auto">
            <a:xfrm>
              <a:off x="3072" y="912"/>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0721" name="Text Box 59"/>
            <p:cNvSpPr txBox="1">
              <a:spLocks noChangeArrowheads="1"/>
            </p:cNvSpPr>
            <p:nvPr/>
          </p:nvSpPr>
          <p:spPr bwMode="auto">
            <a:xfrm>
              <a:off x="3072" y="1536"/>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0722" name="Group 60"/>
            <p:cNvGrpSpPr/>
            <p:nvPr/>
          </p:nvGrpSpPr>
          <p:grpSpPr bwMode="auto">
            <a:xfrm>
              <a:off x="764" y="1680"/>
              <a:ext cx="148" cy="207"/>
              <a:chOff x="2160" y="1713"/>
              <a:chExt cx="148" cy="207"/>
            </a:xfrm>
          </p:grpSpPr>
          <p:grpSp>
            <p:nvGrpSpPr>
              <p:cNvPr id="70732" name="Group 61"/>
              <p:cNvGrpSpPr/>
              <p:nvPr/>
            </p:nvGrpSpPr>
            <p:grpSpPr bwMode="auto">
              <a:xfrm>
                <a:off x="2160" y="1767"/>
                <a:ext cx="148" cy="153"/>
                <a:chOff x="720" y="2736"/>
                <a:chExt cx="185" cy="192"/>
              </a:xfrm>
            </p:grpSpPr>
            <p:sp>
              <p:nvSpPr>
                <p:cNvPr id="70734" name="Line 6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35" name="Line 6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0733" name="Oval 6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0723" name="Text Box 65"/>
            <p:cNvSpPr txBox="1">
              <a:spLocks noChangeArrowheads="1"/>
            </p:cNvSpPr>
            <p:nvPr/>
          </p:nvSpPr>
          <p:spPr bwMode="auto">
            <a:xfrm>
              <a:off x="311" y="82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0724" name="Group 66"/>
            <p:cNvGrpSpPr/>
            <p:nvPr/>
          </p:nvGrpSpPr>
          <p:grpSpPr bwMode="auto">
            <a:xfrm>
              <a:off x="476" y="1680"/>
              <a:ext cx="148" cy="207"/>
              <a:chOff x="2160" y="1713"/>
              <a:chExt cx="148" cy="207"/>
            </a:xfrm>
          </p:grpSpPr>
          <p:grpSp>
            <p:nvGrpSpPr>
              <p:cNvPr id="70728" name="Group 67"/>
              <p:cNvGrpSpPr/>
              <p:nvPr/>
            </p:nvGrpSpPr>
            <p:grpSpPr bwMode="auto">
              <a:xfrm>
                <a:off x="2160" y="1767"/>
                <a:ext cx="148" cy="153"/>
                <a:chOff x="720" y="2736"/>
                <a:chExt cx="185" cy="192"/>
              </a:xfrm>
            </p:grpSpPr>
            <p:sp>
              <p:nvSpPr>
                <p:cNvPr id="70730" name="Line 6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0731" name="Line 6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0729" name="Oval 70"/>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0725" name="Text Box 71"/>
            <p:cNvSpPr txBox="1">
              <a:spLocks noChangeArrowheads="1"/>
            </p:cNvSpPr>
            <p:nvPr/>
          </p:nvSpPr>
          <p:spPr bwMode="auto">
            <a:xfrm>
              <a:off x="624" y="1104"/>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0726" name="Text Box 72"/>
            <p:cNvSpPr txBox="1">
              <a:spLocks noChangeArrowheads="1"/>
            </p:cNvSpPr>
            <p:nvPr/>
          </p:nvSpPr>
          <p:spPr bwMode="auto">
            <a:xfrm>
              <a:off x="288" y="1536"/>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0727" name="Text Box 73"/>
            <p:cNvSpPr txBox="1">
              <a:spLocks noChangeArrowheads="1"/>
            </p:cNvSpPr>
            <p:nvPr/>
          </p:nvSpPr>
          <p:spPr bwMode="auto">
            <a:xfrm>
              <a:off x="624" y="154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nvGrpSpPr>
          <p:cNvPr id="70663" name="Group 102"/>
          <p:cNvGrpSpPr/>
          <p:nvPr/>
        </p:nvGrpSpPr>
        <p:grpSpPr bwMode="auto">
          <a:xfrm>
            <a:off x="5613400" y="533400"/>
            <a:ext cx="3343275" cy="3398838"/>
            <a:chOff x="3536" y="336"/>
            <a:chExt cx="2106" cy="2141"/>
          </a:xfrm>
        </p:grpSpPr>
        <p:sp>
          <p:nvSpPr>
            <p:cNvPr id="70671" name="Text Box 75"/>
            <p:cNvSpPr txBox="1">
              <a:spLocks noChangeArrowheads="1"/>
            </p:cNvSpPr>
            <p:nvPr/>
          </p:nvSpPr>
          <p:spPr bwMode="auto">
            <a:xfrm>
              <a:off x="3744" y="2150"/>
              <a:ext cx="176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电压传输特性</a:t>
              </a:r>
              <a:endParaRPr lang="zh-CN" altLang="en-US" sz="2800" b="0" i="0"/>
            </a:p>
          </p:txBody>
        </p:sp>
        <p:sp>
          <p:nvSpPr>
            <p:cNvPr id="70672" name="Text Box 76"/>
            <p:cNvSpPr txBox="1">
              <a:spLocks noChangeArrowheads="1"/>
            </p:cNvSpPr>
            <p:nvPr/>
          </p:nvSpPr>
          <p:spPr bwMode="auto">
            <a:xfrm>
              <a:off x="3709" y="1787"/>
              <a:ext cx="1036"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sym typeface="Symbol" panose="05050102010706020507" charset="0"/>
                </a:rPr>
                <a:t>   –</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p>
          </p:txBody>
        </p:sp>
        <p:sp>
          <p:nvSpPr>
            <p:cNvPr id="70673" name="Text Box 77"/>
            <p:cNvSpPr txBox="1">
              <a:spLocks noChangeArrowheads="1"/>
            </p:cNvSpPr>
            <p:nvPr/>
          </p:nvSpPr>
          <p:spPr bwMode="auto">
            <a:xfrm>
              <a:off x="3639" y="528"/>
              <a:ext cx="985"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sym typeface="Symbol" panose="05050102010706020507" charset="0"/>
                </a:rPr>
                <a:t>    +</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p>
          </p:txBody>
        </p:sp>
        <p:sp>
          <p:nvSpPr>
            <p:cNvPr id="70674" name="Line 78"/>
            <p:cNvSpPr>
              <a:spLocks noChangeShapeType="1"/>
            </p:cNvSpPr>
            <p:nvPr/>
          </p:nvSpPr>
          <p:spPr bwMode="auto">
            <a:xfrm>
              <a:off x="3951" y="854"/>
              <a:ext cx="932" cy="1"/>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grpSp>
          <p:nvGrpSpPr>
            <p:cNvPr id="70675" name="Group 79"/>
            <p:cNvGrpSpPr/>
            <p:nvPr/>
          </p:nvGrpSpPr>
          <p:grpSpPr bwMode="auto">
            <a:xfrm>
              <a:off x="4468" y="854"/>
              <a:ext cx="829" cy="1141"/>
              <a:chOff x="4032" y="480"/>
              <a:chExt cx="768" cy="1056"/>
            </a:xfrm>
          </p:grpSpPr>
          <p:grpSp>
            <p:nvGrpSpPr>
              <p:cNvPr id="70685" name="Group 80"/>
              <p:cNvGrpSpPr/>
              <p:nvPr/>
            </p:nvGrpSpPr>
            <p:grpSpPr bwMode="auto">
              <a:xfrm>
                <a:off x="4416" y="480"/>
                <a:ext cx="384" cy="1056"/>
                <a:chOff x="4416" y="480"/>
                <a:chExt cx="384" cy="1056"/>
              </a:xfrm>
            </p:grpSpPr>
            <p:sp>
              <p:nvSpPr>
                <p:cNvPr id="70687" name="Line 81"/>
                <p:cNvSpPr>
                  <a:spLocks noChangeShapeType="1"/>
                </p:cNvSpPr>
                <p:nvPr/>
              </p:nvSpPr>
              <p:spPr bwMode="auto">
                <a:xfrm>
                  <a:off x="4416" y="480"/>
                  <a:ext cx="0" cy="1056"/>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0688" name="Line 82"/>
                <p:cNvSpPr>
                  <a:spLocks noChangeShapeType="1"/>
                </p:cNvSpPr>
                <p:nvPr/>
              </p:nvSpPr>
              <p:spPr bwMode="auto">
                <a:xfrm>
                  <a:off x="4416" y="1536"/>
                  <a:ext cx="384"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grpSp>
          <p:sp>
            <p:nvSpPr>
              <p:cNvPr id="70686" name="Line 83"/>
              <p:cNvSpPr>
                <a:spLocks noChangeShapeType="1"/>
              </p:cNvSpPr>
              <p:nvPr/>
            </p:nvSpPr>
            <p:spPr bwMode="auto">
              <a:xfrm flipH="1">
                <a:off x="4032" y="1536"/>
                <a:ext cx="384" cy="0"/>
              </a:xfrm>
              <a:prstGeom prst="line">
                <a:avLst/>
              </a:prstGeom>
              <a:noFill/>
              <a:ln w="38100">
                <a:solidFill>
                  <a:srgbClr val="0000FF"/>
                </a:solidFill>
                <a:prstDash val="sysDot"/>
                <a:round/>
              </a:ln>
            </p:spPr>
            <p:txBody>
              <a:bodyPr wrap="none" anchor="ctr"/>
              <a:lstStyle/>
              <a:p>
                <a:endParaRPr lang="zh-CN" altLang="en-US">
                  <a:latin typeface="Times New Roman" panose="02020603050405020304" charset="0"/>
                </a:endParaRPr>
              </a:p>
            </p:txBody>
          </p:sp>
        </p:grpSp>
        <p:grpSp>
          <p:nvGrpSpPr>
            <p:cNvPr id="70676" name="Group 101"/>
            <p:cNvGrpSpPr/>
            <p:nvPr/>
          </p:nvGrpSpPr>
          <p:grpSpPr bwMode="auto">
            <a:xfrm>
              <a:off x="3536" y="336"/>
              <a:ext cx="2106" cy="1814"/>
              <a:chOff x="3536" y="336"/>
              <a:chExt cx="2106" cy="1814"/>
            </a:xfrm>
          </p:grpSpPr>
          <p:sp>
            <p:nvSpPr>
              <p:cNvPr id="70677" name="Line 85"/>
              <p:cNvSpPr>
                <a:spLocks noChangeShapeType="1"/>
              </p:cNvSpPr>
              <p:nvPr/>
            </p:nvSpPr>
            <p:spPr bwMode="auto">
              <a:xfrm>
                <a:off x="3536" y="1424"/>
                <a:ext cx="1865"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grpSp>
            <p:nvGrpSpPr>
              <p:cNvPr id="70678" name="Group 100"/>
              <p:cNvGrpSpPr/>
              <p:nvPr/>
            </p:nvGrpSpPr>
            <p:grpSpPr bwMode="auto">
              <a:xfrm>
                <a:off x="4264" y="336"/>
                <a:ext cx="1378" cy="1814"/>
                <a:chOff x="4264" y="336"/>
                <a:chExt cx="1378" cy="1814"/>
              </a:xfrm>
            </p:grpSpPr>
            <p:sp>
              <p:nvSpPr>
                <p:cNvPr id="70679" name="Line 87"/>
                <p:cNvSpPr>
                  <a:spLocks noChangeShapeType="1"/>
                </p:cNvSpPr>
                <p:nvPr/>
              </p:nvSpPr>
              <p:spPr bwMode="auto">
                <a:xfrm flipV="1">
                  <a:off x="4468" y="492"/>
                  <a:ext cx="0" cy="1658"/>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0680" name="Text Box 88"/>
                <p:cNvSpPr txBox="1">
                  <a:spLocks noChangeArrowheads="1"/>
                </p:cNvSpPr>
                <p:nvPr/>
              </p:nvSpPr>
              <p:spPr bwMode="auto">
                <a:xfrm>
                  <a:off x="5280" y="1353"/>
                  <a:ext cx="36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70681" name="Text Box 89"/>
                <p:cNvSpPr txBox="1">
                  <a:spLocks noChangeArrowheads="1"/>
                </p:cNvSpPr>
                <p:nvPr/>
              </p:nvSpPr>
              <p:spPr bwMode="auto">
                <a:xfrm>
                  <a:off x="4481" y="336"/>
                  <a:ext cx="415" cy="32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sp>
              <p:nvSpPr>
                <p:cNvPr id="70682" name="Text Box 90"/>
                <p:cNvSpPr txBox="1">
                  <a:spLocks noChangeArrowheads="1"/>
                </p:cNvSpPr>
                <p:nvPr/>
              </p:nvSpPr>
              <p:spPr bwMode="auto">
                <a:xfrm flipH="1">
                  <a:off x="4264" y="1382"/>
                  <a:ext cx="259"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sp>
              <p:nvSpPr>
                <p:cNvPr id="70683" name="Rectangle 91"/>
                <p:cNvSpPr>
                  <a:spLocks noChangeArrowheads="1"/>
                </p:cNvSpPr>
                <p:nvPr/>
              </p:nvSpPr>
              <p:spPr bwMode="auto">
                <a:xfrm>
                  <a:off x="4848" y="1104"/>
                  <a:ext cx="391" cy="291"/>
                </a:xfrm>
                <a:prstGeom prst="rect">
                  <a:avLst/>
                </a:prstGeom>
                <a:noFill/>
                <a:ln>
                  <a:noFill/>
                </a:ln>
              </p:spPr>
              <p:txBody>
                <a:bodyPr wrap="none">
                  <a:spAutoFit/>
                </a:bodyPr>
                <a:lstStyle/>
                <a:p>
                  <a:r>
                    <a:rPr lang="en-US" altLang="zh-CN" sz="2400" b="1" i="1" dirty="0">
                      <a:latin typeface="Times New Roman" panose="02020603050405020304"/>
                      <a:cs typeface="Times New Roman" panose="02020603050405020304"/>
                    </a:rPr>
                    <a:t>U</a:t>
                  </a:r>
                  <a:r>
                    <a:rPr lang="en-US" altLang="zh-CN" sz="2400" b="1" i="1" baseline="-25000" dirty="0">
                      <a:latin typeface="Times New Roman" panose="02020603050405020304"/>
                      <a:cs typeface="Times New Roman" panose="02020603050405020304"/>
                    </a:rPr>
                    <a:t>R</a:t>
                  </a:r>
                </a:p>
              </p:txBody>
            </p:sp>
            <p:sp>
              <p:nvSpPr>
                <p:cNvPr id="70684" name="Line 92"/>
                <p:cNvSpPr>
                  <a:spLocks noChangeShapeType="1"/>
                </p:cNvSpPr>
                <p:nvPr/>
              </p:nvSpPr>
              <p:spPr bwMode="auto">
                <a:xfrm>
                  <a:off x="4883" y="1373"/>
                  <a:ext cx="0" cy="5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grpSp>
      <p:grpSp>
        <p:nvGrpSpPr>
          <p:cNvPr id="18" name="Group 93"/>
          <p:cNvGrpSpPr/>
          <p:nvPr/>
        </p:nvGrpSpPr>
        <p:grpSpPr bwMode="auto">
          <a:xfrm>
            <a:off x="6324600" y="1752600"/>
            <a:ext cx="2133600" cy="1066800"/>
            <a:chOff x="3648" y="672"/>
            <a:chExt cx="1152" cy="672"/>
          </a:xfrm>
        </p:grpSpPr>
        <p:grpSp>
          <p:nvGrpSpPr>
            <p:cNvPr id="70666" name="Group 94"/>
            <p:cNvGrpSpPr/>
            <p:nvPr/>
          </p:nvGrpSpPr>
          <p:grpSpPr bwMode="auto">
            <a:xfrm>
              <a:off x="3648" y="672"/>
              <a:ext cx="1152" cy="672"/>
              <a:chOff x="3648" y="672"/>
              <a:chExt cx="1152" cy="672"/>
            </a:xfrm>
          </p:grpSpPr>
          <p:sp>
            <p:nvSpPr>
              <p:cNvPr id="70668" name="Line 95"/>
              <p:cNvSpPr>
                <a:spLocks noChangeShapeType="1"/>
              </p:cNvSpPr>
              <p:nvPr/>
            </p:nvSpPr>
            <p:spPr bwMode="auto">
              <a:xfrm>
                <a:off x="3648" y="672"/>
                <a:ext cx="768"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0669" name="Line 96"/>
              <p:cNvSpPr>
                <a:spLocks noChangeShapeType="1"/>
              </p:cNvSpPr>
              <p:nvPr/>
            </p:nvSpPr>
            <p:spPr bwMode="auto">
              <a:xfrm>
                <a:off x="4416" y="672"/>
                <a:ext cx="0" cy="672"/>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0670" name="Line 97"/>
              <p:cNvSpPr>
                <a:spLocks noChangeShapeType="1"/>
              </p:cNvSpPr>
              <p:nvPr/>
            </p:nvSpPr>
            <p:spPr bwMode="auto">
              <a:xfrm>
                <a:off x="4416" y="1344"/>
                <a:ext cx="384"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sp>
          <p:nvSpPr>
            <p:cNvPr id="70667" name="Line 98"/>
            <p:cNvSpPr>
              <a:spLocks noChangeShapeType="1"/>
            </p:cNvSpPr>
            <p:nvPr/>
          </p:nvSpPr>
          <p:spPr bwMode="auto">
            <a:xfrm>
              <a:off x="4032" y="1344"/>
              <a:ext cx="384" cy="0"/>
            </a:xfrm>
            <a:prstGeom prst="line">
              <a:avLst/>
            </a:prstGeom>
            <a:noFill/>
            <a:ln w="38100">
              <a:solidFill>
                <a:srgbClr val="FF0000"/>
              </a:solidFill>
              <a:prstDash val="sysDot"/>
              <a:round/>
            </a:ln>
          </p:spPr>
          <p:txBody>
            <a:bodyPr wrap="none" anchor="ctr"/>
            <a:lstStyle/>
            <a:p>
              <a:endParaRPr lang="zh-CN" altLang="en-US">
                <a:latin typeface="Times New Roman" panose="02020603050405020304" charset="0"/>
              </a:endParaRPr>
            </a:p>
          </p:txBody>
        </p:sp>
      </p:grpSp>
      <p:sp>
        <p:nvSpPr>
          <p:cNvPr id="99427" name="Rectangle 99"/>
          <p:cNvSpPr>
            <a:spLocks noChangeArrowheads="1"/>
          </p:cNvSpPr>
          <p:nvPr/>
        </p:nvSpPr>
        <p:spPr bwMode="auto">
          <a:xfrm>
            <a:off x="609600" y="3006725"/>
            <a:ext cx="3895900" cy="1040285"/>
          </a:xfrm>
          <a:prstGeom prst="rect">
            <a:avLst/>
          </a:prstGeom>
          <a:noFill/>
          <a:ln w="9525">
            <a:noFill/>
            <a:miter lim="800000"/>
          </a:ln>
          <a:effectLst/>
        </p:spPr>
        <p:txBody>
          <a:bodyPr wrap="none">
            <a:spAutoFit/>
          </a:bodyPr>
          <a:lstStyle/>
          <a:p>
            <a:pPr>
              <a:spcBef>
                <a:spcPct val="20000"/>
              </a:spcBef>
            </a:pP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&lt;U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R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endPar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endParaRPr>
          </a:p>
          <a:p>
            <a:pPr>
              <a:spcBef>
                <a:spcPct val="20000"/>
              </a:spcBef>
            </a:pP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i</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&gt;U</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R </a:t>
            </a:r>
            <a:r>
              <a:rPr lang="zh-CN" altLang="en-US" sz="2800" b="1" i="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o</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1" dirty="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 </a:t>
            </a:r>
            <a:r>
              <a:rPr lang="en-US" altLang="zh-CN" sz="2800" b="1" i="1" dirty="0" err="1">
                <a:solidFill>
                  <a:srgbClr val="000099"/>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solidFill>
                  <a:srgbClr val="000099"/>
                </a:solidFill>
                <a:effectLst>
                  <a:outerShdw blurRad="38100" dist="38100" dir="2700000" algn="tl">
                    <a:srgbClr val="DDDDDD"/>
                  </a:outerShdw>
                </a:effectLst>
                <a:latin typeface="Times New Roman" panose="02020603050405020304"/>
                <a:cs typeface="Times New Roman" panose="02020603050405020304"/>
              </a:rPr>
              <a:t>o</a:t>
            </a:r>
            <a:r>
              <a:rPr lang="en-US" altLang="zh-CN" sz="2800" b="1" i="1" baseline="-25000" dirty="0">
                <a:solidFill>
                  <a:srgbClr val="000099"/>
                </a:solidFill>
                <a:effectLst>
                  <a:outerShdw blurRad="38100" dist="38100" dir="2700000" algn="tl">
                    <a:srgbClr val="DDDDDD"/>
                  </a:outerShdw>
                </a:effectLst>
                <a:latin typeface="Times New Roman" panose="02020603050405020304"/>
                <a:cs typeface="Times New Roman" panose="02020603050405020304"/>
              </a:rPr>
              <a:t> (sat) </a:t>
            </a:r>
          </a:p>
        </p:txBody>
      </p:sp>
    </p:spTree>
    <p:extLst>
      <p:ext uri="{BB962C8B-B14F-4D97-AF65-F5344CB8AC3E}">
        <p14:creationId xmlns:p14="http://schemas.microsoft.com/office/powerpoint/2010/main" val="1923599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blinds(vertical)">
                                      <p:cBhvr>
                                        <p:cTn id="7" dur="500"/>
                                        <p:tgtEl>
                                          <p:spTgt spid="99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99331">
                                            <p:txEl>
                                              <p:pRg st="1" end="1"/>
                                            </p:txEl>
                                          </p:spTgt>
                                        </p:tgtEl>
                                        <p:attrNameLst>
                                          <p:attrName>style.visibility</p:attrName>
                                        </p:attrNameLst>
                                      </p:cBhvr>
                                      <p:to>
                                        <p:strVal val="visible"/>
                                      </p:to>
                                    </p:set>
                                    <p:animEffect transition="in" filter="blinds(vertical)">
                                      <p:cBhvr>
                                        <p:cTn id="12" dur="500"/>
                                        <p:tgtEl>
                                          <p:spTgt spid="99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9331">
                                            <p:txEl>
                                              <p:pRg st="2" end="2"/>
                                            </p:txEl>
                                          </p:spTgt>
                                        </p:tgtEl>
                                        <p:attrNameLst>
                                          <p:attrName>style.visibility</p:attrName>
                                        </p:attrNameLst>
                                      </p:cBhvr>
                                      <p:to>
                                        <p:strVal val="visible"/>
                                      </p:to>
                                    </p:set>
                                    <p:animEffect transition="in" filter="blinds(vertical)">
                                      <p:cBhvr>
                                        <p:cTn id="17" dur="500"/>
                                        <p:tgtEl>
                                          <p:spTgt spid="99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99331">
                                            <p:txEl>
                                              <p:pRg st="3" end="3"/>
                                            </p:txEl>
                                          </p:spTgt>
                                        </p:tgtEl>
                                        <p:attrNameLst>
                                          <p:attrName>style.visibility</p:attrName>
                                        </p:attrNameLst>
                                      </p:cBhvr>
                                      <p:to>
                                        <p:strVal val="visible"/>
                                      </p:to>
                                    </p:set>
                                    <p:animEffect transition="in" filter="blinds(vertical)">
                                      <p:cBhvr>
                                        <p:cTn id="22" dur="500"/>
                                        <p:tgtEl>
                                          <p:spTgt spid="993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trips(downRight)">
                                      <p:cBhvr>
                                        <p:cTn id="27" dur="500"/>
                                        <p:tgtEl>
                                          <p:spTgt spid="18"/>
                                        </p:tgtEl>
                                      </p:cBhvr>
                                    </p:animEffect>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Righ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subTitle" idx="1"/>
          </p:nvPr>
        </p:nvSpPr>
        <p:spPr bwMode="auto">
          <a:xfrm>
            <a:off x="481013" y="304800"/>
            <a:ext cx="3124200" cy="533400"/>
          </a:xfrm>
          <a:ln>
            <a:miter lim="800000"/>
          </a:ln>
        </p:spPr>
        <p:txBody>
          <a:bodyPr vert="horz" wrap="square" lIns="91440" tIns="45720" rIns="91440" bIns="45720" numCol="1" anchor="t" anchorCtr="0" compatLnSpc="1"/>
          <a:lstStyle/>
          <a:p>
            <a:pPr algn="l" eaLnBrk="1" hangingPunct="1"/>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过零电压比较器</a:t>
            </a:r>
            <a:endParaRPr lang="zh-CN" altLang="en-US" sz="28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grpSp>
        <p:nvGrpSpPr>
          <p:cNvPr id="2" name="Group 6"/>
          <p:cNvGrpSpPr/>
          <p:nvPr/>
        </p:nvGrpSpPr>
        <p:grpSpPr bwMode="auto">
          <a:xfrm>
            <a:off x="5867400" y="1676400"/>
            <a:ext cx="1905000" cy="1981200"/>
            <a:chOff x="3600" y="1200"/>
            <a:chExt cx="864" cy="1488"/>
          </a:xfrm>
        </p:grpSpPr>
        <p:sp>
          <p:nvSpPr>
            <p:cNvPr id="71785" name="Line 7"/>
            <p:cNvSpPr>
              <a:spLocks noChangeShapeType="1"/>
            </p:cNvSpPr>
            <p:nvPr/>
          </p:nvSpPr>
          <p:spPr bwMode="auto">
            <a:xfrm>
              <a:off x="3600" y="1200"/>
              <a:ext cx="0" cy="1488"/>
            </a:xfrm>
            <a:prstGeom prst="line">
              <a:avLst/>
            </a:prstGeom>
            <a:noFill/>
            <a:ln w="19050">
              <a:solidFill>
                <a:schemeClr val="tx1"/>
              </a:solidFill>
              <a:prstDash val="dash"/>
              <a:round/>
            </a:ln>
          </p:spPr>
          <p:txBody>
            <a:bodyPr wrap="none" anchor="ctr"/>
            <a:lstStyle/>
            <a:p>
              <a:endParaRPr lang="zh-CN" altLang="en-US">
                <a:latin typeface="Times New Roman" panose="02020603050405020304" charset="0"/>
              </a:endParaRPr>
            </a:p>
          </p:txBody>
        </p:sp>
        <p:sp>
          <p:nvSpPr>
            <p:cNvPr id="71786" name="Line 8"/>
            <p:cNvSpPr>
              <a:spLocks noChangeShapeType="1"/>
            </p:cNvSpPr>
            <p:nvPr/>
          </p:nvSpPr>
          <p:spPr bwMode="auto">
            <a:xfrm>
              <a:off x="3888" y="1200"/>
              <a:ext cx="0" cy="1488"/>
            </a:xfrm>
            <a:prstGeom prst="line">
              <a:avLst/>
            </a:prstGeom>
            <a:noFill/>
            <a:ln w="19050">
              <a:solidFill>
                <a:schemeClr val="tx1"/>
              </a:solidFill>
              <a:prstDash val="dash"/>
              <a:round/>
            </a:ln>
          </p:spPr>
          <p:txBody>
            <a:bodyPr wrap="none" anchor="ctr"/>
            <a:lstStyle/>
            <a:p>
              <a:endParaRPr lang="zh-CN" altLang="en-US">
                <a:latin typeface="Times New Roman" panose="02020603050405020304" charset="0"/>
              </a:endParaRPr>
            </a:p>
          </p:txBody>
        </p:sp>
        <p:sp>
          <p:nvSpPr>
            <p:cNvPr id="71787" name="Line 9"/>
            <p:cNvSpPr>
              <a:spLocks noChangeShapeType="1"/>
            </p:cNvSpPr>
            <p:nvPr/>
          </p:nvSpPr>
          <p:spPr bwMode="auto">
            <a:xfrm>
              <a:off x="4176" y="1200"/>
              <a:ext cx="0" cy="1488"/>
            </a:xfrm>
            <a:prstGeom prst="line">
              <a:avLst/>
            </a:prstGeom>
            <a:noFill/>
            <a:ln w="19050">
              <a:solidFill>
                <a:schemeClr val="tx1"/>
              </a:solidFill>
              <a:prstDash val="dash"/>
              <a:round/>
            </a:ln>
          </p:spPr>
          <p:txBody>
            <a:bodyPr wrap="none" anchor="ctr"/>
            <a:lstStyle/>
            <a:p>
              <a:endParaRPr lang="zh-CN" altLang="en-US">
                <a:latin typeface="Times New Roman" panose="02020603050405020304" charset="0"/>
              </a:endParaRPr>
            </a:p>
          </p:txBody>
        </p:sp>
        <p:sp>
          <p:nvSpPr>
            <p:cNvPr id="71788" name="Line 10"/>
            <p:cNvSpPr>
              <a:spLocks noChangeShapeType="1"/>
            </p:cNvSpPr>
            <p:nvPr/>
          </p:nvSpPr>
          <p:spPr bwMode="auto">
            <a:xfrm>
              <a:off x="4464" y="1200"/>
              <a:ext cx="0" cy="1488"/>
            </a:xfrm>
            <a:prstGeom prst="line">
              <a:avLst/>
            </a:prstGeom>
            <a:noFill/>
            <a:ln w="19050">
              <a:solidFill>
                <a:schemeClr val="tx1"/>
              </a:solidFill>
              <a:prstDash val="dash"/>
              <a:round/>
            </a:ln>
          </p:spPr>
          <p:txBody>
            <a:bodyPr wrap="none" anchor="ctr"/>
            <a:lstStyle/>
            <a:p>
              <a:endParaRPr lang="zh-CN" altLang="en-US">
                <a:latin typeface="Times New Roman" panose="02020603050405020304" charset="0"/>
              </a:endParaRPr>
            </a:p>
          </p:txBody>
        </p:sp>
      </p:grpSp>
      <p:grpSp>
        <p:nvGrpSpPr>
          <p:cNvPr id="3" name="Group 28"/>
          <p:cNvGrpSpPr/>
          <p:nvPr/>
        </p:nvGrpSpPr>
        <p:grpSpPr bwMode="auto">
          <a:xfrm flipH="1">
            <a:off x="5243513" y="2957513"/>
            <a:ext cx="2547937" cy="1525587"/>
            <a:chOff x="3291" y="2173"/>
            <a:chExt cx="1245" cy="995"/>
          </a:xfrm>
        </p:grpSpPr>
        <p:grpSp>
          <p:nvGrpSpPr>
            <p:cNvPr id="71767" name="Group 29"/>
            <p:cNvGrpSpPr/>
            <p:nvPr/>
          </p:nvGrpSpPr>
          <p:grpSpPr bwMode="auto">
            <a:xfrm>
              <a:off x="3291" y="2173"/>
              <a:ext cx="633" cy="983"/>
              <a:chOff x="3291" y="2173"/>
              <a:chExt cx="633" cy="983"/>
            </a:xfrm>
          </p:grpSpPr>
          <p:grpSp>
            <p:nvGrpSpPr>
              <p:cNvPr id="71777" name="Group 30"/>
              <p:cNvGrpSpPr/>
              <p:nvPr/>
            </p:nvGrpSpPr>
            <p:grpSpPr bwMode="auto">
              <a:xfrm>
                <a:off x="3291" y="2173"/>
                <a:ext cx="327" cy="509"/>
                <a:chOff x="3291" y="2173"/>
                <a:chExt cx="327" cy="509"/>
              </a:xfrm>
            </p:grpSpPr>
            <p:sp>
              <p:nvSpPr>
                <p:cNvPr id="71782" name="Line 31"/>
                <p:cNvSpPr>
                  <a:spLocks noChangeShapeType="1"/>
                </p:cNvSpPr>
                <p:nvPr/>
              </p:nvSpPr>
              <p:spPr bwMode="auto">
                <a:xfrm flipH="1">
                  <a:off x="3300" y="2179"/>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83" name="Line 32"/>
                <p:cNvSpPr>
                  <a:spLocks noChangeShapeType="1"/>
                </p:cNvSpPr>
                <p:nvPr/>
              </p:nvSpPr>
              <p:spPr bwMode="auto">
                <a:xfrm>
                  <a:off x="3291" y="2179"/>
                  <a:ext cx="327"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84" name="Line 33"/>
                <p:cNvSpPr>
                  <a:spLocks noChangeShapeType="1"/>
                </p:cNvSpPr>
                <p:nvPr/>
              </p:nvSpPr>
              <p:spPr bwMode="auto">
                <a:xfrm flipH="1">
                  <a:off x="3606" y="2173"/>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nvGrpSpPr>
              <p:cNvPr id="71778" name="Group 34"/>
              <p:cNvGrpSpPr/>
              <p:nvPr/>
            </p:nvGrpSpPr>
            <p:grpSpPr bwMode="auto">
              <a:xfrm flipV="1">
                <a:off x="3597" y="2647"/>
                <a:ext cx="327" cy="509"/>
                <a:chOff x="3291" y="2173"/>
                <a:chExt cx="327" cy="509"/>
              </a:xfrm>
            </p:grpSpPr>
            <p:sp>
              <p:nvSpPr>
                <p:cNvPr id="71779" name="Line 35"/>
                <p:cNvSpPr>
                  <a:spLocks noChangeShapeType="1"/>
                </p:cNvSpPr>
                <p:nvPr/>
              </p:nvSpPr>
              <p:spPr bwMode="auto">
                <a:xfrm flipH="1">
                  <a:off x="3300" y="2179"/>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80" name="Line 36"/>
                <p:cNvSpPr>
                  <a:spLocks noChangeShapeType="1"/>
                </p:cNvSpPr>
                <p:nvPr/>
              </p:nvSpPr>
              <p:spPr bwMode="auto">
                <a:xfrm>
                  <a:off x="3291" y="2179"/>
                  <a:ext cx="327"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81" name="Line 37"/>
                <p:cNvSpPr>
                  <a:spLocks noChangeShapeType="1"/>
                </p:cNvSpPr>
                <p:nvPr/>
              </p:nvSpPr>
              <p:spPr bwMode="auto">
                <a:xfrm flipH="1">
                  <a:off x="3606" y="2173"/>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grpSp>
          <p:nvGrpSpPr>
            <p:cNvPr id="71768" name="Group 38"/>
            <p:cNvGrpSpPr/>
            <p:nvPr/>
          </p:nvGrpSpPr>
          <p:grpSpPr bwMode="auto">
            <a:xfrm>
              <a:off x="3903" y="2185"/>
              <a:ext cx="633" cy="983"/>
              <a:chOff x="3291" y="2173"/>
              <a:chExt cx="633" cy="983"/>
            </a:xfrm>
          </p:grpSpPr>
          <p:grpSp>
            <p:nvGrpSpPr>
              <p:cNvPr id="71769" name="Group 39"/>
              <p:cNvGrpSpPr/>
              <p:nvPr/>
            </p:nvGrpSpPr>
            <p:grpSpPr bwMode="auto">
              <a:xfrm>
                <a:off x="3291" y="2173"/>
                <a:ext cx="327" cy="509"/>
                <a:chOff x="3291" y="2173"/>
                <a:chExt cx="327" cy="509"/>
              </a:xfrm>
            </p:grpSpPr>
            <p:sp>
              <p:nvSpPr>
                <p:cNvPr id="71774" name="Line 40"/>
                <p:cNvSpPr>
                  <a:spLocks noChangeShapeType="1"/>
                </p:cNvSpPr>
                <p:nvPr/>
              </p:nvSpPr>
              <p:spPr bwMode="auto">
                <a:xfrm flipH="1">
                  <a:off x="3300" y="2179"/>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75" name="Line 41"/>
                <p:cNvSpPr>
                  <a:spLocks noChangeShapeType="1"/>
                </p:cNvSpPr>
                <p:nvPr/>
              </p:nvSpPr>
              <p:spPr bwMode="auto">
                <a:xfrm>
                  <a:off x="3291" y="2179"/>
                  <a:ext cx="327"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76" name="Line 42"/>
                <p:cNvSpPr>
                  <a:spLocks noChangeShapeType="1"/>
                </p:cNvSpPr>
                <p:nvPr/>
              </p:nvSpPr>
              <p:spPr bwMode="auto">
                <a:xfrm flipH="1">
                  <a:off x="3606" y="2173"/>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nvGrpSpPr>
              <p:cNvPr id="71770" name="Group 43"/>
              <p:cNvGrpSpPr/>
              <p:nvPr/>
            </p:nvGrpSpPr>
            <p:grpSpPr bwMode="auto">
              <a:xfrm flipV="1">
                <a:off x="3597" y="2647"/>
                <a:ext cx="327" cy="509"/>
                <a:chOff x="3291" y="2173"/>
                <a:chExt cx="327" cy="509"/>
              </a:xfrm>
            </p:grpSpPr>
            <p:sp>
              <p:nvSpPr>
                <p:cNvPr id="71771" name="Line 44"/>
                <p:cNvSpPr>
                  <a:spLocks noChangeShapeType="1"/>
                </p:cNvSpPr>
                <p:nvPr/>
              </p:nvSpPr>
              <p:spPr bwMode="auto">
                <a:xfrm flipH="1">
                  <a:off x="3300" y="2179"/>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72" name="Line 45"/>
                <p:cNvSpPr>
                  <a:spLocks noChangeShapeType="1"/>
                </p:cNvSpPr>
                <p:nvPr/>
              </p:nvSpPr>
              <p:spPr bwMode="auto">
                <a:xfrm>
                  <a:off x="3291" y="2179"/>
                  <a:ext cx="327"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1773" name="Line 46"/>
                <p:cNvSpPr>
                  <a:spLocks noChangeShapeType="1"/>
                </p:cNvSpPr>
                <p:nvPr/>
              </p:nvSpPr>
              <p:spPr bwMode="auto">
                <a:xfrm flipH="1">
                  <a:off x="3606" y="2173"/>
                  <a:ext cx="3" cy="503"/>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grpSp>
      <p:sp>
        <p:nvSpPr>
          <p:cNvPr id="100402" name="Rectangle 50"/>
          <p:cNvSpPr>
            <a:spLocks noChangeArrowheads="1"/>
          </p:cNvSpPr>
          <p:nvPr/>
        </p:nvSpPr>
        <p:spPr bwMode="auto">
          <a:xfrm>
            <a:off x="4748213" y="4800600"/>
            <a:ext cx="3557587" cy="1117600"/>
          </a:xfrm>
          <a:prstGeom prst="rect">
            <a:avLst/>
          </a:prstGeom>
          <a:noFill/>
          <a:ln w="9525">
            <a:noFill/>
            <a:miter lim="800000"/>
          </a:ln>
          <a:effectLst/>
        </p:spPr>
        <p:txBody>
          <a:bodyPr anchor="ctr">
            <a:spAutoFit/>
          </a:bodyPr>
          <a:lstStyle/>
          <a:p>
            <a:pPr algn="ctr" eaLnBrk="0" hangingPunct="0">
              <a:lnSpc>
                <a:spcPct val="120000"/>
              </a:lnSpc>
            </a:pPr>
            <a:r>
              <a:rPr lang="zh-CN" altLang="en-US" sz="2800" b="1" i="0" dirty="0">
                <a:effectLst>
                  <a:outerShdw blurRad="38100" dist="38100" dir="2700000" algn="tl">
                    <a:srgbClr val="DDDDDD"/>
                  </a:outerShdw>
                </a:effectLst>
                <a:latin typeface="Times New Roman" panose="02020603050405020304" charset="0"/>
              </a:rPr>
              <a:t>利用电压比较器</a:t>
            </a:r>
          </a:p>
          <a:p>
            <a:pPr algn="ctr" eaLnBrk="0" hangingPunct="0">
              <a:lnSpc>
                <a:spcPct val="120000"/>
              </a:lnSpc>
            </a:pPr>
            <a:r>
              <a:rPr lang="zh-CN" altLang="en-US" sz="2800" b="1" i="0" dirty="0">
                <a:effectLst>
                  <a:outerShdw blurRad="38100" dist="38100" dir="2700000" algn="tl">
                    <a:srgbClr val="DDDDDD"/>
                  </a:outerShdw>
                </a:effectLst>
                <a:latin typeface="Times New Roman" panose="02020603050405020304" charset="0"/>
              </a:rPr>
              <a:t>将正弦波变为方波</a:t>
            </a:r>
          </a:p>
        </p:txBody>
      </p:sp>
      <p:grpSp>
        <p:nvGrpSpPr>
          <p:cNvPr id="71686" name="Group 51"/>
          <p:cNvGrpSpPr/>
          <p:nvPr/>
        </p:nvGrpSpPr>
        <p:grpSpPr bwMode="auto">
          <a:xfrm>
            <a:off x="638175" y="914400"/>
            <a:ext cx="3805238" cy="2081213"/>
            <a:chOff x="387" y="720"/>
            <a:chExt cx="2397" cy="1311"/>
          </a:xfrm>
        </p:grpSpPr>
        <p:sp>
          <p:nvSpPr>
            <p:cNvPr id="71724" name="Text Box 52"/>
            <p:cNvSpPr txBox="1">
              <a:spLocks noChangeArrowheads="1"/>
            </p:cNvSpPr>
            <p:nvPr/>
          </p:nvSpPr>
          <p:spPr bwMode="auto">
            <a:xfrm>
              <a:off x="675" y="144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R</a:t>
              </a:r>
              <a:endParaRPr lang="en-US" altLang="zh-CN" sz="2800" b="0" i="0">
                <a:solidFill>
                  <a:srgbClr val="000099"/>
                </a:solidFill>
              </a:endParaRPr>
            </a:p>
          </p:txBody>
        </p:sp>
        <p:sp>
          <p:nvSpPr>
            <p:cNvPr id="71725" name="Text Box 53"/>
            <p:cNvSpPr txBox="1">
              <a:spLocks noChangeArrowheads="1"/>
            </p:cNvSpPr>
            <p:nvPr/>
          </p:nvSpPr>
          <p:spPr bwMode="auto">
            <a:xfrm>
              <a:off x="2352" y="1248"/>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71726" name="Text Box 54"/>
            <p:cNvSpPr txBox="1">
              <a:spLocks noChangeArrowheads="1"/>
            </p:cNvSpPr>
            <p:nvPr/>
          </p:nvSpPr>
          <p:spPr bwMode="auto">
            <a:xfrm>
              <a:off x="387" y="1257"/>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71727" name="Rectangle 55"/>
            <p:cNvSpPr>
              <a:spLocks noChangeArrowheads="1"/>
            </p:cNvSpPr>
            <p:nvPr/>
          </p:nvSpPr>
          <p:spPr bwMode="auto">
            <a:xfrm>
              <a:off x="1089" y="1344"/>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1728" name="Rectangle 56"/>
            <p:cNvSpPr>
              <a:spLocks noChangeArrowheads="1"/>
            </p:cNvSpPr>
            <p:nvPr/>
          </p:nvSpPr>
          <p:spPr bwMode="auto">
            <a:xfrm>
              <a:off x="1089" y="1085"/>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1729" name="Rectangle 57"/>
            <p:cNvSpPr>
              <a:spLocks noChangeArrowheads="1"/>
            </p:cNvSpPr>
            <p:nvPr/>
          </p:nvSpPr>
          <p:spPr bwMode="auto">
            <a:xfrm>
              <a:off x="1059" y="1401"/>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sp>
          <p:nvSpPr>
            <p:cNvPr id="71730" name="Line 58"/>
            <p:cNvSpPr>
              <a:spLocks noChangeShapeType="1"/>
            </p:cNvSpPr>
            <p:nvPr/>
          </p:nvSpPr>
          <p:spPr bwMode="auto">
            <a:xfrm flipH="1">
              <a:off x="675" y="1123"/>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31" name="Line 59"/>
            <p:cNvSpPr>
              <a:spLocks noChangeShapeType="1"/>
            </p:cNvSpPr>
            <p:nvPr/>
          </p:nvSpPr>
          <p:spPr bwMode="auto">
            <a:xfrm flipH="1">
              <a:off x="985" y="1383"/>
              <a:ext cx="12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32" name="Rectangle 60" descr="40%"/>
            <p:cNvSpPr>
              <a:spLocks noChangeArrowheads="1"/>
            </p:cNvSpPr>
            <p:nvPr/>
          </p:nvSpPr>
          <p:spPr bwMode="auto">
            <a:xfrm>
              <a:off x="1537" y="89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1733" name="Text Box 61"/>
            <p:cNvSpPr txBox="1">
              <a:spLocks noChangeArrowheads="1"/>
            </p:cNvSpPr>
            <p:nvPr/>
          </p:nvSpPr>
          <p:spPr bwMode="auto">
            <a:xfrm>
              <a:off x="1530" y="1216"/>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1734" name="Text Box 62"/>
            <p:cNvSpPr txBox="1">
              <a:spLocks noChangeArrowheads="1"/>
            </p:cNvSpPr>
            <p:nvPr/>
          </p:nvSpPr>
          <p:spPr bwMode="auto">
            <a:xfrm>
              <a:off x="1848" y="1075"/>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1735" name="Text Box 63"/>
            <p:cNvSpPr txBox="1">
              <a:spLocks noChangeArrowheads="1"/>
            </p:cNvSpPr>
            <p:nvPr/>
          </p:nvSpPr>
          <p:spPr bwMode="auto">
            <a:xfrm>
              <a:off x="1747" y="857"/>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71736" name="Line 64"/>
            <p:cNvSpPr>
              <a:spLocks noChangeShapeType="1"/>
            </p:cNvSpPr>
            <p:nvPr/>
          </p:nvSpPr>
          <p:spPr bwMode="auto">
            <a:xfrm>
              <a:off x="1337" y="1383"/>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37" name="Line 65"/>
            <p:cNvSpPr>
              <a:spLocks noChangeShapeType="1"/>
            </p:cNvSpPr>
            <p:nvPr/>
          </p:nvSpPr>
          <p:spPr bwMode="auto">
            <a:xfrm>
              <a:off x="2055" y="121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38" name="Line 66"/>
            <p:cNvSpPr>
              <a:spLocks noChangeShapeType="1"/>
            </p:cNvSpPr>
            <p:nvPr/>
          </p:nvSpPr>
          <p:spPr bwMode="auto">
            <a:xfrm>
              <a:off x="1440" y="72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1739" name="Line 67"/>
            <p:cNvSpPr>
              <a:spLocks noChangeShapeType="1"/>
            </p:cNvSpPr>
            <p:nvPr/>
          </p:nvSpPr>
          <p:spPr bwMode="auto">
            <a:xfrm>
              <a:off x="1337" y="1124"/>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40" name="Text Box 68"/>
            <p:cNvSpPr txBox="1">
              <a:spLocks noChangeArrowheads="1"/>
            </p:cNvSpPr>
            <p:nvPr/>
          </p:nvSpPr>
          <p:spPr bwMode="auto">
            <a:xfrm>
              <a:off x="1537" y="944"/>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1741" name="Text Box 69"/>
            <p:cNvSpPr txBox="1">
              <a:spLocks noChangeArrowheads="1"/>
            </p:cNvSpPr>
            <p:nvPr/>
          </p:nvSpPr>
          <p:spPr bwMode="auto">
            <a:xfrm rot="5400000">
              <a:off x="1605" y="869"/>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1742" name="Oval 70"/>
            <p:cNvSpPr>
              <a:spLocks noChangeArrowheads="1"/>
            </p:cNvSpPr>
            <p:nvPr/>
          </p:nvSpPr>
          <p:spPr bwMode="auto">
            <a:xfrm>
              <a:off x="915" y="1366"/>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1743" name="Oval 71"/>
            <p:cNvSpPr>
              <a:spLocks noChangeArrowheads="1"/>
            </p:cNvSpPr>
            <p:nvPr/>
          </p:nvSpPr>
          <p:spPr bwMode="auto">
            <a:xfrm>
              <a:off x="2304" y="118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1744" name="Oval 72"/>
            <p:cNvSpPr>
              <a:spLocks noChangeArrowheads="1"/>
            </p:cNvSpPr>
            <p:nvPr/>
          </p:nvSpPr>
          <p:spPr bwMode="auto">
            <a:xfrm>
              <a:off x="627" y="108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1745" name="Text Box 73"/>
            <p:cNvSpPr txBox="1">
              <a:spLocks noChangeArrowheads="1"/>
            </p:cNvSpPr>
            <p:nvPr/>
          </p:nvSpPr>
          <p:spPr bwMode="auto">
            <a:xfrm>
              <a:off x="1042" y="729"/>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71746" name="Group 74"/>
            <p:cNvGrpSpPr/>
            <p:nvPr/>
          </p:nvGrpSpPr>
          <p:grpSpPr bwMode="auto">
            <a:xfrm>
              <a:off x="2256" y="1617"/>
              <a:ext cx="148" cy="207"/>
              <a:chOff x="2160" y="1713"/>
              <a:chExt cx="148" cy="207"/>
            </a:xfrm>
          </p:grpSpPr>
          <p:grpSp>
            <p:nvGrpSpPr>
              <p:cNvPr id="71763" name="Group 75"/>
              <p:cNvGrpSpPr/>
              <p:nvPr/>
            </p:nvGrpSpPr>
            <p:grpSpPr bwMode="auto">
              <a:xfrm>
                <a:off x="2160" y="1767"/>
                <a:ext cx="148" cy="153"/>
                <a:chOff x="720" y="2736"/>
                <a:chExt cx="185" cy="192"/>
              </a:xfrm>
            </p:grpSpPr>
            <p:sp>
              <p:nvSpPr>
                <p:cNvPr id="71765" name="Line 7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66" name="Line 7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1764" name="Oval 7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1747" name="Text Box 79"/>
            <p:cNvSpPr txBox="1">
              <a:spLocks noChangeArrowheads="1"/>
            </p:cNvSpPr>
            <p:nvPr/>
          </p:nvSpPr>
          <p:spPr bwMode="auto">
            <a:xfrm>
              <a:off x="2352" y="106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1748" name="Text Box 80"/>
            <p:cNvSpPr txBox="1">
              <a:spLocks noChangeArrowheads="1"/>
            </p:cNvSpPr>
            <p:nvPr/>
          </p:nvSpPr>
          <p:spPr bwMode="auto">
            <a:xfrm>
              <a:off x="2352" y="149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1749" name="Group 81"/>
            <p:cNvGrpSpPr/>
            <p:nvPr/>
          </p:nvGrpSpPr>
          <p:grpSpPr bwMode="auto">
            <a:xfrm>
              <a:off x="863" y="1824"/>
              <a:ext cx="148" cy="207"/>
              <a:chOff x="2160" y="1713"/>
              <a:chExt cx="148" cy="207"/>
            </a:xfrm>
          </p:grpSpPr>
          <p:grpSp>
            <p:nvGrpSpPr>
              <p:cNvPr id="71759" name="Group 82"/>
              <p:cNvGrpSpPr/>
              <p:nvPr/>
            </p:nvGrpSpPr>
            <p:grpSpPr bwMode="auto">
              <a:xfrm>
                <a:off x="2160" y="1767"/>
                <a:ext cx="148" cy="153"/>
                <a:chOff x="720" y="2736"/>
                <a:chExt cx="185" cy="192"/>
              </a:xfrm>
            </p:grpSpPr>
            <p:sp>
              <p:nvSpPr>
                <p:cNvPr id="71761" name="Line 8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62" name="Line 8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1760" name="Oval 8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1750" name="Text Box 86"/>
            <p:cNvSpPr txBox="1">
              <a:spLocks noChangeArrowheads="1"/>
            </p:cNvSpPr>
            <p:nvPr/>
          </p:nvSpPr>
          <p:spPr bwMode="auto">
            <a:xfrm>
              <a:off x="410" y="96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1751" name="Group 87"/>
            <p:cNvGrpSpPr/>
            <p:nvPr/>
          </p:nvGrpSpPr>
          <p:grpSpPr bwMode="auto">
            <a:xfrm>
              <a:off x="575" y="1824"/>
              <a:ext cx="148" cy="207"/>
              <a:chOff x="2160" y="1713"/>
              <a:chExt cx="148" cy="207"/>
            </a:xfrm>
          </p:grpSpPr>
          <p:grpSp>
            <p:nvGrpSpPr>
              <p:cNvPr id="71755" name="Group 88"/>
              <p:cNvGrpSpPr/>
              <p:nvPr/>
            </p:nvGrpSpPr>
            <p:grpSpPr bwMode="auto">
              <a:xfrm>
                <a:off x="2160" y="1767"/>
                <a:ext cx="148" cy="153"/>
                <a:chOff x="720" y="2736"/>
                <a:chExt cx="185" cy="192"/>
              </a:xfrm>
            </p:grpSpPr>
            <p:sp>
              <p:nvSpPr>
                <p:cNvPr id="71757" name="Line 8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1758" name="Line 9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1756" name="Oval 9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1752" name="Text Box 92"/>
            <p:cNvSpPr txBox="1">
              <a:spLocks noChangeArrowheads="1"/>
            </p:cNvSpPr>
            <p:nvPr/>
          </p:nvSpPr>
          <p:spPr bwMode="auto">
            <a:xfrm>
              <a:off x="723" y="1248"/>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1753" name="Text Box 93"/>
            <p:cNvSpPr txBox="1">
              <a:spLocks noChangeArrowheads="1"/>
            </p:cNvSpPr>
            <p:nvPr/>
          </p:nvSpPr>
          <p:spPr bwMode="auto">
            <a:xfrm>
              <a:off x="387" y="1680"/>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1754" name="Text Box 94"/>
            <p:cNvSpPr txBox="1">
              <a:spLocks noChangeArrowheads="1"/>
            </p:cNvSpPr>
            <p:nvPr/>
          </p:nvSpPr>
          <p:spPr bwMode="auto">
            <a:xfrm>
              <a:off x="723" y="168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nvGrpSpPr>
          <p:cNvPr id="17" name="Group 113"/>
          <p:cNvGrpSpPr/>
          <p:nvPr/>
        </p:nvGrpSpPr>
        <p:grpSpPr bwMode="auto">
          <a:xfrm>
            <a:off x="854075" y="3200400"/>
            <a:ext cx="2825750" cy="2971800"/>
            <a:chOff x="538" y="2016"/>
            <a:chExt cx="1780" cy="1872"/>
          </a:xfrm>
        </p:grpSpPr>
        <p:sp>
          <p:nvSpPr>
            <p:cNvPr id="100448" name="Text Box 96"/>
            <p:cNvSpPr txBox="1">
              <a:spLocks noChangeArrowheads="1"/>
            </p:cNvSpPr>
            <p:nvPr/>
          </p:nvSpPr>
          <p:spPr bwMode="auto">
            <a:xfrm>
              <a:off x="711" y="3561"/>
              <a:ext cx="146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电压传输特性</a:t>
              </a:r>
              <a:endParaRPr lang="zh-CN" altLang="en-US" sz="2800" b="0" i="0">
                <a:effectLst>
                  <a:outerShdw blurRad="38100" dist="38100" dir="2700000" algn="tl">
                    <a:srgbClr val="DDDDDD"/>
                  </a:outerShdw>
                </a:effectLst>
              </a:endParaRPr>
            </a:p>
          </p:txBody>
        </p:sp>
        <p:sp>
          <p:nvSpPr>
            <p:cNvPr id="100449" name="Text Box 97"/>
            <p:cNvSpPr txBox="1">
              <a:spLocks noChangeArrowheads="1"/>
            </p:cNvSpPr>
            <p:nvPr/>
          </p:nvSpPr>
          <p:spPr bwMode="auto">
            <a:xfrm>
              <a:off x="682" y="3259"/>
              <a:ext cx="864"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effectLst>
                    <a:outerShdw blurRad="38100" dist="38100" dir="2700000" algn="tl">
                      <a:srgbClr val="DDDDDD"/>
                    </a:outerShdw>
                  </a:effectLst>
                  <a:sym typeface="Symbol" panose="05050102010706020507" charset="0"/>
                </a:rPr>
                <a:t>–</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p>
          </p:txBody>
        </p:sp>
        <p:sp>
          <p:nvSpPr>
            <p:cNvPr id="100450" name="Text Box 98"/>
            <p:cNvSpPr txBox="1">
              <a:spLocks noChangeArrowheads="1"/>
            </p:cNvSpPr>
            <p:nvPr/>
          </p:nvSpPr>
          <p:spPr bwMode="auto">
            <a:xfrm>
              <a:off x="624" y="2179"/>
              <a:ext cx="821"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003399"/>
                  </a:solidFill>
                  <a:effectLst>
                    <a:outerShdw blurRad="38100" dist="38100" dir="2700000" algn="tl">
                      <a:srgbClr val="DDDDDD"/>
                    </a:outerShdw>
                  </a:effectLst>
                  <a:sym typeface="Symbol" panose="05050102010706020507" charset="0"/>
                </a:rPr>
                <a:t> +</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p>
          </p:txBody>
        </p:sp>
        <p:sp>
          <p:nvSpPr>
            <p:cNvPr id="71712" name="Line 99"/>
            <p:cNvSpPr>
              <a:spLocks noChangeShapeType="1"/>
            </p:cNvSpPr>
            <p:nvPr/>
          </p:nvSpPr>
          <p:spPr bwMode="auto">
            <a:xfrm>
              <a:off x="874" y="2481"/>
              <a:ext cx="453" cy="1"/>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grpSp>
          <p:nvGrpSpPr>
            <p:cNvPr id="71713" name="Group 112"/>
            <p:cNvGrpSpPr/>
            <p:nvPr/>
          </p:nvGrpSpPr>
          <p:grpSpPr bwMode="auto">
            <a:xfrm>
              <a:off x="538" y="2016"/>
              <a:ext cx="1780" cy="1545"/>
              <a:chOff x="538" y="2016"/>
              <a:chExt cx="1780" cy="1545"/>
            </a:xfrm>
          </p:grpSpPr>
          <p:sp>
            <p:nvSpPr>
              <p:cNvPr id="71717" name="Line 101"/>
              <p:cNvSpPr>
                <a:spLocks noChangeShapeType="1"/>
              </p:cNvSpPr>
              <p:nvPr/>
            </p:nvSpPr>
            <p:spPr bwMode="auto">
              <a:xfrm>
                <a:off x="538" y="2956"/>
                <a:ext cx="1555"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grpSp>
            <p:nvGrpSpPr>
              <p:cNvPr id="71718" name="Group 111"/>
              <p:cNvGrpSpPr/>
              <p:nvPr/>
            </p:nvGrpSpPr>
            <p:grpSpPr bwMode="auto">
              <a:xfrm>
                <a:off x="1104" y="2016"/>
                <a:ext cx="1214" cy="1545"/>
                <a:chOff x="1104" y="2016"/>
                <a:chExt cx="1214" cy="1545"/>
              </a:xfrm>
            </p:grpSpPr>
            <p:sp>
              <p:nvSpPr>
                <p:cNvPr id="71719" name="Line 103"/>
                <p:cNvSpPr>
                  <a:spLocks noChangeShapeType="1"/>
                </p:cNvSpPr>
                <p:nvPr/>
              </p:nvSpPr>
              <p:spPr bwMode="auto">
                <a:xfrm flipV="1">
                  <a:off x="1315" y="2179"/>
                  <a:ext cx="0" cy="1382"/>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100456" name="Text Box 104"/>
                <p:cNvSpPr txBox="1">
                  <a:spLocks noChangeArrowheads="1"/>
                </p:cNvSpPr>
                <p:nvPr/>
              </p:nvSpPr>
              <p:spPr bwMode="auto">
                <a:xfrm>
                  <a:off x="2016" y="2880"/>
                  <a:ext cx="302"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endParaRPr lang="en-US" altLang="zh-CN" sz="2800" b="0" i="0">
                    <a:effectLst>
                      <a:outerShdw blurRad="38100" dist="38100" dir="2700000" algn="tl">
                        <a:srgbClr val="DDDDDD"/>
                      </a:outerShdw>
                    </a:effectLst>
                  </a:endParaRPr>
                </a:p>
              </p:txBody>
            </p:sp>
            <p:sp>
              <p:nvSpPr>
                <p:cNvPr id="100457" name="Text Box 105"/>
                <p:cNvSpPr txBox="1">
                  <a:spLocks noChangeArrowheads="1"/>
                </p:cNvSpPr>
                <p:nvPr/>
              </p:nvSpPr>
              <p:spPr bwMode="auto">
                <a:xfrm>
                  <a:off x="1334" y="2016"/>
                  <a:ext cx="346"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endParaRPr lang="en-US" altLang="zh-CN" sz="2800" b="0" i="0">
                    <a:effectLst>
                      <a:outerShdw blurRad="38100" dist="38100" dir="2700000" algn="tl">
                        <a:srgbClr val="DDDDDD"/>
                      </a:outerShdw>
                    </a:effectLst>
                  </a:endParaRPr>
                </a:p>
              </p:txBody>
            </p:sp>
            <p:sp>
              <p:nvSpPr>
                <p:cNvPr id="100458" name="Text Box 106"/>
                <p:cNvSpPr txBox="1">
                  <a:spLocks noChangeArrowheads="1"/>
                </p:cNvSpPr>
                <p:nvPr/>
              </p:nvSpPr>
              <p:spPr bwMode="auto">
                <a:xfrm flipH="1">
                  <a:off x="1104" y="2918"/>
                  <a:ext cx="216" cy="2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DDDDDD"/>
                        </a:outerShdw>
                      </a:effectLst>
                    </a:rPr>
                    <a:t>O</a:t>
                  </a:r>
                  <a:endParaRPr lang="en-US" altLang="zh-CN" b="0">
                    <a:effectLst>
                      <a:outerShdw blurRad="38100" dist="38100" dir="2700000" algn="tl">
                        <a:srgbClr val="DDDDDD"/>
                      </a:outerShdw>
                    </a:effectLst>
                  </a:endParaRPr>
                </a:p>
              </p:txBody>
            </p:sp>
            <p:sp>
              <p:nvSpPr>
                <p:cNvPr id="100459" name="Rectangle 107"/>
                <p:cNvSpPr>
                  <a:spLocks noChangeArrowheads="1"/>
                </p:cNvSpPr>
                <p:nvPr/>
              </p:nvSpPr>
              <p:spPr bwMode="auto">
                <a:xfrm>
                  <a:off x="1450" y="2305"/>
                  <a:ext cx="684" cy="327"/>
                </a:xfrm>
                <a:prstGeom prst="rect">
                  <a:avLst/>
                </a:prstGeom>
                <a:noFill/>
                <a:ln w="9525">
                  <a:noFill/>
                  <a:miter lim="800000"/>
                </a:ln>
                <a:effectLst/>
              </p:spPr>
              <p:txBody>
                <a:bodyPr wrap="none">
                  <a:spAutoFit/>
                </a:bodyPr>
                <a:lstStyle/>
                <a:p>
                  <a:r>
                    <a:rPr lang="en-US" altLang="zh-CN" sz="2800">
                      <a:effectLst>
                        <a:outerShdw blurRad="38100" dist="38100" dir="2700000" algn="tl">
                          <a:srgbClr val="DDDDDD"/>
                        </a:outerShdw>
                      </a:effectLst>
                      <a:latin typeface="Times New Roman" panose="02020603050405020304" charset="0"/>
                    </a:rPr>
                    <a:t>U</a:t>
                  </a:r>
                  <a:r>
                    <a:rPr lang="en-US" altLang="zh-CN" sz="2800" i="0" baseline="-25000">
                      <a:effectLst>
                        <a:outerShdw blurRad="38100" dist="38100" dir="2700000" algn="tl">
                          <a:srgbClr val="DDDDDD"/>
                        </a:outerShdw>
                      </a:effectLst>
                      <a:latin typeface="Times New Roman" panose="02020603050405020304" charset="0"/>
                    </a:rPr>
                    <a:t>R</a:t>
                  </a:r>
                  <a:r>
                    <a:rPr lang="en-US" altLang="zh-CN" sz="2800" i="0">
                      <a:effectLst>
                        <a:outerShdw blurRad="38100" dist="38100" dir="2700000" algn="tl">
                          <a:srgbClr val="DDDDDD"/>
                        </a:outerShdw>
                      </a:effectLst>
                      <a:latin typeface="Times New Roman" panose="02020603050405020304" charset="0"/>
                    </a:rPr>
                    <a:t>= 0</a:t>
                  </a:r>
                  <a:endParaRPr lang="en-US" altLang="zh-CN" sz="2800" b="0" i="0" baseline="-25000">
                    <a:effectLst>
                      <a:outerShdw blurRad="38100" dist="38100" dir="2700000" algn="tl">
                        <a:srgbClr val="DDDDDD"/>
                      </a:outerShdw>
                    </a:effectLst>
                    <a:latin typeface="Times New Roman" panose="02020603050405020304" charset="0"/>
                  </a:endParaRPr>
                </a:p>
              </p:txBody>
            </p:sp>
          </p:grpSp>
        </p:grpSp>
        <p:grpSp>
          <p:nvGrpSpPr>
            <p:cNvPr id="71714" name="Group 108"/>
            <p:cNvGrpSpPr/>
            <p:nvPr/>
          </p:nvGrpSpPr>
          <p:grpSpPr bwMode="auto">
            <a:xfrm>
              <a:off x="1316" y="2481"/>
              <a:ext cx="345" cy="951"/>
              <a:chOff x="4416" y="480"/>
              <a:chExt cx="384" cy="1056"/>
            </a:xfrm>
          </p:grpSpPr>
          <p:sp>
            <p:nvSpPr>
              <p:cNvPr id="71715" name="Line 109"/>
              <p:cNvSpPr>
                <a:spLocks noChangeShapeType="1"/>
              </p:cNvSpPr>
              <p:nvPr/>
            </p:nvSpPr>
            <p:spPr bwMode="auto">
              <a:xfrm>
                <a:off x="4416" y="480"/>
                <a:ext cx="0" cy="1056"/>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1716" name="Line 110"/>
              <p:cNvSpPr>
                <a:spLocks noChangeShapeType="1"/>
              </p:cNvSpPr>
              <p:nvPr/>
            </p:nvSpPr>
            <p:spPr bwMode="auto">
              <a:xfrm>
                <a:off x="4416" y="1536"/>
                <a:ext cx="384"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grpSp>
      </p:grpSp>
      <p:grpSp>
        <p:nvGrpSpPr>
          <p:cNvPr id="21" name="Group 115"/>
          <p:cNvGrpSpPr/>
          <p:nvPr/>
        </p:nvGrpSpPr>
        <p:grpSpPr bwMode="auto">
          <a:xfrm>
            <a:off x="4889500" y="381000"/>
            <a:ext cx="3721100" cy="2057400"/>
            <a:chOff x="3080" y="240"/>
            <a:chExt cx="2344" cy="1296"/>
          </a:xfrm>
        </p:grpSpPr>
        <p:grpSp>
          <p:nvGrpSpPr>
            <p:cNvPr id="71699" name="Group 11"/>
            <p:cNvGrpSpPr/>
            <p:nvPr/>
          </p:nvGrpSpPr>
          <p:grpSpPr bwMode="auto">
            <a:xfrm>
              <a:off x="3297" y="578"/>
              <a:ext cx="1599" cy="910"/>
              <a:chOff x="704" y="2468"/>
              <a:chExt cx="1117" cy="528"/>
            </a:xfrm>
          </p:grpSpPr>
          <p:sp>
            <p:nvSpPr>
              <p:cNvPr id="71705" name="Freeform 12"/>
              <p:cNvSpPr/>
              <p:nvPr/>
            </p:nvSpPr>
            <p:spPr bwMode="auto">
              <a:xfrm>
                <a:off x="704" y="2468"/>
                <a:ext cx="279" cy="264"/>
              </a:xfrm>
              <a:custGeom>
                <a:avLst/>
                <a:gdLst>
                  <a:gd name="T0" fmla="*/ 0 w 782"/>
                  <a:gd name="T1" fmla="*/ 1 h 433"/>
                  <a:gd name="T2" fmla="*/ 0 w 782"/>
                  <a:gd name="T3" fmla="*/ 1 h 433"/>
                  <a:gd name="T4" fmla="*/ 0 w 782"/>
                  <a:gd name="T5" fmla="*/ 1 h 433"/>
                  <a:gd name="T6" fmla="*/ 0 w 782"/>
                  <a:gd name="T7" fmla="*/ 1 h 433"/>
                  <a:gd name="T8" fmla="*/ 0 w 782"/>
                  <a:gd name="T9" fmla="*/ 1 h 433"/>
                  <a:gd name="T10" fmla="*/ 0 w 782"/>
                  <a:gd name="T11" fmla="*/ 1 h 433"/>
                  <a:gd name="T12" fmla="*/ 0 w 782"/>
                  <a:gd name="T13" fmla="*/ 0 h 433"/>
                  <a:gd name="T14" fmla="*/ 0 w 782"/>
                  <a:gd name="T15" fmla="*/ 1 h 433"/>
                  <a:gd name="T16" fmla="*/ 0 w 782"/>
                  <a:gd name="T17" fmla="*/ 1 h 433"/>
                  <a:gd name="T18" fmla="*/ 0 w 782"/>
                  <a:gd name="T19" fmla="*/ 1 h 433"/>
                  <a:gd name="T20" fmla="*/ 0 w 782"/>
                  <a:gd name="T21" fmla="*/ 1 h 433"/>
                  <a:gd name="T22" fmla="*/ 0 w 782"/>
                  <a:gd name="T23" fmla="*/ 1 h 433"/>
                  <a:gd name="T24" fmla="*/ 0 w 782"/>
                  <a:gd name="T25" fmla="*/ 1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2"/>
                  <a:gd name="T40" fmla="*/ 0 h 433"/>
                  <a:gd name="T41" fmla="*/ 782 w 782"/>
                  <a:gd name="T42" fmla="*/ 433 h 4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2" h="433">
                    <a:moveTo>
                      <a:pt x="0" y="432"/>
                    </a:moveTo>
                    <a:lnTo>
                      <a:pt x="66" y="314"/>
                    </a:lnTo>
                    <a:lnTo>
                      <a:pt x="132" y="212"/>
                    </a:lnTo>
                    <a:lnTo>
                      <a:pt x="198" y="124"/>
                    </a:lnTo>
                    <a:lnTo>
                      <a:pt x="264" y="51"/>
                    </a:lnTo>
                    <a:lnTo>
                      <a:pt x="319" y="14"/>
                    </a:lnTo>
                    <a:lnTo>
                      <a:pt x="385" y="0"/>
                    </a:lnTo>
                    <a:lnTo>
                      <a:pt x="451" y="14"/>
                    </a:lnTo>
                    <a:lnTo>
                      <a:pt x="517" y="51"/>
                    </a:lnTo>
                    <a:lnTo>
                      <a:pt x="583" y="124"/>
                    </a:lnTo>
                    <a:lnTo>
                      <a:pt x="649" y="212"/>
                    </a:lnTo>
                    <a:lnTo>
                      <a:pt x="715" y="322"/>
                    </a:lnTo>
                    <a:lnTo>
                      <a:pt x="781" y="432"/>
                    </a:lnTo>
                  </a:path>
                </a:pathLst>
              </a:custGeom>
              <a:noFill/>
              <a:ln w="38100" cap="rnd" cmpd="sng">
                <a:solidFill>
                  <a:schemeClr val="accent2"/>
                </a:solidFill>
                <a:prstDash val="solid"/>
                <a:round/>
                <a:headEnd type="none" w="med" len="med"/>
                <a:tailEnd type="none" w="med" len="med"/>
              </a:ln>
            </p:spPr>
            <p:txBody>
              <a:bodyPr/>
              <a:lstStyle/>
              <a:p>
                <a:endParaRPr lang="zh-CN" altLang="en-US">
                  <a:latin typeface="Times New Roman" panose="02020603050405020304" charset="0"/>
                </a:endParaRPr>
              </a:p>
            </p:txBody>
          </p:sp>
          <p:sp>
            <p:nvSpPr>
              <p:cNvPr id="71706" name="Freeform 13"/>
              <p:cNvSpPr/>
              <p:nvPr/>
            </p:nvSpPr>
            <p:spPr bwMode="auto">
              <a:xfrm>
                <a:off x="982" y="2732"/>
                <a:ext cx="280" cy="264"/>
              </a:xfrm>
              <a:custGeom>
                <a:avLst/>
                <a:gdLst>
                  <a:gd name="T0" fmla="*/ 0 w 784"/>
                  <a:gd name="T1" fmla="*/ 0 h 433"/>
                  <a:gd name="T2" fmla="*/ 0 w 784"/>
                  <a:gd name="T3" fmla="*/ 1 h 433"/>
                  <a:gd name="T4" fmla="*/ 0 w 784"/>
                  <a:gd name="T5" fmla="*/ 1 h 433"/>
                  <a:gd name="T6" fmla="*/ 0 w 784"/>
                  <a:gd name="T7" fmla="*/ 1 h 433"/>
                  <a:gd name="T8" fmla="*/ 0 w 784"/>
                  <a:gd name="T9" fmla="*/ 1 h 433"/>
                  <a:gd name="T10" fmla="*/ 0 w 784"/>
                  <a:gd name="T11" fmla="*/ 1 h 433"/>
                  <a:gd name="T12" fmla="*/ 0 w 784"/>
                  <a:gd name="T13" fmla="*/ 1 h 433"/>
                  <a:gd name="T14" fmla="*/ 0 w 784"/>
                  <a:gd name="T15" fmla="*/ 1 h 433"/>
                  <a:gd name="T16" fmla="*/ 0 w 784"/>
                  <a:gd name="T17" fmla="*/ 1 h 433"/>
                  <a:gd name="T18" fmla="*/ 0 w 784"/>
                  <a:gd name="T19" fmla="*/ 1 h 433"/>
                  <a:gd name="T20" fmla="*/ 0 w 784"/>
                  <a:gd name="T21" fmla="*/ 1 h 433"/>
                  <a:gd name="T22" fmla="*/ 0 w 784"/>
                  <a:gd name="T23" fmla="*/ 1 h 433"/>
                  <a:gd name="T24" fmla="*/ 0 w 784"/>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4"/>
                  <a:gd name="T40" fmla="*/ 0 h 433"/>
                  <a:gd name="T41" fmla="*/ 784 w 784"/>
                  <a:gd name="T42" fmla="*/ 433 h 4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4" h="433">
                    <a:moveTo>
                      <a:pt x="783" y="0"/>
                    </a:moveTo>
                    <a:lnTo>
                      <a:pt x="716" y="117"/>
                    </a:lnTo>
                    <a:lnTo>
                      <a:pt x="650" y="219"/>
                    </a:lnTo>
                    <a:lnTo>
                      <a:pt x="584" y="307"/>
                    </a:lnTo>
                    <a:lnTo>
                      <a:pt x="518" y="380"/>
                    </a:lnTo>
                    <a:lnTo>
                      <a:pt x="463" y="417"/>
                    </a:lnTo>
                    <a:lnTo>
                      <a:pt x="397" y="432"/>
                    </a:lnTo>
                    <a:lnTo>
                      <a:pt x="330" y="417"/>
                    </a:lnTo>
                    <a:lnTo>
                      <a:pt x="264" y="380"/>
                    </a:lnTo>
                    <a:lnTo>
                      <a:pt x="198" y="307"/>
                    </a:lnTo>
                    <a:lnTo>
                      <a:pt x="132" y="219"/>
                    </a:lnTo>
                    <a:lnTo>
                      <a:pt x="66" y="109"/>
                    </a:lnTo>
                    <a:lnTo>
                      <a:pt x="0" y="0"/>
                    </a:lnTo>
                  </a:path>
                </a:pathLst>
              </a:custGeom>
              <a:noFill/>
              <a:ln w="38100" cap="rnd" cmpd="sng">
                <a:solidFill>
                  <a:schemeClr val="accent2"/>
                </a:solidFill>
                <a:prstDash val="solid"/>
                <a:round/>
                <a:headEnd type="none" w="med" len="med"/>
                <a:tailEnd type="none" w="med" len="med"/>
              </a:ln>
            </p:spPr>
            <p:txBody>
              <a:bodyPr/>
              <a:lstStyle/>
              <a:p>
                <a:endParaRPr lang="zh-CN" altLang="en-US">
                  <a:latin typeface="Times New Roman" panose="02020603050405020304" charset="0"/>
                </a:endParaRPr>
              </a:p>
            </p:txBody>
          </p:sp>
          <p:sp>
            <p:nvSpPr>
              <p:cNvPr id="71707" name="Freeform 14"/>
              <p:cNvSpPr/>
              <p:nvPr/>
            </p:nvSpPr>
            <p:spPr bwMode="auto">
              <a:xfrm>
                <a:off x="1263" y="2468"/>
                <a:ext cx="279" cy="264"/>
              </a:xfrm>
              <a:custGeom>
                <a:avLst/>
                <a:gdLst>
                  <a:gd name="T0" fmla="*/ 0 w 782"/>
                  <a:gd name="T1" fmla="*/ 1 h 433"/>
                  <a:gd name="T2" fmla="*/ 0 w 782"/>
                  <a:gd name="T3" fmla="*/ 1 h 433"/>
                  <a:gd name="T4" fmla="*/ 0 w 782"/>
                  <a:gd name="T5" fmla="*/ 1 h 433"/>
                  <a:gd name="T6" fmla="*/ 0 w 782"/>
                  <a:gd name="T7" fmla="*/ 1 h 433"/>
                  <a:gd name="T8" fmla="*/ 0 w 782"/>
                  <a:gd name="T9" fmla="*/ 1 h 433"/>
                  <a:gd name="T10" fmla="*/ 0 w 782"/>
                  <a:gd name="T11" fmla="*/ 1 h 433"/>
                  <a:gd name="T12" fmla="*/ 0 w 782"/>
                  <a:gd name="T13" fmla="*/ 0 h 433"/>
                  <a:gd name="T14" fmla="*/ 0 w 782"/>
                  <a:gd name="T15" fmla="*/ 1 h 433"/>
                  <a:gd name="T16" fmla="*/ 0 w 782"/>
                  <a:gd name="T17" fmla="*/ 1 h 433"/>
                  <a:gd name="T18" fmla="*/ 0 w 782"/>
                  <a:gd name="T19" fmla="*/ 1 h 433"/>
                  <a:gd name="T20" fmla="*/ 0 w 782"/>
                  <a:gd name="T21" fmla="*/ 1 h 433"/>
                  <a:gd name="T22" fmla="*/ 0 w 782"/>
                  <a:gd name="T23" fmla="*/ 1 h 433"/>
                  <a:gd name="T24" fmla="*/ 0 w 782"/>
                  <a:gd name="T25" fmla="*/ 1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2"/>
                  <a:gd name="T40" fmla="*/ 0 h 433"/>
                  <a:gd name="T41" fmla="*/ 782 w 782"/>
                  <a:gd name="T42" fmla="*/ 433 h 4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2" h="433">
                    <a:moveTo>
                      <a:pt x="0" y="432"/>
                    </a:moveTo>
                    <a:lnTo>
                      <a:pt x="66" y="314"/>
                    </a:lnTo>
                    <a:lnTo>
                      <a:pt x="132" y="212"/>
                    </a:lnTo>
                    <a:lnTo>
                      <a:pt x="198" y="124"/>
                    </a:lnTo>
                    <a:lnTo>
                      <a:pt x="264" y="51"/>
                    </a:lnTo>
                    <a:lnTo>
                      <a:pt x="319" y="14"/>
                    </a:lnTo>
                    <a:lnTo>
                      <a:pt x="385" y="0"/>
                    </a:lnTo>
                    <a:lnTo>
                      <a:pt x="451" y="14"/>
                    </a:lnTo>
                    <a:lnTo>
                      <a:pt x="517" y="51"/>
                    </a:lnTo>
                    <a:lnTo>
                      <a:pt x="583" y="124"/>
                    </a:lnTo>
                    <a:lnTo>
                      <a:pt x="649" y="212"/>
                    </a:lnTo>
                    <a:lnTo>
                      <a:pt x="715" y="322"/>
                    </a:lnTo>
                    <a:lnTo>
                      <a:pt x="781" y="432"/>
                    </a:lnTo>
                  </a:path>
                </a:pathLst>
              </a:custGeom>
              <a:noFill/>
              <a:ln w="38100" cap="rnd" cmpd="sng">
                <a:solidFill>
                  <a:schemeClr val="accent2"/>
                </a:solidFill>
                <a:prstDash val="solid"/>
                <a:round/>
                <a:headEnd type="none" w="med" len="med"/>
                <a:tailEnd type="none" w="med" len="med"/>
              </a:ln>
            </p:spPr>
            <p:txBody>
              <a:bodyPr/>
              <a:lstStyle/>
              <a:p>
                <a:endParaRPr lang="zh-CN" altLang="en-US">
                  <a:latin typeface="Times New Roman" panose="02020603050405020304" charset="0"/>
                </a:endParaRPr>
              </a:p>
            </p:txBody>
          </p:sp>
          <p:sp>
            <p:nvSpPr>
              <p:cNvPr id="71708" name="Freeform 15"/>
              <p:cNvSpPr/>
              <p:nvPr/>
            </p:nvSpPr>
            <p:spPr bwMode="auto">
              <a:xfrm>
                <a:off x="1541" y="2732"/>
                <a:ext cx="280" cy="264"/>
              </a:xfrm>
              <a:custGeom>
                <a:avLst/>
                <a:gdLst>
                  <a:gd name="T0" fmla="*/ 0 w 784"/>
                  <a:gd name="T1" fmla="*/ 0 h 433"/>
                  <a:gd name="T2" fmla="*/ 0 w 784"/>
                  <a:gd name="T3" fmla="*/ 1 h 433"/>
                  <a:gd name="T4" fmla="*/ 0 w 784"/>
                  <a:gd name="T5" fmla="*/ 1 h 433"/>
                  <a:gd name="T6" fmla="*/ 0 w 784"/>
                  <a:gd name="T7" fmla="*/ 1 h 433"/>
                  <a:gd name="T8" fmla="*/ 0 w 784"/>
                  <a:gd name="T9" fmla="*/ 1 h 433"/>
                  <a:gd name="T10" fmla="*/ 0 w 784"/>
                  <a:gd name="T11" fmla="*/ 1 h 433"/>
                  <a:gd name="T12" fmla="*/ 0 w 784"/>
                  <a:gd name="T13" fmla="*/ 1 h 433"/>
                  <a:gd name="T14" fmla="*/ 0 w 784"/>
                  <a:gd name="T15" fmla="*/ 1 h 433"/>
                  <a:gd name="T16" fmla="*/ 0 w 784"/>
                  <a:gd name="T17" fmla="*/ 1 h 433"/>
                  <a:gd name="T18" fmla="*/ 0 w 784"/>
                  <a:gd name="T19" fmla="*/ 1 h 433"/>
                  <a:gd name="T20" fmla="*/ 0 w 784"/>
                  <a:gd name="T21" fmla="*/ 1 h 433"/>
                  <a:gd name="T22" fmla="*/ 0 w 784"/>
                  <a:gd name="T23" fmla="*/ 1 h 433"/>
                  <a:gd name="T24" fmla="*/ 0 w 784"/>
                  <a:gd name="T25" fmla="*/ 0 h 4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4"/>
                  <a:gd name="T40" fmla="*/ 0 h 433"/>
                  <a:gd name="T41" fmla="*/ 784 w 784"/>
                  <a:gd name="T42" fmla="*/ 433 h 4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4" h="433">
                    <a:moveTo>
                      <a:pt x="783" y="0"/>
                    </a:moveTo>
                    <a:lnTo>
                      <a:pt x="716" y="117"/>
                    </a:lnTo>
                    <a:lnTo>
                      <a:pt x="650" y="219"/>
                    </a:lnTo>
                    <a:lnTo>
                      <a:pt x="584" y="307"/>
                    </a:lnTo>
                    <a:lnTo>
                      <a:pt x="518" y="380"/>
                    </a:lnTo>
                    <a:lnTo>
                      <a:pt x="463" y="417"/>
                    </a:lnTo>
                    <a:lnTo>
                      <a:pt x="397" y="432"/>
                    </a:lnTo>
                    <a:lnTo>
                      <a:pt x="330" y="417"/>
                    </a:lnTo>
                    <a:lnTo>
                      <a:pt x="264" y="380"/>
                    </a:lnTo>
                    <a:lnTo>
                      <a:pt x="198" y="307"/>
                    </a:lnTo>
                    <a:lnTo>
                      <a:pt x="132" y="219"/>
                    </a:lnTo>
                    <a:lnTo>
                      <a:pt x="66" y="109"/>
                    </a:lnTo>
                    <a:lnTo>
                      <a:pt x="0" y="0"/>
                    </a:lnTo>
                  </a:path>
                </a:pathLst>
              </a:custGeom>
              <a:noFill/>
              <a:ln w="38100" cap="rnd" cmpd="sng">
                <a:solidFill>
                  <a:schemeClr val="accent2"/>
                </a:solidFill>
                <a:prstDash val="solid"/>
                <a:round/>
                <a:headEnd type="none" w="med" len="med"/>
                <a:tailEnd type="none" w="med" len="med"/>
              </a:ln>
            </p:spPr>
            <p:txBody>
              <a:bodyPr/>
              <a:lstStyle/>
              <a:p>
                <a:endParaRPr lang="zh-CN" altLang="en-US">
                  <a:latin typeface="Times New Roman" panose="02020603050405020304" charset="0"/>
                </a:endParaRPr>
              </a:p>
            </p:txBody>
          </p:sp>
        </p:grpSp>
        <p:sp>
          <p:nvSpPr>
            <p:cNvPr id="71700" name="Text Box 17"/>
            <p:cNvSpPr txBox="1">
              <a:spLocks noChangeArrowheads="1"/>
            </p:cNvSpPr>
            <p:nvPr/>
          </p:nvSpPr>
          <p:spPr bwMode="auto">
            <a:xfrm>
              <a:off x="5081" y="960"/>
              <a:ext cx="34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en-US" altLang="zh-CN" sz="2800">
                  <a:ea typeface="楷体_GB2312" charset="0"/>
                  <a:cs typeface="楷体_GB2312" charset="0"/>
                </a:rPr>
                <a:t>t</a:t>
              </a:r>
            </a:p>
          </p:txBody>
        </p:sp>
        <p:sp>
          <p:nvSpPr>
            <p:cNvPr id="71701" name="Line 19"/>
            <p:cNvSpPr>
              <a:spLocks noChangeShapeType="1"/>
            </p:cNvSpPr>
            <p:nvPr/>
          </p:nvSpPr>
          <p:spPr bwMode="auto">
            <a:xfrm>
              <a:off x="3298" y="1027"/>
              <a:ext cx="1972"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1702" name="Line 21"/>
            <p:cNvSpPr>
              <a:spLocks noChangeShapeType="1"/>
            </p:cNvSpPr>
            <p:nvPr/>
          </p:nvSpPr>
          <p:spPr bwMode="auto">
            <a:xfrm>
              <a:off x="3306" y="413"/>
              <a:ext cx="0" cy="1123"/>
            </a:xfrm>
            <a:prstGeom prst="line">
              <a:avLst/>
            </a:prstGeom>
            <a:noFill/>
            <a:ln w="38100">
              <a:solidFill>
                <a:schemeClr val="tx1"/>
              </a:solidFill>
              <a:round/>
              <a:headEnd type="triangle" w="med" len="med"/>
            </a:ln>
          </p:spPr>
          <p:txBody>
            <a:bodyPr wrap="none" anchor="ctr"/>
            <a:lstStyle/>
            <a:p>
              <a:endParaRPr lang="zh-CN" altLang="en-US">
                <a:latin typeface="Times New Roman" panose="02020603050405020304" charset="0"/>
              </a:endParaRPr>
            </a:p>
          </p:txBody>
        </p:sp>
        <p:sp>
          <p:nvSpPr>
            <p:cNvPr id="71703" name="Text Box 22"/>
            <p:cNvSpPr txBox="1">
              <a:spLocks noChangeArrowheads="1"/>
            </p:cNvSpPr>
            <p:nvPr/>
          </p:nvSpPr>
          <p:spPr bwMode="auto">
            <a:xfrm>
              <a:off x="3264" y="240"/>
              <a:ext cx="43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en-US" altLang="zh-CN" sz="2800">
                  <a:ea typeface="楷体_GB2312" charset="0"/>
                  <a:cs typeface="楷体_GB2312" charset="0"/>
                </a:rPr>
                <a:t>u</a:t>
              </a:r>
              <a:r>
                <a:rPr lang="en-US" altLang="zh-CN" sz="2800" i="0" baseline="-25000">
                  <a:ea typeface="楷体_GB2312" charset="0"/>
                  <a:cs typeface="楷体_GB2312" charset="0"/>
                </a:rPr>
                <a:t>i</a:t>
              </a:r>
              <a:endParaRPr lang="en-US" altLang="zh-CN" sz="2800" i="0">
                <a:ea typeface="楷体_GB2312" charset="0"/>
                <a:cs typeface="楷体_GB2312" charset="0"/>
              </a:endParaRPr>
            </a:p>
          </p:txBody>
        </p:sp>
        <p:sp>
          <p:nvSpPr>
            <p:cNvPr id="100466" name="Rectangle 114"/>
            <p:cNvSpPr>
              <a:spLocks noChangeArrowheads="1"/>
            </p:cNvSpPr>
            <p:nvPr/>
          </p:nvSpPr>
          <p:spPr bwMode="auto">
            <a:xfrm>
              <a:off x="3080" y="912"/>
              <a:ext cx="232" cy="250"/>
            </a:xfrm>
            <a:prstGeom prst="rect">
              <a:avLst/>
            </a:prstGeom>
            <a:noFill/>
            <a:ln w="9525">
              <a:noFill/>
              <a:miter lim="800000"/>
            </a:ln>
            <a:effectLst/>
          </p:spPr>
          <p:txBody>
            <a:bodyPr wrap="none">
              <a:spAutoFit/>
            </a:bodyPr>
            <a:lstStyle/>
            <a:p>
              <a:r>
                <a:rPr lang="en-US" altLang="zh-CN">
                  <a:effectLst>
                    <a:outerShdw blurRad="38100" dist="38100" dir="2700000" algn="tl">
                      <a:srgbClr val="DDDDDD"/>
                    </a:outerShdw>
                  </a:effectLst>
                  <a:latin typeface="Times New Roman" panose="02020603050405020304" charset="0"/>
                </a:rPr>
                <a:t>O</a:t>
              </a:r>
            </a:p>
          </p:txBody>
        </p:sp>
      </p:grpSp>
      <p:grpSp>
        <p:nvGrpSpPr>
          <p:cNvPr id="23" name="Group 117"/>
          <p:cNvGrpSpPr/>
          <p:nvPr/>
        </p:nvGrpSpPr>
        <p:grpSpPr bwMode="auto">
          <a:xfrm>
            <a:off x="4191000" y="2209800"/>
            <a:ext cx="4419600" cy="2463800"/>
            <a:chOff x="2640" y="1392"/>
            <a:chExt cx="2784" cy="1552"/>
          </a:xfrm>
        </p:grpSpPr>
        <p:sp>
          <p:nvSpPr>
            <p:cNvPr id="71691" name="Text Box 24"/>
            <p:cNvSpPr txBox="1">
              <a:spLocks noChangeArrowheads="1"/>
            </p:cNvSpPr>
            <p:nvPr/>
          </p:nvSpPr>
          <p:spPr bwMode="auto">
            <a:xfrm>
              <a:off x="5088" y="2256"/>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en-US" altLang="zh-CN" sz="2800">
                  <a:ea typeface="楷体_GB2312" charset="0"/>
                  <a:cs typeface="楷体_GB2312" charset="0"/>
                </a:rPr>
                <a:t>t</a:t>
              </a:r>
            </a:p>
          </p:txBody>
        </p:sp>
        <p:sp>
          <p:nvSpPr>
            <p:cNvPr id="71692" name="Line 25"/>
            <p:cNvSpPr>
              <a:spLocks noChangeShapeType="1"/>
            </p:cNvSpPr>
            <p:nvPr/>
          </p:nvSpPr>
          <p:spPr bwMode="auto">
            <a:xfrm>
              <a:off x="3308" y="2330"/>
              <a:ext cx="1927" cy="0"/>
            </a:xfrm>
            <a:prstGeom prst="line">
              <a:avLst/>
            </a:prstGeom>
            <a:noFill/>
            <a:ln w="38100">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1693" name="Line 26"/>
            <p:cNvSpPr>
              <a:spLocks noChangeShapeType="1"/>
            </p:cNvSpPr>
            <p:nvPr/>
          </p:nvSpPr>
          <p:spPr bwMode="auto">
            <a:xfrm>
              <a:off x="3310" y="1588"/>
              <a:ext cx="0" cy="1356"/>
            </a:xfrm>
            <a:prstGeom prst="line">
              <a:avLst/>
            </a:prstGeom>
            <a:noFill/>
            <a:ln w="38100">
              <a:solidFill>
                <a:schemeClr val="tx1"/>
              </a:solidFill>
              <a:round/>
              <a:headEnd type="triangle" w="med" len="med"/>
            </a:ln>
          </p:spPr>
          <p:txBody>
            <a:bodyPr wrap="none" anchor="ctr"/>
            <a:lstStyle/>
            <a:p>
              <a:endParaRPr lang="zh-CN" altLang="en-US">
                <a:latin typeface="Times New Roman" panose="02020603050405020304" charset="0"/>
              </a:endParaRPr>
            </a:p>
          </p:txBody>
        </p:sp>
        <p:sp>
          <p:nvSpPr>
            <p:cNvPr id="71694" name="Text Box 27"/>
            <p:cNvSpPr txBox="1">
              <a:spLocks noChangeArrowheads="1"/>
            </p:cNvSpPr>
            <p:nvPr/>
          </p:nvSpPr>
          <p:spPr bwMode="auto">
            <a:xfrm>
              <a:off x="3264" y="1392"/>
              <a:ext cx="42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spcBef>
                  <a:spcPct val="50000"/>
                </a:spcBef>
              </a:pPr>
              <a:r>
                <a:rPr lang="en-US" altLang="zh-CN" sz="2800">
                  <a:ea typeface="楷体_GB2312" charset="0"/>
                  <a:cs typeface="楷体_GB2312" charset="0"/>
                </a:rPr>
                <a:t>u</a:t>
              </a:r>
              <a:r>
                <a:rPr lang="en-US" altLang="zh-CN" sz="2800" i="0" baseline="-25000">
                  <a:ea typeface="楷体_GB2312" charset="0"/>
                  <a:cs typeface="楷体_GB2312" charset="0"/>
                </a:rPr>
                <a:t>o</a:t>
              </a:r>
              <a:endParaRPr lang="en-US" altLang="zh-CN" sz="2800" i="0">
                <a:ea typeface="楷体_GB2312" charset="0"/>
                <a:cs typeface="楷体_GB2312" charset="0"/>
              </a:endParaRPr>
            </a:p>
          </p:txBody>
        </p:sp>
        <p:grpSp>
          <p:nvGrpSpPr>
            <p:cNvPr id="71695" name="Group 47"/>
            <p:cNvGrpSpPr/>
            <p:nvPr/>
          </p:nvGrpSpPr>
          <p:grpSpPr bwMode="auto">
            <a:xfrm>
              <a:off x="2640" y="1664"/>
              <a:ext cx="1017" cy="1182"/>
              <a:chOff x="2688" y="2027"/>
              <a:chExt cx="1017" cy="1246"/>
            </a:xfrm>
          </p:grpSpPr>
          <p:sp>
            <p:nvSpPr>
              <p:cNvPr id="71697" name="Text Box 48"/>
              <p:cNvSpPr txBox="1">
                <a:spLocks noChangeArrowheads="1"/>
              </p:cNvSpPr>
              <p:nvPr/>
            </p:nvSpPr>
            <p:spPr bwMode="auto">
              <a:xfrm>
                <a:off x="2688" y="2027"/>
                <a:ext cx="858" cy="304"/>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spcBef>
                    <a:spcPct val="50000"/>
                  </a:spcBef>
                </a:pPr>
                <a:r>
                  <a:rPr lang="en-US" altLang="zh-CN" sz="2400" i="0">
                    <a:solidFill>
                      <a:srgbClr val="003399"/>
                    </a:solidFill>
                    <a:sym typeface="Symbol" panose="05050102010706020507" charset="0"/>
                  </a:rPr>
                  <a:t>+</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p>
            </p:txBody>
          </p:sp>
          <p:sp>
            <p:nvSpPr>
              <p:cNvPr id="71698" name="Text Box 49"/>
              <p:cNvSpPr txBox="1">
                <a:spLocks noChangeArrowheads="1"/>
              </p:cNvSpPr>
              <p:nvPr/>
            </p:nvSpPr>
            <p:spPr bwMode="auto">
              <a:xfrm>
                <a:off x="2736" y="2928"/>
                <a:ext cx="969" cy="34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spcBef>
                    <a:spcPct val="50000"/>
                  </a:spcBef>
                </a:pPr>
                <a:r>
                  <a:rPr lang="en-US" altLang="zh-CN" sz="2800" i="0">
                    <a:cs typeface="Times New Roman" panose="02020603050405020304" charset="0"/>
                  </a:rPr>
                  <a:t>–</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p>
            </p:txBody>
          </p:sp>
        </p:grpSp>
        <p:sp>
          <p:nvSpPr>
            <p:cNvPr id="100468" name="Rectangle 116"/>
            <p:cNvSpPr>
              <a:spLocks noChangeArrowheads="1"/>
            </p:cNvSpPr>
            <p:nvPr/>
          </p:nvSpPr>
          <p:spPr bwMode="auto">
            <a:xfrm>
              <a:off x="3120" y="2198"/>
              <a:ext cx="232" cy="250"/>
            </a:xfrm>
            <a:prstGeom prst="rect">
              <a:avLst/>
            </a:prstGeom>
            <a:noFill/>
            <a:ln w="9525">
              <a:noFill/>
              <a:miter lim="800000"/>
            </a:ln>
            <a:effectLst/>
          </p:spPr>
          <p:txBody>
            <a:bodyPr wrap="none">
              <a:spAutoFit/>
            </a:bodyPr>
            <a:lstStyle/>
            <a:p>
              <a:r>
                <a:rPr lang="en-US" altLang="zh-CN">
                  <a:effectLst>
                    <a:outerShdw blurRad="38100" dist="38100" dir="2700000" algn="tl">
                      <a:srgbClr val="DDDDDD"/>
                    </a:outerShdw>
                  </a:effectLst>
                  <a:latin typeface="Times New Roman" panose="02020603050405020304" charset="0"/>
                </a:rPr>
                <a:t>O</a:t>
              </a:r>
            </a:p>
          </p:txBody>
        </p:sp>
      </p:grpSp>
      <p:sp>
        <p:nvSpPr>
          <p:cNvPr id="100470" name="Line 118"/>
          <p:cNvSpPr>
            <a:spLocks noChangeShapeType="1"/>
          </p:cNvSpPr>
          <p:nvPr/>
        </p:nvSpPr>
        <p:spPr bwMode="auto">
          <a:xfrm>
            <a:off x="5257800" y="2971800"/>
            <a:ext cx="685800" cy="0"/>
          </a:xfrm>
          <a:prstGeom prst="line">
            <a:avLst/>
          </a:prstGeom>
          <a:noFill/>
          <a:ln w="28575">
            <a:solidFill>
              <a:schemeClr val="tx1"/>
            </a:solidFill>
            <a:prstDash val="dash"/>
            <a:round/>
          </a:ln>
        </p:spPr>
        <p:txBody>
          <a:bodyPr/>
          <a:lstStyle/>
          <a:p>
            <a:endParaRPr lang="zh-CN" altLang="en-US">
              <a:latin typeface="Times New Roman" panose="02020603050405020304" charset="0"/>
            </a:endParaRPr>
          </a:p>
        </p:txBody>
      </p:sp>
    </p:spTree>
    <p:extLst>
      <p:ext uri="{BB962C8B-B14F-4D97-AF65-F5344CB8AC3E}">
        <p14:creationId xmlns:p14="http://schemas.microsoft.com/office/powerpoint/2010/main" val="3102538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100470"/>
                                        </p:tgtEl>
                                        <p:attrNameLst>
                                          <p:attrName>style.visibility</p:attrName>
                                        </p:attrNameLst>
                                      </p:cBhvr>
                                      <p:to>
                                        <p:strVal val="visible"/>
                                      </p:to>
                                    </p:set>
                                    <p:animEffect transition="in" filter="wipe(right)">
                                      <p:cBhvr>
                                        <p:cTn id="30" dur="500"/>
                                        <p:tgtEl>
                                          <p:spTgt spid="1004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0402"/>
                                        </p:tgtEl>
                                        <p:attrNameLst>
                                          <p:attrName>style.visibility</p:attrName>
                                        </p:attrNameLst>
                                      </p:cBhvr>
                                      <p:to>
                                        <p:strVal val="visible"/>
                                      </p:to>
                                    </p:set>
                                    <p:animEffect transition="in" filter="wipe(left)">
                                      <p:cBhvr>
                                        <p:cTn id="35" dur="500"/>
                                        <p:tgtEl>
                                          <p:spTgt spid="10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02" grpId="0" autoUpdateAnimBg="0"/>
      <p:bldP spid="1004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bwMode="auto">
          <a:xfrm>
            <a:off x="457200" y="457200"/>
            <a:ext cx="6248400" cy="6096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3.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理想运放工作在线性区的特点</a:t>
            </a:r>
          </a:p>
        </p:txBody>
      </p:sp>
      <p:sp>
        <p:nvSpPr>
          <p:cNvPr id="58371" name="Text Box 3"/>
          <p:cNvSpPr txBox="1">
            <a:spLocks noChangeArrowheads="1"/>
          </p:cNvSpPr>
          <p:nvPr/>
        </p:nvSpPr>
        <p:spPr bwMode="auto">
          <a:xfrm>
            <a:off x="3810000" y="1000125"/>
            <a:ext cx="47244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latin typeface="Times New Roman" panose="02020603050405020304"/>
                <a:ea typeface="+mn-ea"/>
                <a:cs typeface="Times New Roman" panose="02020603050405020304"/>
                <a:sym typeface="Symbol" panose="05050102010706020507" charset="0"/>
              </a:rPr>
              <a:t>因为 </a:t>
            </a:r>
            <a:r>
              <a:rPr lang="en-US" altLang="zh-CN" sz="2800" dirty="0" err="1">
                <a:latin typeface="Times New Roman" panose="02020603050405020304"/>
                <a:ea typeface="+mn-ea"/>
                <a:cs typeface="Times New Roman" panose="02020603050405020304"/>
                <a:sym typeface="Symbol" panose="05050102010706020507" charset="0"/>
              </a:rPr>
              <a:t>u</a:t>
            </a:r>
            <a:r>
              <a:rPr lang="en-US" altLang="zh-CN" sz="2800" i="0" baseline="-25000" dirty="0" err="1">
                <a:latin typeface="Times New Roman" panose="02020603050405020304"/>
                <a:ea typeface="+mn-ea"/>
                <a:cs typeface="Times New Roman" panose="02020603050405020304"/>
                <a:sym typeface="Symbol" panose="05050102010706020507" charset="0"/>
              </a:rPr>
              <a:t>o</a:t>
            </a:r>
            <a:r>
              <a:rPr lang="en-US" altLang="zh-CN" sz="2800" dirty="0">
                <a:latin typeface="Times New Roman" panose="02020603050405020304"/>
                <a:ea typeface="+mn-ea"/>
                <a:cs typeface="Times New Roman" panose="02020603050405020304"/>
                <a:sym typeface="Symbol" panose="05050102010706020507" charset="0"/>
              </a:rPr>
              <a:t> </a:t>
            </a:r>
            <a:r>
              <a:rPr lang="en-US" altLang="zh-CN" sz="2800" i="0" dirty="0">
                <a:latin typeface="Times New Roman" panose="02020603050405020304"/>
                <a:ea typeface="+mn-ea"/>
                <a:cs typeface="Times New Roman" panose="02020603050405020304"/>
                <a:sym typeface="Symbol" panose="05050102010706020507" charset="0"/>
              </a:rPr>
              <a:t>=</a:t>
            </a:r>
            <a:r>
              <a:rPr lang="en-US" altLang="zh-CN" sz="2800" dirty="0">
                <a:latin typeface="Times New Roman" panose="02020603050405020304"/>
                <a:ea typeface="+mn-ea"/>
                <a:cs typeface="Times New Roman" panose="02020603050405020304"/>
                <a:sym typeface="Symbol" panose="05050102010706020507" charset="0"/>
              </a:rPr>
              <a:t> </a:t>
            </a:r>
            <a:r>
              <a:rPr lang="en-US" altLang="zh-CN" sz="2800" dirty="0" err="1">
                <a:latin typeface="Times New Roman" panose="02020603050405020304"/>
                <a:ea typeface="+mn-ea"/>
                <a:cs typeface="Times New Roman" panose="02020603050405020304"/>
                <a:sym typeface="Symbol" panose="05050102010706020507" charset="0"/>
              </a:rPr>
              <a:t>A</a:t>
            </a:r>
            <a:r>
              <a:rPr lang="en-US" altLang="zh-CN" sz="2800" baseline="-25000" dirty="0" err="1">
                <a:latin typeface="Times New Roman" panose="02020603050405020304"/>
                <a:ea typeface="+mn-ea"/>
                <a:cs typeface="Times New Roman" panose="02020603050405020304"/>
                <a:sym typeface="Symbol" panose="05050102010706020507" charset="0"/>
              </a:rPr>
              <a:t>u</a:t>
            </a:r>
            <a:r>
              <a:rPr lang="en-US" altLang="zh-CN" sz="2800" i="0" baseline="-25000" dirty="0" err="1">
                <a:latin typeface="Times New Roman" panose="02020603050405020304"/>
                <a:ea typeface="+mn-ea"/>
                <a:cs typeface="Times New Roman" panose="02020603050405020304"/>
                <a:sym typeface="Symbol" panose="05050102010706020507" charset="0"/>
              </a:rPr>
              <a:t>o</a:t>
            </a:r>
            <a:r>
              <a:rPr lang="en-US" altLang="zh-CN" sz="2800" i="0" dirty="0">
                <a:latin typeface="Times New Roman" panose="02020603050405020304"/>
                <a:ea typeface="+mn-ea"/>
                <a:cs typeface="Times New Roman" panose="02020603050405020304"/>
                <a:sym typeface="Symbol" panose="05050102010706020507" charset="0"/>
              </a:rPr>
              <a:t>(</a:t>
            </a:r>
            <a:r>
              <a:rPr lang="en-US" altLang="zh-CN" sz="2800" dirty="0">
                <a:latin typeface="Times New Roman" panose="02020603050405020304"/>
                <a:ea typeface="+mn-ea"/>
                <a:cs typeface="Times New Roman" panose="02020603050405020304"/>
                <a:sym typeface="Symbol" panose="05050102010706020507" charset="0"/>
              </a:rPr>
              <a:t>u</a:t>
            </a:r>
            <a:r>
              <a:rPr lang="en-US" altLang="zh-CN" sz="2800" baseline="-25000" dirty="0">
                <a:latin typeface="Times New Roman" panose="02020603050405020304"/>
                <a:ea typeface="+mn-ea"/>
                <a:cs typeface="Times New Roman" panose="02020603050405020304"/>
                <a:sym typeface="Symbol" panose="05050102010706020507" charset="0"/>
              </a:rPr>
              <a:t>+</a:t>
            </a:r>
            <a:r>
              <a:rPr lang="en-US" altLang="zh-CN" sz="2800" i="0" dirty="0">
                <a:latin typeface="Times New Roman" panose="02020603050405020304"/>
                <a:ea typeface="+mn-ea"/>
                <a:cs typeface="Times New Roman" panose="02020603050405020304"/>
                <a:sym typeface="Symbol" panose="05050102010706020507" charset="0"/>
              </a:rPr>
              <a:t>– </a:t>
            </a:r>
            <a:r>
              <a:rPr lang="en-US" altLang="zh-CN" sz="2800" dirty="0">
                <a:latin typeface="Times New Roman" panose="02020603050405020304"/>
                <a:ea typeface="+mn-ea"/>
                <a:cs typeface="Times New Roman" panose="02020603050405020304"/>
                <a:sym typeface="Symbol" panose="05050102010706020507" charset="0"/>
              </a:rPr>
              <a:t>u</a:t>
            </a:r>
            <a:r>
              <a:rPr lang="en-US" altLang="zh-CN" sz="2800" i="0" baseline="-25000" dirty="0">
                <a:latin typeface="Times New Roman" panose="02020603050405020304"/>
                <a:ea typeface="+mn-ea"/>
                <a:cs typeface="Times New Roman" panose="02020603050405020304"/>
                <a:sym typeface="Symbol" panose="05050102010706020507" charset="0"/>
              </a:rPr>
              <a:t>–</a:t>
            </a:r>
            <a:r>
              <a:rPr lang="en-US" altLang="zh-CN" sz="2800" baseline="-25000" dirty="0">
                <a:latin typeface="Times New Roman" panose="02020603050405020304"/>
                <a:ea typeface="+mn-ea"/>
                <a:cs typeface="Times New Roman" panose="02020603050405020304"/>
                <a:sym typeface="Symbol" panose="05050102010706020507" charset="0"/>
              </a:rPr>
              <a:t> </a:t>
            </a:r>
            <a:r>
              <a:rPr lang="en-US" altLang="zh-CN" sz="2800" i="0" dirty="0">
                <a:latin typeface="Times New Roman" panose="02020603050405020304"/>
                <a:ea typeface="+mn-ea"/>
                <a:cs typeface="Times New Roman" panose="02020603050405020304"/>
                <a:sym typeface="Symbol" panose="05050102010706020507" charset="0"/>
              </a:rPr>
              <a:t>)</a:t>
            </a:r>
          </a:p>
        </p:txBody>
      </p:sp>
      <p:sp>
        <p:nvSpPr>
          <p:cNvPr id="58372" name="Text Box 4" descr="40%"/>
          <p:cNvSpPr txBox="1">
            <a:spLocks noChangeArrowheads="1"/>
          </p:cNvSpPr>
          <p:nvPr/>
        </p:nvSpPr>
        <p:spPr bwMode="auto">
          <a:xfrm>
            <a:off x="3733800" y="1711325"/>
            <a:ext cx="4876800" cy="954107"/>
          </a:xfrm>
          <a:prstGeom prst="rect">
            <a:avLst/>
          </a:prstGeom>
          <a:pattFill prst="pct40">
            <a:fgClr>
              <a:srgbClr val="FFFF00"/>
            </a:fgClr>
            <a:bgClr>
              <a:srgbClr val="FFFFFF"/>
            </a:bgClr>
          </a:pattFill>
          <a:ln>
            <a:noFill/>
          </a:ln>
        </p:spPr>
        <p:txBody>
          <a:bodyPr wrap="squar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dirty="0">
                <a:solidFill>
                  <a:srgbClr val="131C9E"/>
                </a:solidFill>
                <a:latin typeface="Times New Roman" panose="02020603050405020304"/>
                <a:ea typeface="+mn-ea"/>
                <a:cs typeface="Times New Roman" panose="02020603050405020304"/>
                <a:sym typeface="Symbol" panose="05050102010706020507" charset="0"/>
              </a:rPr>
              <a:t>所以</a:t>
            </a:r>
            <a:r>
              <a:rPr lang="en-US" altLang="zh-CN" sz="2800" i="0" dirty="0">
                <a:solidFill>
                  <a:srgbClr val="131C9E"/>
                </a:solidFill>
                <a:latin typeface="Times New Roman" panose="02020603050405020304"/>
                <a:ea typeface="+mn-ea"/>
                <a:cs typeface="Times New Roman" panose="02020603050405020304"/>
                <a:sym typeface="Symbol" panose="05050102010706020507" charset="0"/>
              </a:rPr>
              <a:t>(</a:t>
            </a:r>
            <a:r>
              <a:rPr lang="en-US" altLang="zh-CN" sz="2800" i="0" dirty="0">
                <a:solidFill>
                  <a:srgbClr val="131C9E"/>
                </a:solidFill>
                <a:latin typeface="Times New Roman" panose="02020603050405020304"/>
                <a:ea typeface="+mn-ea"/>
                <a:cs typeface="Times New Roman" panose="02020603050405020304"/>
              </a:rPr>
              <a:t>1) </a:t>
            </a:r>
            <a:r>
              <a:rPr lang="zh-CN" altLang="en-US" sz="2800" i="0" dirty="0" smtClean="0">
                <a:solidFill>
                  <a:srgbClr val="131C9E"/>
                </a:solidFill>
                <a:latin typeface="Times New Roman" panose="02020603050405020304"/>
                <a:ea typeface="+mn-ea"/>
                <a:cs typeface="Times New Roman" panose="02020603050405020304"/>
              </a:rPr>
              <a:t>差模输入电压约等于</a:t>
            </a:r>
            <a:r>
              <a:rPr lang="en-US" altLang="zh-CN" sz="2800" i="0" dirty="0" smtClean="0">
                <a:solidFill>
                  <a:srgbClr val="131C9E"/>
                </a:solidFill>
                <a:latin typeface="Times New Roman" panose="02020603050405020304"/>
                <a:ea typeface="+mn-ea"/>
                <a:cs typeface="Times New Roman" panose="02020603050405020304"/>
              </a:rPr>
              <a:t>0      </a:t>
            </a:r>
            <a:r>
              <a:rPr lang="zh-CN" altLang="en-US" sz="2800" i="0" dirty="0" smtClean="0">
                <a:solidFill>
                  <a:srgbClr val="FF3300"/>
                </a:solidFill>
                <a:latin typeface="Times New Roman" panose="02020603050405020304"/>
                <a:ea typeface="+mn-ea"/>
                <a:cs typeface="Times New Roman" panose="02020603050405020304"/>
              </a:rPr>
              <a:t>即 </a:t>
            </a:r>
            <a:r>
              <a:rPr lang="en-US" altLang="zh-CN" sz="2800" dirty="0">
                <a:solidFill>
                  <a:srgbClr val="FF3300"/>
                </a:solidFill>
                <a:latin typeface="Times New Roman" panose="02020603050405020304"/>
                <a:ea typeface="+mn-ea"/>
                <a:cs typeface="Times New Roman" panose="02020603050405020304"/>
                <a:sym typeface="Symbol" panose="05050102010706020507" charset="0"/>
              </a:rPr>
              <a:t>u</a:t>
            </a:r>
            <a:r>
              <a:rPr lang="en-US" altLang="zh-CN" sz="2800" baseline="-25000" dirty="0">
                <a:solidFill>
                  <a:srgbClr val="FF3300"/>
                </a:solidFill>
                <a:latin typeface="Times New Roman" panose="02020603050405020304"/>
                <a:ea typeface="+mn-ea"/>
                <a:cs typeface="Times New Roman" panose="02020603050405020304"/>
                <a:sym typeface="Symbol" panose="05050102010706020507" charset="0"/>
              </a:rPr>
              <a:t>+</a:t>
            </a:r>
            <a:r>
              <a:rPr lang="en-US" altLang="zh-CN" sz="2800" dirty="0">
                <a:solidFill>
                  <a:srgbClr val="FF3300"/>
                </a:solidFill>
                <a:latin typeface="Times New Roman" panose="02020603050405020304"/>
                <a:ea typeface="+mn-ea"/>
                <a:cs typeface="Times New Roman" panose="02020603050405020304"/>
                <a:sym typeface="Symbol" panose="05050102010706020507" charset="0"/>
              </a:rPr>
              <a:t>= u</a:t>
            </a:r>
            <a:r>
              <a:rPr lang="en-US" altLang="zh-CN" sz="2800" baseline="-25000" dirty="0">
                <a:solidFill>
                  <a:srgbClr val="FF3300"/>
                </a:solidFill>
                <a:latin typeface="Times New Roman" panose="02020603050405020304"/>
                <a:ea typeface="+mn-ea"/>
                <a:cs typeface="Times New Roman" panose="02020603050405020304"/>
                <a:sym typeface="Symbol" panose="05050102010706020507" charset="0"/>
              </a:rPr>
              <a:t>–</a:t>
            </a:r>
            <a:r>
              <a:rPr lang="en-US" altLang="zh-CN" sz="2800" i="0" baseline="-25000" dirty="0">
                <a:solidFill>
                  <a:srgbClr val="FF3300"/>
                </a:solidFill>
                <a:latin typeface="Times New Roman" panose="02020603050405020304"/>
                <a:ea typeface="+mn-ea"/>
                <a:cs typeface="Times New Roman" panose="02020603050405020304"/>
                <a:sym typeface="Symbol" panose="05050102010706020507" charset="0"/>
              </a:rPr>
              <a:t>  </a:t>
            </a:r>
            <a:r>
              <a:rPr lang="en-US" altLang="zh-CN" sz="2800" i="0" dirty="0">
                <a:solidFill>
                  <a:srgbClr val="FF3300"/>
                </a:solidFill>
                <a:latin typeface="Times New Roman" panose="02020603050405020304"/>
                <a:ea typeface="+mn-ea"/>
                <a:cs typeface="Times New Roman" panose="02020603050405020304"/>
                <a:sym typeface="Symbol" panose="05050102010706020507" charset="0"/>
              </a:rPr>
              <a:t>,</a:t>
            </a:r>
            <a:r>
              <a:rPr lang="zh-CN" altLang="en-US" sz="2800" i="0" dirty="0">
                <a:solidFill>
                  <a:srgbClr val="FF3300"/>
                </a:solidFill>
                <a:latin typeface="Times New Roman" panose="02020603050405020304"/>
                <a:ea typeface="+mn-ea"/>
                <a:cs typeface="Times New Roman" panose="02020603050405020304"/>
                <a:sym typeface="Symbol" panose="05050102010706020507" charset="0"/>
              </a:rPr>
              <a:t>称“虚短”</a:t>
            </a:r>
            <a:endParaRPr lang="zh-CN" altLang="en-US" sz="2800" i="0" dirty="0">
              <a:solidFill>
                <a:srgbClr val="FF3300"/>
              </a:solidFill>
              <a:latin typeface="Times New Roman" panose="02020603050405020304"/>
              <a:ea typeface="+mn-ea"/>
              <a:cs typeface="Times New Roman" panose="02020603050405020304"/>
            </a:endParaRPr>
          </a:p>
        </p:txBody>
      </p:sp>
      <p:sp>
        <p:nvSpPr>
          <p:cNvPr id="58373" name="Text Box 5" descr="40%"/>
          <p:cNvSpPr txBox="1">
            <a:spLocks noChangeArrowheads="1"/>
          </p:cNvSpPr>
          <p:nvPr/>
        </p:nvSpPr>
        <p:spPr bwMode="auto">
          <a:xfrm>
            <a:off x="3810000" y="2909255"/>
            <a:ext cx="4800600" cy="1031875"/>
          </a:xfrm>
          <a:prstGeom prst="rect">
            <a:avLst/>
          </a:prstGeom>
          <a:pattFill prst="pct40">
            <a:fgClr>
              <a:srgbClr val="00FF00"/>
            </a:fgClr>
            <a:bgClr>
              <a:srgbClr val="FFFFFF"/>
            </a:bgClr>
          </a:patt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en-US" altLang="zh-CN" sz="2800" i="0" dirty="0">
                <a:solidFill>
                  <a:schemeClr val="accent2"/>
                </a:solidFill>
              </a:rPr>
              <a:t>    </a:t>
            </a:r>
            <a:r>
              <a:rPr lang="en-US" altLang="zh-CN" sz="2800" i="0" dirty="0">
                <a:solidFill>
                  <a:srgbClr val="131C9E"/>
                </a:solidFill>
              </a:rPr>
              <a:t>   (2) </a:t>
            </a:r>
            <a:r>
              <a:rPr lang="zh-CN" altLang="en-US" sz="2800" i="0" dirty="0">
                <a:solidFill>
                  <a:srgbClr val="131C9E"/>
                </a:solidFill>
              </a:rPr>
              <a:t>输入电流约等于 </a:t>
            </a:r>
            <a:r>
              <a:rPr lang="en-US" altLang="zh-CN" sz="2800" i="0" dirty="0">
                <a:solidFill>
                  <a:srgbClr val="131C9E"/>
                </a:solidFill>
              </a:rPr>
              <a:t>0</a:t>
            </a:r>
          </a:p>
          <a:p>
            <a:pPr eaLnBrk="1" hangingPunct="1">
              <a:spcBef>
                <a:spcPct val="20000"/>
              </a:spcBef>
            </a:pPr>
            <a:r>
              <a:rPr lang="en-US" altLang="zh-CN" sz="2800" i="0" dirty="0">
                <a:solidFill>
                  <a:schemeClr val="accent2"/>
                </a:solidFill>
              </a:rPr>
              <a:t>       </a:t>
            </a:r>
            <a:r>
              <a:rPr lang="zh-CN" altLang="en-US" sz="2800" i="0" dirty="0">
                <a:solidFill>
                  <a:srgbClr val="FF3300"/>
                </a:solidFill>
              </a:rPr>
              <a:t>即 </a:t>
            </a:r>
            <a:r>
              <a:rPr lang="en-US" altLang="zh-CN" sz="2800" dirty="0" err="1">
                <a:solidFill>
                  <a:srgbClr val="FF3300"/>
                </a:solidFill>
                <a:ea typeface="创艺繁标宋" charset="0"/>
                <a:cs typeface="创艺繁标宋" charset="0"/>
                <a:sym typeface="Symbol" panose="05050102010706020507" charset="0"/>
              </a:rPr>
              <a:t>i</a:t>
            </a:r>
            <a:r>
              <a:rPr lang="en-US" altLang="zh-CN" sz="2800" baseline="-25000" dirty="0">
                <a:solidFill>
                  <a:srgbClr val="FF3300"/>
                </a:solidFill>
                <a:ea typeface="创艺繁标宋" charset="0"/>
                <a:cs typeface="创艺繁标宋" charset="0"/>
                <a:sym typeface="Symbol" panose="05050102010706020507" charset="0"/>
              </a:rPr>
              <a:t>+</a:t>
            </a:r>
            <a:r>
              <a:rPr lang="en-US" altLang="zh-CN" sz="2800" dirty="0">
                <a:solidFill>
                  <a:srgbClr val="FF3300"/>
                </a:solidFill>
                <a:ea typeface="创艺繁标宋" charset="0"/>
                <a:cs typeface="创艺繁标宋" charset="0"/>
                <a:sym typeface="Symbol" panose="05050102010706020507" charset="0"/>
              </a:rPr>
              <a:t>= </a:t>
            </a:r>
            <a:r>
              <a:rPr lang="en-US" altLang="zh-CN" sz="2800" dirty="0" err="1">
                <a:solidFill>
                  <a:srgbClr val="FF3300"/>
                </a:solidFill>
                <a:ea typeface="创艺繁标宋" charset="0"/>
                <a:cs typeface="创艺繁标宋" charset="0"/>
                <a:sym typeface="Symbol" panose="05050102010706020507" charset="0"/>
              </a:rPr>
              <a:t>i</a:t>
            </a:r>
            <a:r>
              <a:rPr lang="en-US" altLang="zh-CN" sz="2800" i="0" baseline="-25000" dirty="0">
                <a:solidFill>
                  <a:srgbClr val="FF3300"/>
                </a:solidFill>
                <a:ea typeface="创艺繁标宋" charset="0"/>
                <a:cs typeface="创艺繁标宋" charset="0"/>
                <a:sym typeface="Symbol" panose="05050102010706020507" charset="0"/>
              </a:rPr>
              <a:t>– </a:t>
            </a:r>
            <a:r>
              <a:rPr lang="en-US" altLang="zh-CN" sz="2800" i="0" dirty="0">
                <a:solidFill>
                  <a:srgbClr val="FF3300"/>
                </a:solidFill>
                <a:ea typeface="创艺繁标宋" charset="0"/>
                <a:cs typeface="创艺繁标宋" charset="0"/>
                <a:sym typeface="Symbol" panose="05050102010706020507" charset="0"/>
              </a:rPr>
              <a:t> 0 ,</a:t>
            </a:r>
            <a:r>
              <a:rPr lang="zh-CN" altLang="en-US" sz="2800" i="0" dirty="0">
                <a:solidFill>
                  <a:srgbClr val="FF3300"/>
                </a:solidFill>
                <a:sym typeface="Symbol" panose="05050102010706020507" charset="0"/>
              </a:rPr>
              <a:t>称“虚断”</a:t>
            </a:r>
            <a:r>
              <a:rPr lang="zh-CN" altLang="en-US" sz="2800" b="0" i="0" dirty="0">
                <a:solidFill>
                  <a:schemeClr val="accent2"/>
                </a:solidFill>
                <a:sym typeface="Symbol" panose="05050102010706020507" charset="0"/>
              </a:rPr>
              <a:t> </a:t>
            </a:r>
          </a:p>
        </p:txBody>
      </p:sp>
      <p:sp>
        <p:nvSpPr>
          <p:cNvPr id="8198" name="Rectangle 6"/>
          <p:cNvSpPr>
            <a:spLocks noChangeArrowheads="1"/>
          </p:cNvSpPr>
          <p:nvPr/>
        </p:nvSpPr>
        <p:spPr bwMode="auto">
          <a:xfrm>
            <a:off x="762000" y="2819400"/>
            <a:ext cx="3200400" cy="519113"/>
          </a:xfrm>
          <a:prstGeom prst="rect">
            <a:avLst/>
          </a:prstGeom>
          <a:noFill/>
          <a:ln>
            <a:noFill/>
          </a:ln>
        </p:spPr>
        <p:txBody>
          <a:bodyPr>
            <a:spAutoFit/>
          </a:bodyPr>
          <a:lstStyle/>
          <a:p>
            <a:r>
              <a:rPr lang="zh-CN" altLang="en-US" sz="2800" b="1" i="0" dirty="0">
                <a:latin typeface="Times New Roman" panose="02020603050405020304" charset="0"/>
              </a:rPr>
              <a:t>电压传输特性</a:t>
            </a:r>
          </a:p>
        </p:txBody>
      </p:sp>
      <p:sp>
        <p:nvSpPr>
          <p:cNvPr id="58375" name="AutoShape 7" descr="20%"/>
          <p:cNvSpPr>
            <a:spLocks noChangeArrowheads="1"/>
          </p:cNvSpPr>
          <p:nvPr/>
        </p:nvSpPr>
        <p:spPr bwMode="auto">
          <a:xfrm>
            <a:off x="4572000" y="3886200"/>
            <a:ext cx="4038600" cy="2743200"/>
          </a:xfrm>
          <a:prstGeom prst="horizontalScroll">
            <a:avLst>
              <a:gd name="adj" fmla="val 12500"/>
            </a:avLst>
          </a:prstGeom>
          <a:pattFill prst="pct20">
            <a:fgClr>
              <a:srgbClr val="00CC99"/>
            </a:fgClr>
            <a:bgClr>
              <a:srgbClr val="FFFFFF"/>
            </a:bgClr>
          </a:pattFill>
          <a:ln w="38100">
            <a:solidFill>
              <a:srgbClr val="339933"/>
            </a:solidFill>
            <a:round/>
          </a:ln>
        </p:spPr>
        <p:txBody>
          <a:bodyPr wrap="none" anchor="ctr"/>
          <a:lstStyle/>
          <a:p>
            <a:pPr eaLnBrk="0" hangingPunct="0"/>
            <a:r>
              <a:rPr lang="en-US" altLang="zh-CN" sz="2800" b="1" dirty="0">
                <a:solidFill>
                  <a:srgbClr val="000099"/>
                </a:solidFill>
                <a:latin typeface="Times New Roman" panose="02020603050405020304"/>
                <a:ea typeface="楷体_GB2312" charset="0"/>
                <a:cs typeface="Times New Roman" panose="02020603050405020304"/>
              </a:rPr>
              <a:t>      </a:t>
            </a:r>
            <a:r>
              <a:rPr lang="en-US" altLang="zh-CN" sz="2800" b="1" dirty="0" err="1">
                <a:solidFill>
                  <a:srgbClr val="000099"/>
                </a:solidFill>
                <a:latin typeface="Times New Roman" panose="02020603050405020304"/>
                <a:cs typeface="Times New Roman" panose="02020603050405020304"/>
              </a:rPr>
              <a:t>A</a:t>
            </a:r>
            <a:r>
              <a:rPr lang="en-US" altLang="zh-CN" sz="2800" b="1" baseline="-25000" dirty="0" err="1">
                <a:solidFill>
                  <a:srgbClr val="000099"/>
                </a:solidFill>
                <a:latin typeface="Times New Roman" panose="02020603050405020304"/>
                <a:cs typeface="Times New Roman" panose="02020603050405020304"/>
              </a:rPr>
              <a:t>u</a:t>
            </a:r>
            <a:r>
              <a:rPr lang="en-US" altLang="zh-CN" sz="2800" b="1" i="0" baseline="-25000" dirty="0" err="1">
                <a:solidFill>
                  <a:srgbClr val="000099"/>
                </a:solidFill>
                <a:latin typeface="Times New Roman" panose="02020603050405020304"/>
                <a:cs typeface="Times New Roman" panose="02020603050405020304"/>
              </a:rPr>
              <a:t>o</a:t>
            </a:r>
            <a:r>
              <a:rPr lang="zh-CN" sz="2800" b="1" i="0" dirty="0">
                <a:solidFill>
                  <a:srgbClr val="000099"/>
                </a:solidFill>
                <a:latin typeface="Times New Roman" panose="02020603050405020304"/>
                <a:cs typeface="Times New Roman" panose="02020603050405020304"/>
              </a:rPr>
              <a:t>越大，运放的</a:t>
            </a:r>
          </a:p>
          <a:p>
            <a:pPr eaLnBrk="0" hangingPunct="0"/>
            <a:r>
              <a:rPr lang="zh-CN" sz="2800" b="1" i="0" dirty="0">
                <a:solidFill>
                  <a:srgbClr val="000099"/>
                </a:solidFill>
                <a:latin typeface="Times New Roman" panose="02020603050405020304"/>
                <a:cs typeface="Times New Roman" panose="02020603050405020304"/>
              </a:rPr>
              <a:t>  线性范围越小，必</a:t>
            </a:r>
          </a:p>
          <a:p>
            <a:pPr eaLnBrk="0" hangingPunct="0"/>
            <a:r>
              <a:rPr lang="zh-CN" sz="2800" b="1" i="0" dirty="0">
                <a:solidFill>
                  <a:srgbClr val="000099"/>
                </a:solidFill>
                <a:latin typeface="Times New Roman" panose="02020603050405020304"/>
                <a:cs typeface="Times New Roman" panose="02020603050405020304"/>
              </a:rPr>
              <a:t>  须加负反馈才能使</a:t>
            </a:r>
          </a:p>
          <a:p>
            <a:pPr eaLnBrk="0" hangingPunct="0"/>
            <a:r>
              <a:rPr lang="zh-CN" sz="2800" b="1" i="0" dirty="0">
                <a:solidFill>
                  <a:srgbClr val="000099"/>
                </a:solidFill>
                <a:latin typeface="Times New Roman" panose="02020603050405020304"/>
                <a:cs typeface="Times New Roman" panose="02020603050405020304"/>
              </a:rPr>
              <a:t>  其工作于线性区。</a:t>
            </a:r>
            <a:endParaRPr lang="zh-CN" altLang="en-US" sz="2800" b="1" i="0" dirty="0">
              <a:solidFill>
                <a:srgbClr val="000099"/>
              </a:solidFill>
              <a:latin typeface="Times New Roman" panose="02020603050405020304"/>
              <a:cs typeface="Times New Roman" panose="02020603050405020304"/>
            </a:endParaRPr>
          </a:p>
        </p:txBody>
      </p:sp>
      <p:grpSp>
        <p:nvGrpSpPr>
          <p:cNvPr id="8200" name="Group 11"/>
          <p:cNvGrpSpPr/>
          <p:nvPr/>
        </p:nvGrpSpPr>
        <p:grpSpPr bwMode="auto">
          <a:xfrm>
            <a:off x="457200" y="1066800"/>
            <a:ext cx="3200400" cy="1524000"/>
            <a:chOff x="96" y="720"/>
            <a:chExt cx="2016" cy="960"/>
          </a:xfrm>
        </p:grpSpPr>
        <p:sp>
          <p:nvSpPr>
            <p:cNvPr id="8214" name="Rectangle 12"/>
            <p:cNvSpPr>
              <a:spLocks noChangeArrowheads="1"/>
            </p:cNvSpPr>
            <p:nvPr/>
          </p:nvSpPr>
          <p:spPr bwMode="auto">
            <a:xfrm>
              <a:off x="720" y="815"/>
              <a:ext cx="672" cy="817"/>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215" name="Text Box 13"/>
            <p:cNvSpPr txBox="1">
              <a:spLocks noChangeArrowheads="1"/>
            </p:cNvSpPr>
            <p:nvPr/>
          </p:nvSpPr>
          <p:spPr bwMode="auto">
            <a:xfrm>
              <a:off x="751" y="1353"/>
              <a:ext cx="2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8216" name="Text Box 14"/>
            <p:cNvSpPr txBox="1">
              <a:spLocks noChangeArrowheads="1"/>
            </p:cNvSpPr>
            <p:nvPr/>
          </p:nvSpPr>
          <p:spPr bwMode="auto">
            <a:xfrm>
              <a:off x="1152" y="1104"/>
              <a:ext cx="17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8217" name="Text Box 15"/>
            <p:cNvSpPr txBox="1">
              <a:spLocks noChangeArrowheads="1"/>
            </p:cNvSpPr>
            <p:nvPr/>
          </p:nvSpPr>
          <p:spPr bwMode="auto">
            <a:xfrm>
              <a:off x="1019" y="769"/>
              <a:ext cx="51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a typeface="创艺简宋体" charset="0"/>
                  <a:cs typeface="创艺简宋体" charset="0"/>
                </a:rPr>
                <a:t>∞</a:t>
              </a:r>
              <a:endParaRPr lang="en-US" altLang="zh-CN" sz="2800" i="0"/>
            </a:p>
          </p:txBody>
        </p:sp>
        <p:sp>
          <p:nvSpPr>
            <p:cNvPr id="8218" name="Text Box 16"/>
            <p:cNvSpPr txBox="1">
              <a:spLocks noChangeArrowheads="1"/>
            </p:cNvSpPr>
            <p:nvPr/>
          </p:nvSpPr>
          <p:spPr bwMode="auto">
            <a:xfrm>
              <a:off x="1776" y="1065"/>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8219" name="Rectangle 17"/>
            <p:cNvSpPr>
              <a:spLocks noChangeArrowheads="1"/>
            </p:cNvSpPr>
            <p:nvPr/>
          </p:nvSpPr>
          <p:spPr bwMode="auto">
            <a:xfrm>
              <a:off x="96" y="902"/>
              <a:ext cx="384" cy="327"/>
            </a:xfrm>
            <a:prstGeom prst="rect">
              <a:avLst/>
            </a:prstGeom>
            <a:noFill/>
            <a:ln>
              <a:noFill/>
            </a:ln>
          </p:spPr>
          <p:txBody>
            <a:bodyPr>
              <a:spAutoFit/>
            </a:bodyPr>
            <a:lstStyle/>
            <a:p>
              <a:r>
                <a:rPr lang="en-US" altLang="zh-CN" sz="2800" dirty="0">
                  <a:solidFill>
                    <a:srgbClr val="000099"/>
                  </a:solidFill>
                  <a:latin typeface="Times New Roman" panose="02020603050405020304" charset="0"/>
                </a:rPr>
                <a:t>u</a:t>
              </a:r>
              <a:r>
                <a:rPr lang="en-US" altLang="zh-CN" sz="2800" baseline="-25000" dirty="0">
                  <a:solidFill>
                    <a:srgbClr val="000099"/>
                  </a:solidFill>
                  <a:latin typeface="Times New Roman" panose="02020603050405020304" charset="0"/>
                </a:rPr>
                <a:t>–</a:t>
              </a:r>
            </a:p>
          </p:txBody>
        </p:sp>
        <p:sp>
          <p:nvSpPr>
            <p:cNvPr id="8220" name="Line 18"/>
            <p:cNvSpPr>
              <a:spLocks noChangeShapeType="1"/>
            </p:cNvSpPr>
            <p:nvPr/>
          </p:nvSpPr>
          <p:spPr bwMode="auto">
            <a:xfrm>
              <a:off x="442" y="1535"/>
              <a:ext cx="27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21" name="Line 19"/>
            <p:cNvSpPr>
              <a:spLocks noChangeShapeType="1"/>
            </p:cNvSpPr>
            <p:nvPr/>
          </p:nvSpPr>
          <p:spPr bwMode="auto">
            <a:xfrm>
              <a:off x="447" y="1101"/>
              <a:ext cx="27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22" name="Line 20"/>
            <p:cNvSpPr>
              <a:spLocks noChangeShapeType="1"/>
            </p:cNvSpPr>
            <p:nvPr/>
          </p:nvSpPr>
          <p:spPr bwMode="auto">
            <a:xfrm>
              <a:off x="1392" y="1241"/>
              <a:ext cx="28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23" name="Rectangle 21"/>
            <p:cNvSpPr>
              <a:spLocks noChangeArrowheads="1"/>
            </p:cNvSpPr>
            <p:nvPr/>
          </p:nvSpPr>
          <p:spPr bwMode="auto">
            <a:xfrm>
              <a:off x="96" y="1325"/>
              <a:ext cx="328" cy="327"/>
            </a:xfrm>
            <a:prstGeom prst="rect">
              <a:avLst/>
            </a:prstGeom>
            <a:noFill/>
            <a:ln>
              <a:noFill/>
            </a:ln>
          </p:spPr>
          <p:txBody>
            <a:bodyPr wrap="none">
              <a:spAutoFit/>
            </a:bodyPr>
            <a:lstStyle/>
            <a:p>
              <a:r>
                <a:rPr lang="en-US" altLang="zh-CN" sz="2800">
                  <a:solidFill>
                    <a:srgbClr val="000099"/>
                  </a:solidFill>
                  <a:latin typeface="Times New Roman" panose="02020603050405020304" charset="0"/>
                </a:rPr>
                <a:t>u</a:t>
              </a:r>
              <a:r>
                <a:rPr lang="en-US" altLang="zh-CN" sz="2800" baseline="-25000">
                  <a:solidFill>
                    <a:srgbClr val="000099"/>
                  </a:solidFill>
                  <a:latin typeface="Times New Roman" panose="02020603050405020304" charset="0"/>
                </a:rPr>
                <a:t>+</a:t>
              </a:r>
            </a:p>
          </p:txBody>
        </p:sp>
        <p:sp>
          <p:nvSpPr>
            <p:cNvPr id="8224" name="Line 22"/>
            <p:cNvSpPr>
              <a:spLocks noChangeShapeType="1"/>
            </p:cNvSpPr>
            <p:nvPr/>
          </p:nvSpPr>
          <p:spPr bwMode="auto">
            <a:xfrm>
              <a:off x="480" y="1047"/>
              <a:ext cx="227" cy="0"/>
            </a:xfrm>
            <a:prstGeom prst="line">
              <a:avLst/>
            </a:prstGeom>
            <a:noFill/>
            <a:ln w="38100">
              <a:solidFill>
                <a:srgbClr val="FF3300"/>
              </a:solidFill>
              <a:round/>
              <a:tailEnd type="triangle" w="med" len="med"/>
            </a:ln>
          </p:spPr>
          <p:txBody>
            <a:bodyPr wrap="none" anchor="ctr"/>
            <a:lstStyle/>
            <a:p>
              <a:endParaRPr lang="zh-CN" altLang="en-US">
                <a:latin typeface="Times New Roman" panose="02020603050405020304" charset="0"/>
              </a:endParaRPr>
            </a:p>
          </p:txBody>
        </p:sp>
        <p:sp>
          <p:nvSpPr>
            <p:cNvPr id="8225" name="Line 23"/>
            <p:cNvSpPr>
              <a:spLocks noChangeShapeType="1"/>
            </p:cNvSpPr>
            <p:nvPr/>
          </p:nvSpPr>
          <p:spPr bwMode="auto">
            <a:xfrm>
              <a:off x="480" y="1440"/>
              <a:ext cx="227" cy="0"/>
            </a:xfrm>
            <a:prstGeom prst="line">
              <a:avLst/>
            </a:prstGeom>
            <a:noFill/>
            <a:ln w="38100">
              <a:solidFill>
                <a:srgbClr val="FF3300"/>
              </a:solidFill>
              <a:round/>
              <a:tailEnd type="triangle" w="med" len="med"/>
            </a:ln>
          </p:spPr>
          <p:txBody>
            <a:bodyPr wrap="none" anchor="ctr"/>
            <a:lstStyle/>
            <a:p>
              <a:endParaRPr lang="zh-CN" altLang="en-US">
                <a:latin typeface="Times New Roman" panose="02020603050405020304" charset="0"/>
              </a:endParaRPr>
            </a:p>
          </p:txBody>
        </p:sp>
        <p:sp>
          <p:nvSpPr>
            <p:cNvPr id="8226" name="Rectangle 24"/>
            <p:cNvSpPr>
              <a:spLocks noChangeArrowheads="1"/>
            </p:cNvSpPr>
            <p:nvPr/>
          </p:nvSpPr>
          <p:spPr bwMode="auto">
            <a:xfrm>
              <a:off x="480" y="1133"/>
              <a:ext cx="265" cy="327"/>
            </a:xfrm>
            <a:prstGeom prst="rect">
              <a:avLst/>
            </a:prstGeom>
            <a:noFill/>
            <a:ln>
              <a:noFill/>
            </a:ln>
          </p:spPr>
          <p:txBody>
            <a:bodyPr wrap="none">
              <a:spAutoFit/>
            </a:bodyPr>
            <a:lstStyle/>
            <a:p>
              <a:r>
                <a:rPr lang="en-US" altLang="zh-CN" sz="2800">
                  <a:solidFill>
                    <a:srgbClr val="000099"/>
                  </a:solidFill>
                  <a:latin typeface="Times New Roman" panose="02020603050405020304" charset="0"/>
                </a:rPr>
                <a:t>i</a:t>
              </a:r>
              <a:r>
                <a:rPr lang="en-US" altLang="zh-CN" sz="2800" baseline="-25000">
                  <a:solidFill>
                    <a:srgbClr val="000099"/>
                  </a:solidFill>
                  <a:latin typeface="Times New Roman" panose="02020603050405020304" charset="0"/>
                </a:rPr>
                <a:t>+</a:t>
              </a:r>
            </a:p>
          </p:txBody>
        </p:sp>
        <p:sp>
          <p:nvSpPr>
            <p:cNvPr id="8227" name="Rectangle 25"/>
            <p:cNvSpPr>
              <a:spLocks noChangeArrowheads="1"/>
            </p:cNvSpPr>
            <p:nvPr/>
          </p:nvSpPr>
          <p:spPr bwMode="auto">
            <a:xfrm>
              <a:off x="432" y="720"/>
              <a:ext cx="254" cy="327"/>
            </a:xfrm>
            <a:prstGeom prst="rect">
              <a:avLst/>
            </a:prstGeom>
            <a:noFill/>
            <a:ln>
              <a:noFill/>
            </a:ln>
          </p:spPr>
          <p:txBody>
            <a:bodyPr wrap="none">
              <a:spAutoFit/>
            </a:bodyPr>
            <a:lstStyle/>
            <a:p>
              <a:r>
                <a:rPr lang="en-US" altLang="zh-CN" sz="2800">
                  <a:solidFill>
                    <a:srgbClr val="000099"/>
                  </a:solidFill>
                  <a:latin typeface="Times New Roman" panose="02020603050405020304" charset="0"/>
                </a:rPr>
                <a:t>i</a:t>
              </a:r>
              <a:r>
                <a:rPr lang="en-US" altLang="zh-CN" sz="2800" baseline="-25000">
                  <a:solidFill>
                    <a:srgbClr val="000099"/>
                  </a:solidFill>
                  <a:latin typeface="Times New Roman" panose="02020603050405020304" charset="0"/>
                </a:rPr>
                <a:t>–</a:t>
              </a:r>
            </a:p>
          </p:txBody>
        </p:sp>
        <p:sp>
          <p:nvSpPr>
            <p:cNvPr id="8228" name="Text Box 26"/>
            <p:cNvSpPr txBox="1">
              <a:spLocks noChangeArrowheads="1"/>
            </p:cNvSpPr>
            <p:nvPr/>
          </p:nvSpPr>
          <p:spPr bwMode="auto">
            <a:xfrm>
              <a:off x="720" y="921"/>
              <a:ext cx="2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p>
          </p:txBody>
        </p:sp>
        <p:sp>
          <p:nvSpPr>
            <p:cNvPr id="8229" name="Text Box 27"/>
            <p:cNvSpPr txBox="1">
              <a:spLocks noChangeArrowheads="1"/>
            </p:cNvSpPr>
            <p:nvPr/>
          </p:nvSpPr>
          <p:spPr bwMode="auto">
            <a:xfrm rot="5400000">
              <a:off x="847" y="781"/>
              <a:ext cx="2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ym typeface="Symbol" panose="05050102010706020507" charset="0"/>
                </a:rPr>
                <a:t></a:t>
              </a:r>
              <a:endParaRPr lang="en-US" altLang="zh-CN" sz="2800" i="0"/>
            </a:p>
          </p:txBody>
        </p:sp>
        <p:sp>
          <p:nvSpPr>
            <p:cNvPr id="8230" name="Oval 28"/>
            <p:cNvSpPr>
              <a:spLocks noChangeArrowheads="1"/>
            </p:cNvSpPr>
            <p:nvPr/>
          </p:nvSpPr>
          <p:spPr bwMode="auto">
            <a:xfrm>
              <a:off x="1680" y="123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231" name="Oval 29"/>
            <p:cNvSpPr>
              <a:spLocks noChangeArrowheads="1"/>
            </p:cNvSpPr>
            <p:nvPr/>
          </p:nvSpPr>
          <p:spPr bwMode="auto">
            <a:xfrm>
              <a:off x="384" y="107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232" name="Oval 30"/>
            <p:cNvSpPr>
              <a:spLocks noChangeArrowheads="1"/>
            </p:cNvSpPr>
            <p:nvPr/>
          </p:nvSpPr>
          <p:spPr bwMode="auto">
            <a:xfrm>
              <a:off x="384" y="1488"/>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grpSp>
        <p:nvGrpSpPr>
          <p:cNvPr id="8201" name="Group 45"/>
          <p:cNvGrpSpPr/>
          <p:nvPr/>
        </p:nvGrpSpPr>
        <p:grpSpPr bwMode="auto">
          <a:xfrm>
            <a:off x="338138" y="3276600"/>
            <a:ext cx="4005262" cy="2819400"/>
            <a:chOff x="213" y="2064"/>
            <a:chExt cx="2523" cy="1776"/>
          </a:xfrm>
        </p:grpSpPr>
        <p:sp>
          <p:nvSpPr>
            <p:cNvPr id="8203" name="Text Box 32"/>
            <p:cNvSpPr txBox="1">
              <a:spLocks noChangeArrowheads="1"/>
            </p:cNvSpPr>
            <p:nvPr/>
          </p:nvSpPr>
          <p:spPr bwMode="auto">
            <a:xfrm>
              <a:off x="1509" y="2793"/>
              <a:ext cx="122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a typeface="楷体_GB2312" charset="0"/>
                  <a:cs typeface="楷体_GB2312" charset="0"/>
                </a:rPr>
                <a:t>    </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a:sym typeface="Symbol" panose="05050102010706020507" charset="0"/>
                </a:rPr>
                <a:t>– </a:t>
              </a:r>
              <a:r>
                <a:rPr lang="en-US" altLang="zh-CN" sz="2800">
                  <a:ea typeface="创艺繁标宋" charset="0"/>
                  <a:cs typeface="创艺繁标宋" charset="0"/>
                  <a:sym typeface="Symbol" panose="05050102010706020507" charset="0"/>
                </a:rPr>
                <a:t>u</a:t>
              </a:r>
              <a:r>
                <a:rPr lang="en-US" altLang="zh-CN" sz="2800" baseline="-25000">
                  <a:ea typeface="创艺繁标宋" charset="0"/>
                  <a:cs typeface="创艺繁标宋" charset="0"/>
                  <a:sym typeface="Symbol" panose="05050102010706020507" charset="0"/>
                </a:rPr>
                <a:t>–</a:t>
              </a:r>
              <a:r>
                <a:rPr lang="en-US" altLang="zh-CN" sz="2800" i="0" baseline="-25000">
                  <a:ea typeface="创艺繁标宋" charset="0"/>
                  <a:cs typeface="创艺繁标宋" charset="0"/>
                  <a:sym typeface="Symbol" panose="05050102010706020507" charset="0"/>
                </a:rPr>
                <a:t> </a:t>
              </a:r>
            </a:p>
          </p:txBody>
        </p:sp>
        <p:sp>
          <p:nvSpPr>
            <p:cNvPr id="8204" name="Text Box 33"/>
            <p:cNvSpPr txBox="1">
              <a:spLocks noChangeArrowheads="1"/>
            </p:cNvSpPr>
            <p:nvPr/>
          </p:nvSpPr>
          <p:spPr bwMode="auto">
            <a:xfrm>
              <a:off x="1263" y="2064"/>
              <a:ext cx="42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a typeface="楷体_GB2312" charset="0"/>
                  <a:cs typeface="楷体_GB2312" charset="0"/>
                </a:rPr>
                <a:t>u</a:t>
              </a:r>
              <a:r>
                <a:rPr lang="en-US" altLang="zh-CN" sz="2800" i="0" baseline="-25000">
                  <a:ea typeface="楷体_GB2312" charset="0"/>
                  <a:cs typeface="楷体_GB2312" charset="0"/>
                </a:rPr>
                <a:t>o</a:t>
              </a:r>
              <a:endParaRPr lang="en-US" altLang="zh-CN" sz="2800" i="0">
                <a:ea typeface="楷体_GB2312" charset="0"/>
                <a:cs typeface="楷体_GB2312" charset="0"/>
              </a:endParaRPr>
            </a:p>
          </p:txBody>
        </p:sp>
        <p:sp>
          <p:nvSpPr>
            <p:cNvPr id="8205" name="AutoShape 34" descr="40%"/>
            <p:cNvSpPr>
              <a:spLocks noChangeArrowheads="1"/>
            </p:cNvSpPr>
            <p:nvPr/>
          </p:nvSpPr>
          <p:spPr bwMode="auto">
            <a:xfrm>
              <a:off x="213" y="2640"/>
              <a:ext cx="864" cy="384"/>
            </a:xfrm>
            <a:prstGeom prst="wedgeRoundRectCallout">
              <a:avLst>
                <a:gd name="adj1" fmla="val 65972"/>
                <a:gd name="adj2" fmla="val 26301"/>
                <a:gd name="adj3" fmla="val 16667"/>
              </a:avLst>
            </a:prstGeom>
            <a:noFill/>
            <a:ln w="38100">
              <a:solidFill>
                <a:srgbClr val="FF3300"/>
              </a:solidFill>
              <a:miter lim="800000"/>
            </a:ln>
          </p:spPr>
          <p:txBody>
            <a:bodyPr wrap="none" anchor="ctr"/>
            <a:lstStyle/>
            <a:p>
              <a:pPr algn="ctr" eaLnBrk="0" hangingPunct="0">
                <a:spcBef>
                  <a:spcPct val="50000"/>
                </a:spcBef>
              </a:pPr>
              <a:r>
                <a:rPr lang="zh-CN" altLang="en-US" sz="2800" b="1" i="0" dirty="0">
                  <a:latin typeface="Times New Roman" panose="02020603050405020304" charset="0"/>
                </a:rPr>
                <a:t>线性区</a:t>
              </a:r>
              <a:endParaRPr lang="zh-CN" altLang="en-US" sz="2800" b="1" i="0" dirty="0">
                <a:latin typeface="Times New Roman" panose="02020603050405020304" charset="0"/>
                <a:ea typeface="楷体_GB2312" charset="0"/>
                <a:cs typeface="楷体_GB2312" charset="0"/>
              </a:endParaRPr>
            </a:p>
          </p:txBody>
        </p:sp>
        <p:sp>
          <p:nvSpPr>
            <p:cNvPr id="8206" name="Text Box 36"/>
            <p:cNvSpPr txBox="1">
              <a:spLocks noChangeArrowheads="1"/>
            </p:cNvSpPr>
            <p:nvPr/>
          </p:nvSpPr>
          <p:spPr bwMode="auto">
            <a:xfrm>
              <a:off x="1242" y="3465"/>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cs typeface="Times New Roman" panose="02020603050405020304" charset="0"/>
                </a:rPr>
                <a:t>–</a:t>
              </a:r>
              <a:r>
                <a:rPr lang="en-US" altLang="zh-CN" sz="2800">
                  <a:ea typeface="楷体_GB2312" charset="0"/>
                  <a:cs typeface="楷体_GB2312" charset="0"/>
                </a:rPr>
                <a:t>U</a:t>
              </a:r>
              <a:r>
                <a:rPr lang="en-US" altLang="zh-CN" sz="2800" i="0" baseline="-25000">
                  <a:ea typeface="楷体_GB2312" charset="0"/>
                  <a:cs typeface="楷体_GB2312" charset="0"/>
                </a:rPr>
                <a:t>o(sat)</a:t>
              </a:r>
            </a:p>
          </p:txBody>
        </p:sp>
        <p:sp>
          <p:nvSpPr>
            <p:cNvPr id="8207" name="Line 37"/>
            <p:cNvSpPr>
              <a:spLocks noChangeShapeType="1"/>
            </p:cNvSpPr>
            <p:nvPr/>
          </p:nvSpPr>
          <p:spPr bwMode="auto">
            <a:xfrm>
              <a:off x="395" y="3108"/>
              <a:ext cx="1717" cy="0"/>
            </a:xfrm>
            <a:prstGeom prst="line">
              <a:avLst/>
            </a:prstGeom>
            <a:noFill/>
            <a:ln w="38100">
              <a:solidFill>
                <a:schemeClr val="tx1"/>
              </a:solidFill>
              <a:round/>
              <a:tailEnd type="triangle" w="med" len="med"/>
            </a:ln>
          </p:spPr>
          <p:txBody>
            <a:bodyPr wrap="none" anchor="ctr">
              <a:spAutoFit/>
            </a:bodyPr>
            <a:lstStyle/>
            <a:p>
              <a:endParaRPr lang="zh-CN" altLang="en-US">
                <a:latin typeface="Times New Roman" panose="02020603050405020304" charset="0"/>
              </a:endParaRPr>
            </a:p>
          </p:txBody>
        </p:sp>
        <p:sp>
          <p:nvSpPr>
            <p:cNvPr id="8208" name="Line 38"/>
            <p:cNvSpPr>
              <a:spLocks noChangeShapeType="1"/>
            </p:cNvSpPr>
            <p:nvPr/>
          </p:nvSpPr>
          <p:spPr bwMode="auto">
            <a:xfrm flipV="1">
              <a:off x="1235" y="2208"/>
              <a:ext cx="0" cy="1632"/>
            </a:xfrm>
            <a:prstGeom prst="line">
              <a:avLst/>
            </a:prstGeom>
            <a:noFill/>
            <a:ln w="38100">
              <a:solidFill>
                <a:schemeClr val="tx1"/>
              </a:solidFill>
              <a:round/>
              <a:tailEnd type="triangle" w="med" len="med"/>
            </a:ln>
          </p:spPr>
          <p:txBody>
            <a:bodyPr wrap="none" anchor="ctr">
              <a:spAutoFit/>
            </a:bodyPr>
            <a:lstStyle/>
            <a:p>
              <a:endParaRPr lang="zh-CN" altLang="en-US">
                <a:latin typeface="Times New Roman" panose="02020603050405020304" charset="0"/>
              </a:endParaRPr>
            </a:p>
          </p:txBody>
        </p:sp>
        <p:grpSp>
          <p:nvGrpSpPr>
            <p:cNvPr id="8209" name="Group 39"/>
            <p:cNvGrpSpPr/>
            <p:nvPr/>
          </p:nvGrpSpPr>
          <p:grpSpPr bwMode="auto">
            <a:xfrm>
              <a:off x="486" y="2544"/>
              <a:ext cx="1488" cy="1104"/>
              <a:chOff x="3636" y="1920"/>
              <a:chExt cx="1848" cy="1344"/>
            </a:xfrm>
          </p:grpSpPr>
          <p:sp>
            <p:nvSpPr>
              <p:cNvPr id="8211" name="Line 40"/>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a:latin typeface="Times New Roman" panose="02020603050405020304" charset="0"/>
                </a:endParaRPr>
              </a:p>
            </p:txBody>
          </p:sp>
          <p:sp>
            <p:nvSpPr>
              <p:cNvPr id="8212" name="Line 41"/>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a:latin typeface="Times New Roman" panose="02020603050405020304" charset="0"/>
                </a:endParaRPr>
              </a:p>
            </p:txBody>
          </p:sp>
          <p:sp>
            <p:nvSpPr>
              <p:cNvPr id="8213" name="Line 42"/>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a:latin typeface="Times New Roman" panose="02020603050405020304" charset="0"/>
                </a:endParaRPr>
              </a:p>
            </p:txBody>
          </p:sp>
        </p:grpSp>
        <p:sp>
          <p:nvSpPr>
            <p:cNvPr id="8210" name="Text Box 43"/>
            <p:cNvSpPr txBox="1">
              <a:spLocks noChangeArrowheads="1"/>
            </p:cNvSpPr>
            <p:nvPr/>
          </p:nvSpPr>
          <p:spPr bwMode="auto">
            <a:xfrm>
              <a:off x="474" y="2304"/>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a typeface="楷体_GB2312" charset="0"/>
                  <a:cs typeface="楷体_GB2312" charset="0"/>
                </a:rPr>
                <a:t>+</a:t>
              </a:r>
              <a:r>
                <a:rPr lang="en-US" altLang="zh-CN" sz="2800">
                  <a:ea typeface="楷体_GB2312" charset="0"/>
                  <a:cs typeface="楷体_GB2312" charset="0"/>
                </a:rPr>
                <a:t>U</a:t>
              </a:r>
              <a:r>
                <a:rPr lang="en-US" altLang="zh-CN" sz="2800" i="0" baseline="-25000">
                  <a:ea typeface="楷体_GB2312" charset="0"/>
                  <a:cs typeface="楷体_GB2312" charset="0"/>
                </a:rPr>
                <a:t>o(sat)</a:t>
              </a:r>
            </a:p>
          </p:txBody>
        </p:sp>
      </p:grpSp>
      <p:sp>
        <p:nvSpPr>
          <p:cNvPr id="58412" name="Text Box 44"/>
          <p:cNvSpPr txBox="1">
            <a:spLocks noChangeArrowheads="1"/>
          </p:cNvSpPr>
          <p:nvPr/>
        </p:nvSpPr>
        <p:spPr bwMode="auto">
          <a:xfrm>
            <a:off x="1549400" y="4876800"/>
            <a:ext cx="431800" cy="396875"/>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t> 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8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8371"/>
                                        </p:tgtEl>
                                        <p:attrNameLst>
                                          <p:attrName>style.visibility</p:attrName>
                                        </p:attrNameLst>
                                      </p:cBhvr>
                                      <p:to>
                                        <p:strVal val="visible"/>
                                      </p:to>
                                    </p:set>
                                    <p:animEffect transition="in" filter="blinds(horizontal)">
                                      <p:cBhvr>
                                        <p:cTn id="11" dur="500"/>
                                        <p:tgtEl>
                                          <p:spTgt spid="5837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58372"/>
                                        </p:tgtEl>
                                        <p:attrNameLst>
                                          <p:attrName>style.visibility</p:attrName>
                                        </p:attrNameLst>
                                      </p:cBhvr>
                                      <p:to>
                                        <p:strVal val="visible"/>
                                      </p:to>
                                    </p:set>
                                    <p:animEffect transition="in" filter="blinds(vertical)">
                                      <p:cBhvr>
                                        <p:cTn id="16" dur="500"/>
                                        <p:tgtEl>
                                          <p:spTgt spid="5837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58373"/>
                                        </p:tgtEl>
                                        <p:attrNameLst>
                                          <p:attrName>style.visibility</p:attrName>
                                        </p:attrNameLst>
                                      </p:cBhvr>
                                      <p:to>
                                        <p:strVal val="visible"/>
                                      </p:to>
                                    </p:set>
                                    <p:animEffect transition="in" filter="blinds(vertical)">
                                      <p:cBhvr>
                                        <p:cTn id="21" dur="500"/>
                                        <p:tgtEl>
                                          <p:spTgt spid="583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8375"/>
                                        </p:tgtEl>
                                        <p:attrNameLst>
                                          <p:attrName>style.visibility</p:attrName>
                                        </p:attrNameLst>
                                      </p:cBhvr>
                                      <p:to>
                                        <p:strVal val="visible"/>
                                      </p:to>
                                    </p:set>
                                    <p:animEffect transition="in" filter="wipe(left)">
                                      <p:cBhvr>
                                        <p:cTn id="26"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nimBg="1" autoUpdateAnimBg="0"/>
      <p:bldP spid="58373" grpId="0" animBg="1" autoUpdateAnimBg="0"/>
      <p:bldP spid="58375" grpId="0" animBg="1" autoUpdateAnimBg="0"/>
      <p:bldP spid="5841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subTitle" idx="1"/>
          </p:nvPr>
        </p:nvSpPr>
        <p:spPr bwMode="auto">
          <a:xfrm>
            <a:off x="609600" y="228600"/>
            <a:ext cx="2895600" cy="5334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2.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滞回比较器</a:t>
            </a:r>
          </a:p>
        </p:txBody>
      </p:sp>
      <p:graphicFrame>
        <p:nvGraphicFramePr>
          <p:cNvPr id="72707" name="Object 4"/>
          <p:cNvGraphicFramePr>
            <a:graphicFrameLocks noChangeAspect="1"/>
          </p:cNvGraphicFramePr>
          <p:nvPr/>
        </p:nvGraphicFramePr>
        <p:xfrm>
          <a:off x="6280150" y="5080000"/>
          <a:ext cx="87313" cy="176213"/>
        </p:xfrm>
        <a:graphic>
          <a:graphicData uri="http://schemas.openxmlformats.org/presentationml/2006/ole">
            <mc:AlternateContent xmlns:mc="http://schemas.openxmlformats.org/markup-compatibility/2006">
              <mc:Choice xmlns:v="urn:schemas-microsoft-com:vml" Requires="v">
                <p:oleObj spid="_x0000_s36870" name="公式" r:id="rId3" imgW="88900" imgH="177165" progId="Equation.3">
                  <p:embed/>
                </p:oleObj>
              </mc:Choice>
              <mc:Fallback>
                <p:oleObj name="公式" r:id="rId3" imgW="88900" imgH="17716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150" y="5080000"/>
                        <a:ext cx="87313" cy="176213"/>
                      </a:xfrm>
                      <a:prstGeom prst="rect">
                        <a:avLst/>
                      </a:prstGeom>
                      <a:noFill/>
                      <a:ln>
                        <a:noFill/>
                      </a:ln>
                      <a:effectLst/>
                    </p:spPr>
                  </p:pic>
                </p:oleObj>
              </mc:Fallback>
            </mc:AlternateContent>
          </a:graphicData>
        </a:graphic>
      </p:graphicFrame>
      <p:graphicFrame>
        <p:nvGraphicFramePr>
          <p:cNvPr id="72708" name="Object 5"/>
          <p:cNvGraphicFramePr>
            <a:graphicFrameLocks noChangeAspect="1"/>
          </p:cNvGraphicFramePr>
          <p:nvPr/>
        </p:nvGraphicFramePr>
        <p:xfrm>
          <a:off x="5486400" y="3733800"/>
          <a:ext cx="87313" cy="176213"/>
        </p:xfrm>
        <a:graphic>
          <a:graphicData uri="http://schemas.openxmlformats.org/presentationml/2006/ole">
            <mc:AlternateContent xmlns:mc="http://schemas.openxmlformats.org/markup-compatibility/2006">
              <mc:Choice xmlns:v="urn:schemas-microsoft-com:vml" Requires="v">
                <p:oleObj spid="_x0000_s36871" name="公式" r:id="rId5" imgW="88900" imgH="177165" progId="Equation.3">
                  <p:embed/>
                </p:oleObj>
              </mc:Choice>
              <mc:Fallback>
                <p:oleObj name="公式" r:id="rId5" imgW="88900" imgH="17716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733800"/>
                        <a:ext cx="87313" cy="176213"/>
                      </a:xfrm>
                      <a:prstGeom prst="rect">
                        <a:avLst/>
                      </a:prstGeom>
                      <a:noFill/>
                      <a:ln>
                        <a:noFill/>
                      </a:ln>
                      <a:effectLst/>
                    </p:spPr>
                  </p:pic>
                </p:oleObj>
              </mc:Fallback>
            </mc:AlternateContent>
          </a:graphicData>
        </a:graphic>
      </p:graphicFrame>
      <p:sp>
        <p:nvSpPr>
          <p:cNvPr id="101382" name="Text Box 6"/>
          <p:cNvSpPr txBox="1">
            <a:spLocks noChangeArrowheads="1"/>
          </p:cNvSpPr>
          <p:nvPr/>
        </p:nvSpPr>
        <p:spPr bwMode="auto">
          <a:xfrm>
            <a:off x="6705600" y="4433888"/>
            <a:ext cx="22860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zh-CN" altLang="en-US" sz="2800" i="0">
                <a:solidFill>
                  <a:srgbClr val="006600"/>
                </a:solidFill>
                <a:effectLst>
                  <a:outerShdw blurRad="38100" dist="38100" dir="2700000" algn="tl">
                    <a:srgbClr val="DDDDDD"/>
                  </a:outerShdw>
                </a:effectLst>
              </a:rPr>
              <a:t>上门限电压</a:t>
            </a:r>
          </a:p>
        </p:txBody>
      </p:sp>
      <p:sp>
        <p:nvSpPr>
          <p:cNvPr id="101383" name="Text Box 7"/>
          <p:cNvSpPr txBox="1">
            <a:spLocks noChangeArrowheads="1"/>
          </p:cNvSpPr>
          <p:nvPr/>
        </p:nvSpPr>
        <p:spPr bwMode="auto">
          <a:xfrm>
            <a:off x="6705600" y="5653088"/>
            <a:ext cx="22860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zh-CN" altLang="en-US" sz="2800" i="0">
                <a:solidFill>
                  <a:srgbClr val="006600"/>
                </a:solidFill>
                <a:effectLst>
                  <a:outerShdw blurRad="38100" dist="38100" dir="2700000" algn="tl">
                    <a:srgbClr val="DDDDDD"/>
                  </a:outerShdw>
                </a:effectLst>
              </a:rPr>
              <a:t>下门限电压</a:t>
            </a:r>
          </a:p>
        </p:txBody>
      </p:sp>
      <p:sp>
        <p:nvSpPr>
          <p:cNvPr id="101384" name="Text Box 8"/>
          <p:cNvSpPr txBox="1">
            <a:spLocks noChangeArrowheads="1"/>
          </p:cNvSpPr>
          <p:nvPr/>
        </p:nvSpPr>
        <p:spPr bwMode="auto">
          <a:xfrm>
            <a:off x="4114800" y="457200"/>
            <a:ext cx="4876800" cy="19288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10000"/>
              </a:spcBef>
            </a:pPr>
            <a:r>
              <a:rPr lang="en-US" altLang="zh-CN" sz="2800" b="0" i="0" dirty="0">
                <a:solidFill>
                  <a:srgbClr val="003399"/>
                </a:solidFill>
                <a:effectLst>
                  <a:outerShdw blurRad="38100" dist="38100" dir="2700000" algn="tl">
                    <a:srgbClr val="DDDDDD"/>
                  </a:outerShdw>
                </a:effectLst>
              </a:rPr>
              <a:t>     </a:t>
            </a:r>
            <a:r>
              <a:rPr lang="zh-CN" altLang="en-US" sz="2800" i="0" dirty="0">
                <a:solidFill>
                  <a:srgbClr val="CC0000"/>
                </a:solidFill>
                <a:effectLst>
                  <a:outerShdw blurRad="38100" dist="38100" dir="2700000" algn="tl">
                    <a:srgbClr val="DDDDDD"/>
                  </a:outerShdw>
                </a:effectLst>
              </a:rPr>
              <a:t>电路中引入正反馈</a:t>
            </a:r>
            <a:endParaRPr lang="zh-CN" altLang="en-US" sz="2800" i="0" dirty="0">
              <a:solidFill>
                <a:srgbClr val="003399"/>
              </a:solidFill>
              <a:effectLst>
                <a:outerShdw blurRad="38100" dist="38100" dir="2700000" algn="tl">
                  <a:srgbClr val="DDDDDD"/>
                </a:outerShdw>
              </a:effectLst>
            </a:endParaRPr>
          </a:p>
          <a:p>
            <a:pPr eaLnBrk="1" hangingPunct="1">
              <a:spcBef>
                <a:spcPct val="10000"/>
              </a:spcBef>
            </a:pPr>
            <a:r>
              <a:rPr lang="en-US" altLang="zh-CN" sz="2800" i="0" dirty="0">
                <a:solidFill>
                  <a:srgbClr val="000099"/>
                </a:solidFill>
                <a:effectLst>
                  <a:outerShdw blurRad="38100" dist="38100" dir="2700000" algn="tl">
                    <a:srgbClr val="DDDDDD"/>
                  </a:outerShdw>
                </a:effectLst>
              </a:rPr>
              <a:t>(1) </a:t>
            </a:r>
            <a:r>
              <a:rPr lang="zh-CN" altLang="en-US" sz="2800" i="0" dirty="0">
                <a:solidFill>
                  <a:srgbClr val="000099"/>
                </a:solidFill>
                <a:effectLst>
                  <a:outerShdw blurRad="38100" dist="38100" dir="2700000" algn="tl">
                    <a:srgbClr val="DDDDDD"/>
                  </a:outerShdw>
                </a:effectLst>
              </a:rPr>
              <a:t>提高了比较器的响应速度；</a:t>
            </a:r>
          </a:p>
          <a:p>
            <a:pPr eaLnBrk="1" hangingPunct="1">
              <a:spcBef>
                <a:spcPct val="10000"/>
              </a:spcBef>
            </a:pPr>
            <a:r>
              <a:rPr lang="en-US" altLang="zh-CN" sz="2800" i="0" dirty="0">
                <a:solidFill>
                  <a:srgbClr val="000099"/>
                </a:solidFill>
                <a:effectLst>
                  <a:outerShdw blurRad="38100" dist="38100" dir="2700000" algn="tl">
                    <a:srgbClr val="DDDDDD"/>
                  </a:outerShdw>
                </a:effectLst>
              </a:rPr>
              <a:t>(2) </a:t>
            </a:r>
            <a:r>
              <a:rPr lang="zh-CN" altLang="en-US" sz="2800" i="0" dirty="0">
                <a:solidFill>
                  <a:srgbClr val="000099"/>
                </a:solidFill>
                <a:effectLst>
                  <a:outerShdw blurRad="38100" dist="38100" dir="2700000" algn="tl">
                    <a:srgbClr val="DDDDDD"/>
                  </a:outerShdw>
                </a:effectLst>
              </a:rPr>
              <a:t>输出电压的跃变不是发生</a:t>
            </a:r>
          </a:p>
          <a:p>
            <a:pPr eaLnBrk="1" hangingPunct="1">
              <a:spcBef>
                <a:spcPct val="10000"/>
              </a:spcBef>
            </a:pPr>
            <a:r>
              <a:rPr lang="zh-CN" altLang="en-US" sz="2800" i="0" dirty="0">
                <a:solidFill>
                  <a:srgbClr val="000099"/>
                </a:solidFill>
                <a:effectLst>
                  <a:outerShdw blurRad="38100" dist="38100" dir="2700000" algn="tl">
                    <a:srgbClr val="DDDDDD"/>
                  </a:outerShdw>
                </a:effectLst>
              </a:rPr>
              <a:t>    在同一门限电压上。</a:t>
            </a:r>
          </a:p>
        </p:txBody>
      </p:sp>
      <p:grpSp>
        <p:nvGrpSpPr>
          <p:cNvPr id="2" name="Group 9"/>
          <p:cNvGrpSpPr/>
          <p:nvPr/>
        </p:nvGrpSpPr>
        <p:grpSpPr bwMode="auto">
          <a:xfrm>
            <a:off x="2209800" y="1495425"/>
            <a:ext cx="1147763" cy="1385888"/>
            <a:chOff x="1392" y="942"/>
            <a:chExt cx="723" cy="873"/>
          </a:xfrm>
        </p:grpSpPr>
        <p:grpSp>
          <p:nvGrpSpPr>
            <p:cNvPr id="72762" name="Group 10"/>
            <p:cNvGrpSpPr/>
            <p:nvPr/>
          </p:nvGrpSpPr>
          <p:grpSpPr bwMode="auto">
            <a:xfrm>
              <a:off x="1392" y="942"/>
              <a:ext cx="723" cy="618"/>
              <a:chOff x="1392" y="942"/>
              <a:chExt cx="723" cy="618"/>
            </a:xfrm>
          </p:grpSpPr>
          <p:sp>
            <p:nvSpPr>
              <p:cNvPr id="72764" name="Line 11"/>
              <p:cNvSpPr>
                <a:spLocks noChangeShapeType="1"/>
              </p:cNvSpPr>
              <p:nvPr/>
            </p:nvSpPr>
            <p:spPr bwMode="auto">
              <a:xfrm>
                <a:off x="1392" y="1104"/>
                <a:ext cx="0" cy="399"/>
              </a:xfrm>
              <a:prstGeom prst="line">
                <a:avLst/>
              </a:prstGeom>
              <a:noFill/>
              <a:ln w="38100">
                <a:solidFill>
                  <a:srgbClr val="0033CC"/>
                </a:solidFill>
                <a:round/>
              </a:ln>
            </p:spPr>
            <p:txBody>
              <a:bodyPr wrap="none" anchor="ctr"/>
              <a:lstStyle/>
              <a:p>
                <a:endParaRPr lang="zh-CN" altLang="en-US">
                  <a:latin typeface="Times New Roman" panose="02020603050405020304" charset="0"/>
                </a:endParaRPr>
              </a:p>
            </p:txBody>
          </p:sp>
          <p:grpSp>
            <p:nvGrpSpPr>
              <p:cNvPr id="72765" name="Group 12"/>
              <p:cNvGrpSpPr/>
              <p:nvPr/>
            </p:nvGrpSpPr>
            <p:grpSpPr bwMode="auto">
              <a:xfrm>
                <a:off x="1392" y="1464"/>
                <a:ext cx="723" cy="96"/>
                <a:chOff x="1392" y="1440"/>
                <a:chExt cx="723" cy="96"/>
              </a:xfrm>
            </p:grpSpPr>
            <p:sp>
              <p:nvSpPr>
                <p:cNvPr id="72767" name="Rectangle 13"/>
                <p:cNvSpPr>
                  <a:spLocks noChangeArrowheads="1"/>
                </p:cNvSpPr>
                <p:nvPr/>
              </p:nvSpPr>
              <p:spPr bwMode="auto">
                <a:xfrm rot="10800000">
                  <a:off x="1627" y="1440"/>
                  <a:ext cx="245" cy="96"/>
                </a:xfrm>
                <a:prstGeom prst="rect">
                  <a:avLst/>
                </a:prstGeom>
                <a:noFill/>
                <a:ln w="38100">
                  <a:solidFill>
                    <a:srgbClr val="0033CC"/>
                  </a:solidFill>
                  <a:miter lim="800000"/>
                </a:ln>
              </p:spPr>
              <p:txBody>
                <a:bodyPr wrap="none" anchor="ctr"/>
                <a:lstStyle/>
                <a:p>
                  <a:endParaRPr lang="zh-CN" altLang="en-US">
                    <a:latin typeface="Times New Roman" panose="02020603050405020304" charset="0"/>
                  </a:endParaRPr>
                </a:p>
              </p:txBody>
            </p:sp>
            <p:sp>
              <p:nvSpPr>
                <p:cNvPr id="72768" name="Line 14"/>
                <p:cNvSpPr>
                  <a:spLocks noChangeShapeType="1"/>
                </p:cNvSpPr>
                <p:nvPr/>
              </p:nvSpPr>
              <p:spPr bwMode="auto">
                <a:xfrm>
                  <a:off x="1392" y="1480"/>
                  <a:ext cx="243" cy="0"/>
                </a:xfrm>
                <a:prstGeom prst="line">
                  <a:avLst/>
                </a:prstGeom>
                <a:noFill/>
                <a:ln w="38100">
                  <a:solidFill>
                    <a:srgbClr val="0033CC"/>
                  </a:solidFill>
                  <a:round/>
                </a:ln>
              </p:spPr>
              <p:txBody>
                <a:bodyPr wrap="none" anchor="ctr"/>
                <a:lstStyle/>
                <a:p>
                  <a:endParaRPr lang="zh-CN" altLang="en-US">
                    <a:latin typeface="Times New Roman" panose="02020603050405020304" charset="0"/>
                  </a:endParaRPr>
                </a:p>
              </p:txBody>
            </p:sp>
            <p:sp>
              <p:nvSpPr>
                <p:cNvPr id="72769" name="Line 15"/>
                <p:cNvSpPr>
                  <a:spLocks noChangeShapeType="1"/>
                </p:cNvSpPr>
                <p:nvPr/>
              </p:nvSpPr>
              <p:spPr bwMode="auto">
                <a:xfrm>
                  <a:off x="1868" y="1480"/>
                  <a:ext cx="247" cy="0"/>
                </a:xfrm>
                <a:prstGeom prst="line">
                  <a:avLst/>
                </a:prstGeom>
                <a:noFill/>
                <a:ln w="38100">
                  <a:solidFill>
                    <a:srgbClr val="0033CC"/>
                  </a:solidFill>
                  <a:round/>
                </a:ln>
              </p:spPr>
              <p:txBody>
                <a:bodyPr wrap="none" anchor="ctr"/>
                <a:lstStyle/>
                <a:p>
                  <a:endParaRPr lang="zh-CN" altLang="en-US">
                    <a:latin typeface="Times New Roman" panose="02020603050405020304" charset="0"/>
                  </a:endParaRPr>
                </a:p>
              </p:txBody>
            </p:sp>
          </p:grpSp>
          <p:sp>
            <p:nvSpPr>
              <p:cNvPr id="72766" name="Line 16"/>
              <p:cNvSpPr>
                <a:spLocks noChangeShapeType="1"/>
              </p:cNvSpPr>
              <p:nvPr/>
            </p:nvSpPr>
            <p:spPr bwMode="auto">
              <a:xfrm flipV="1">
                <a:off x="2112" y="942"/>
                <a:ext cx="0" cy="560"/>
              </a:xfrm>
              <a:prstGeom prst="line">
                <a:avLst/>
              </a:prstGeom>
              <a:noFill/>
              <a:ln w="38100">
                <a:solidFill>
                  <a:srgbClr val="0033CC"/>
                </a:solidFill>
                <a:round/>
              </a:ln>
            </p:spPr>
            <p:txBody>
              <a:bodyPr wrap="none" anchor="ctr"/>
              <a:lstStyle/>
              <a:p>
                <a:endParaRPr lang="zh-CN" altLang="en-US">
                  <a:latin typeface="Times New Roman" panose="02020603050405020304" charset="0"/>
                </a:endParaRPr>
              </a:p>
            </p:txBody>
          </p:sp>
        </p:grpSp>
        <p:sp>
          <p:nvSpPr>
            <p:cNvPr id="72763" name="Text Box 17"/>
            <p:cNvSpPr txBox="1">
              <a:spLocks noChangeArrowheads="1"/>
            </p:cNvSpPr>
            <p:nvPr/>
          </p:nvSpPr>
          <p:spPr bwMode="auto">
            <a:xfrm>
              <a:off x="1584" y="1488"/>
              <a:ext cx="52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R</a:t>
              </a:r>
              <a:r>
                <a:rPr lang="en-US" altLang="zh-CN" sz="2800" i="0" baseline="-25000">
                  <a:solidFill>
                    <a:srgbClr val="000099"/>
                  </a:solidFill>
                </a:rPr>
                <a:t>F</a:t>
              </a:r>
              <a:endParaRPr lang="en-US" altLang="zh-CN" sz="2800" b="0" i="0">
                <a:solidFill>
                  <a:srgbClr val="000099"/>
                </a:solidFill>
              </a:endParaRPr>
            </a:p>
          </p:txBody>
        </p:sp>
      </p:grpSp>
      <p:graphicFrame>
        <p:nvGraphicFramePr>
          <p:cNvPr id="101394" name="Object 18"/>
          <p:cNvGraphicFramePr>
            <a:graphicFrameLocks noChangeAspect="1"/>
          </p:cNvGraphicFramePr>
          <p:nvPr/>
        </p:nvGraphicFramePr>
        <p:xfrm>
          <a:off x="6705600" y="3733800"/>
          <a:ext cx="1600200" cy="485775"/>
        </p:xfrm>
        <a:graphic>
          <a:graphicData uri="http://schemas.openxmlformats.org/presentationml/2006/ole">
            <mc:AlternateContent xmlns:mc="http://schemas.openxmlformats.org/markup-compatibility/2006">
              <mc:Choice xmlns:v="urn:schemas-microsoft-com:vml" Requires="v">
                <p:oleObj spid="_x0000_s36872" name="公式" r:id="rId6" imgW="584200" imgH="114300" progId="Equation.3">
                  <p:embed/>
                </p:oleObj>
              </mc:Choice>
              <mc:Fallback>
                <p:oleObj name="公式" r:id="rId6" imgW="584200" imgH="114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733800"/>
                        <a:ext cx="1600200" cy="485775"/>
                      </a:xfrm>
                      <a:prstGeom prst="rect">
                        <a:avLst/>
                      </a:prstGeom>
                      <a:noFill/>
                      <a:ln>
                        <a:noFill/>
                      </a:ln>
                      <a:effectLst/>
                    </p:spPr>
                  </p:pic>
                </p:oleObj>
              </mc:Fallback>
            </mc:AlternateContent>
          </a:graphicData>
        </a:graphic>
      </p:graphicFrame>
      <p:sp>
        <p:nvSpPr>
          <p:cNvPr id="101396" name="Text Box 20"/>
          <p:cNvSpPr txBox="1">
            <a:spLocks noChangeArrowheads="1"/>
          </p:cNvSpPr>
          <p:nvPr/>
        </p:nvSpPr>
        <p:spPr bwMode="auto">
          <a:xfrm>
            <a:off x="457200" y="3810000"/>
            <a:ext cx="3795713"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solidFill>
                  <a:srgbClr val="CC0000"/>
                </a:solidFill>
              </a:rPr>
              <a:t>当 </a:t>
            </a:r>
            <a:r>
              <a:rPr lang="en-US" altLang="zh-CN" sz="2800" dirty="0" err="1">
                <a:solidFill>
                  <a:srgbClr val="CC0000"/>
                </a:solidFill>
              </a:rPr>
              <a:t>u</a:t>
            </a:r>
            <a:r>
              <a:rPr lang="en-US" altLang="zh-CN" sz="2800" i="0" baseline="-25000" dirty="0" err="1">
                <a:solidFill>
                  <a:srgbClr val="CC0000"/>
                </a:solidFill>
              </a:rPr>
              <a:t>o</a:t>
            </a:r>
            <a:r>
              <a:rPr lang="en-US" altLang="zh-CN" sz="2800" dirty="0">
                <a:solidFill>
                  <a:srgbClr val="CC0000"/>
                </a:solidFill>
              </a:rPr>
              <a:t> = + </a:t>
            </a:r>
            <a:r>
              <a:rPr lang="en-US" altLang="zh-CN" sz="2800" dirty="0" err="1">
                <a:solidFill>
                  <a:srgbClr val="CC0000"/>
                </a:solidFill>
              </a:rPr>
              <a:t>U</a:t>
            </a:r>
            <a:r>
              <a:rPr lang="en-US" altLang="zh-CN" sz="2800" i="0" baseline="-25000" dirty="0" err="1">
                <a:solidFill>
                  <a:srgbClr val="CC0000"/>
                </a:solidFill>
              </a:rPr>
              <a:t>o</a:t>
            </a:r>
            <a:r>
              <a:rPr lang="en-US" altLang="zh-CN" sz="2800" i="0" baseline="-25000" dirty="0">
                <a:solidFill>
                  <a:srgbClr val="CC0000"/>
                </a:solidFill>
                <a:ea typeface="楷体_GB2312" charset="0"/>
                <a:cs typeface="楷体_GB2312" charset="0"/>
              </a:rPr>
              <a:t>(sat)</a:t>
            </a:r>
            <a:r>
              <a:rPr lang="zh-CN" altLang="en-US" sz="2800" i="0" dirty="0">
                <a:solidFill>
                  <a:srgbClr val="CC0000"/>
                </a:solidFill>
              </a:rPr>
              <a:t>， 则  </a:t>
            </a:r>
          </a:p>
        </p:txBody>
      </p:sp>
      <p:sp>
        <p:nvSpPr>
          <p:cNvPr id="101398" name="Text Box 22"/>
          <p:cNvSpPr txBox="1">
            <a:spLocks noChangeArrowheads="1"/>
          </p:cNvSpPr>
          <p:nvPr/>
        </p:nvSpPr>
        <p:spPr bwMode="auto">
          <a:xfrm>
            <a:off x="457200" y="5124450"/>
            <a:ext cx="3962400" cy="519113"/>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当 </a:t>
            </a:r>
            <a:r>
              <a:rPr lang="en-US" altLang="zh-CN" sz="2800"/>
              <a:t>u</a:t>
            </a:r>
            <a:r>
              <a:rPr lang="en-US" altLang="zh-CN" sz="2800" i="0" baseline="-25000"/>
              <a:t>o</a:t>
            </a:r>
            <a:r>
              <a:rPr lang="en-US" altLang="zh-CN" sz="2800" i="0"/>
              <a:t> </a:t>
            </a:r>
            <a:r>
              <a:rPr lang="en-US" altLang="zh-CN" sz="2800"/>
              <a:t>= – U</a:t>
            </a:r>
            <a:r>
              <a:rPr lang="en-US" altLang="zh-CN" sz="2800" i="0" baseline="-25000"/>
              <a:t>o</a:t>
            </a:r>
            <a:r>
              <a:rPr lang="en-US" altLang="zh-CN" sz="2800" i="0" baseline="-25000">
                <a:ea typeface="楷体_GB2312" charset="0"/>
                <a:cs typeface="楷体_GB2312" charset="0"/>
              </a:rPr>
              <a:t>(sat)</a:t>
            </a:r>
            <a:r>
              <a:rPr lang="zh-CN" altLang="en-US" sz="2800" i="0"/>
              <a:t>， 则</a:t>
            </a:r>
          </a:p>
        </p:txBody>
      </p:sp>
      <p:graphicFrame>
        <p:nvGraphicFramePr>
          <p:cNvPr id="101399" name="Object 23"/>
          <p:cNvGraphicFramePr>
            <a:graphicFrameLocks noChangeAspect="1"/>
          </p:cNvGraphicFramePr>
          <p:nvPr/>
        </p:nvGraphicFramePr>
        <p:xfrm>
          <a:off x="609600" y="2971800"/>
          <a:ext cx="1143000" cy="525463"/>
        </p:xfrm>
        <a:graphic>
          <a:graphicData uri="http://schemas.openxmlformats.org/presentationml/2006/ole">
            <mc:AlternateContent xmlns:mc="http://schemas.openxmlformats.org/markup-compatibility/2006">
              <mc:Choice xmlns:v="urn:schemas-microsoft-com:vml" Requires="v">
                <p:oleObj spid="_x0000_s36873" name="公式" r:id="rId8" imgW="444500" imgH="114300" progId="Equation.3">
                  <p:embed/>
                </p:oleObj>
              </mc:Choice>
              <mc:Fallback>
                <p:oleObj name="公式" r:id="rId8" imgW="444500" imgH="114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2971800"/>
                        <a:ext cx="1143000" cy="525463"/>
                      </a:xfrm>
                      <a:prstGeom prst="rect">
                        <a:avLst/>
                      </a:prstGeom>
                      <a:noFill/>
                      <a:ln>
                        <a:noFill/>
                      </a:ln>
                      <a:effectLst/>
                    </p:spPr>
                  </p:pic>
                </p:oleObj>
              </mc:Fallback>
            </mc:AlternateContent>
          </a:graphicData>
        </a:graphic>
      </p:graphicFrame>
      <p:sp>
        <p:nvSpPr>
          <p:cNvPr id="101401" name="AutoShape 25" descr="40%"/>
          <p:cNvSpPr>
            <a:spLocks noChangeArrowheads="1"/>
          </p:cNvSpPr>
          <p:nvPr/>
        </p:nvSpPr>
        <p:spPr bwMode="auto">
          <a:xfrm>
            <a:off x="4419600" y="2438400"/>
            <a:ext cx="3200400" cy="1219200"/>
          </a:xfrm>
          <a:prstGeom prst="wedgeEllipseCallout">
            <a:avLst>
              <a:gd name="adj1" fmla="val -34449"/>
              <a:gd name="adj2" fmla="val 125565"/>
            </a:avLst>
          </a:prstGeom>
          <a:pattFill prst="pct40">
            <a:fgClr>
              <a:srgbClr val="FFCCFF"/>
            </a:fgClr>
            <a:bgClr>
              <a:srgbClr val="FFFFFF"/>
            </a:bgClr>
          </a:pattFill>
          <a:ln w="19050">
            <a:solidFill>
              <a:srgbClr val="000099"/>
            </a:solidFill>
            <a:miter lim="800000"/>
          </a:ln>
        </p:spPr>
        <p:txBody>
          <a:bodyPr wrap="none" anchor="ctr"/>
          <a:lstStyle/>
          <a:p>
            <a:pPr>
              <a:lnSpc>
                <a:spcPct val="105000"/>
              </a:lnSpc>
            </a:pPr>
            <a:r>
              <a:rPr lang="zh-CN" altLang="en-US" sz="2800" b="1" i="0">
                <a:solidFill>
                  <a:srgbClr val="FF3300"/>
                </a:solidFill>
                <a:latin typeface="Times New Roman" panose="02020603050405020304" charset="0"/>
              </a:rPr>
              <a:t>门限电压受输</a:t>
            </a:r>
          </a:p>
          <a:p>
            <a:pPr>
              <a:lnSpc>
                <a:spcPct val="105000"/>
              </a:lnSpc>
            </a:pPr>
            <a:r>
              <a:rPr lang="zh-CN" altLang="en-US" sz="2800" b="1" i="0">
                <a:solidFill>
                  <a:srgbClr val="FF3300"/>
                </a:solidFill>
                <a:latin typeface="Times New Roman" panose="02020603050405020304" charset="0"/>
              </a:rPr>
              <a:t>出电压的控制</a:t>
            </a:r>
          </a:p>
        </p:txBody>
      </p:sp>
      <p:sp>
        <p:nvSpPr>
          <p:cNvPr id="72718" name="Rectangle 29"/>
          <p:cNvSpPr>
            <a:spLocks noChangeArrowheads="1"/>
          </p:cNvSpPr>
          <p:nvPr/>
        </p:nvSpPr>
        <p:spPr bwMode="auto">
          <a:xfrm>
            <a:off x="1600200" y="1766888"/>
            <a:ext cx="635494" cy="52322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grpSp>
        <p:nvGrpSpPr>
          <p:cNvPr id="72719" name="Group 30"/>
          <p:cNvGrpSpPr/>
          <p:nvPr/>
        </p:nvGrpSpPr>
        <p:grpSpPr bwMode="auto">
          <a:xfrm>
            <a:off x="533400" y="685800"/>
            <a:ext cx="3805238" cy="1752600"/>
            <a:chOff x="336" y="432"/>
            <a:chExt cx="2397" cy="1104"/>
          </a:xfrm>
        </p:grpSpPr>
        <p:sp>
          <p:nvSpPr>
            <p:cNvPr id="72726" name="Text Box 31"/>
            <p:cNvSpPr txBox="1">
              <a:spLocks noChangeArrowheads="1"/>
            </p:cNvSpPr>
            <p:nvPr/>
          </p:nvSpPr>
          <p:spPr bwMode="auto">
            <a:xfrm>
              <a:off x="2301" y="96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72727" name="Text Box 32"/>
            <p:cNvSpPr txBox="1">
              <a:spLocks noChangeArrowheads="1"/>
            </p:cNvSpPr>
            <p:nvPr/>
          </p:nvSpPr>
          <p:spPr bwMode="auto">
            <a:xfrm>
              <a:off x="336" y="87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72728" name="Rectangle 33"/>
            <p:cNvSpPr>
              <a:spLocks noChangeArrowheads="1"/>
            </p:cNvSpPr>
            <p:nvPr/>
          </p:nvSpPr>
          <p:spPr bwMode="auto">
            <a:xfrm>
              <a:off x="1038" y="105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2729" name="Rectangle 34"/>
            <p:cNvSpPr>
              <a:spLocks noChangeArrowheads="1"/>
            </p:cNvSpPr>
            <p:nvPr/>
          </p:nvSpPr>
          <p:spPr bwMode="auto">
            <a:xfrm>
              <a:off x="1038" y="7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2730" name="Line 35"/>
            <p:cNvSpPr>
              <a:spLocks noChangeShapeType="1"/>
            </p:cNvSpPr>
            <p:nvPr/>
          </p:nvSpPr>
          <p:spPr bwMode="auto">
            <a:xfrm flipH="1">
              <a:off x="624" y="835"/>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31" name="Line 36"/>
            <p:cNvSpPr>
              <a:spLocks noChangeShapeType="1"/>
            </p:cNvSpPr>
            <p:nvPr/>
          </p:nvSpPr>
          <p:spPr bwMode="auto">
            <a:xfrm flipH="1">
              <a:off x="864" y="1104"/>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32" name="Rectangle 37" descr="40%"/>
            <p:cNvSpPr>
              <a:spLocks noChangeArrowheads="1"/>
            </p:cNvSpPr>
            <p:nvPr/>
          </p:nvSpPr>
          <p:spPr bwMode="auto">
            <a:xfrm>
              <a:off x="1486" y="60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2733" name="Text Box 38"/>
            <p:cNvSpPr txBox="1">
              <a:spLocks noChangeArrowheads="1"/>
            </p:cNvSpPr>
            <p:nvPr/>
          </p:nvSpPr>
          <p:spPr bwMode="auto">
            <a:xfrm>
              <a:off x="1479" y="928"/>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2734" name="Text Box 39"/>
            <p:cNvSpPr txBox="1">
              <a:spLocks noChangeArrowheads="1"/>
            </p:cNvSpPr>
            <p:nvPr/>
          </p:nvSpPr>
          <p:spPr bwMode="auto">
            <a:xfrm>
              <a:off x="1797" y="787"/>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2735" name="Text Box 40"/>
            <p:cNvSpPr txBox="1">
              <a:spLocks noChangeArrowheads="1"/>
            </p:cNvSpPr>
            <p:nvPr/>
          </p:nvSpPr>
          <p:spPr bwMode="auto">
            <a:xfrm>
              <a:off x="1696" y="569"/>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72736" name="Line 41"/>
            <p:cNvSpPr>
              <a:spLocks noChangeShapeType="1"/>
            </p:cNvSpPr>
            <p:nvPr/>
          </p:nvSpPr>
          <p:spPr bwMode="auto">
            <a:xfrm>
              <a:off x="1286" y="1095"/>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37" name="Line 42"/>
            <p:cNvSpPr>
              <a:spLocks noChangeShapeType="1"/>
            </p:cNvSpPr>
            <p:nvPr/>
          </p:nvSpPr>
          <p:spPr bwMode="auto">
            <a:xfrm>
              <a:off x="2004" y="931"/>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38" name="Line 43"/>
            <p:cNvSpPr>
              <a:spLocks noChangeShapeType="1"/>
            </p:cNvSpPr>
            <p:nvPr/>
          </p:nvSpPr>
          <p:spPr bwMode="auto">
            <a:xfrm>
              <a:off x="1389" y="43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2739" name="Line 44"/>
            <p:cNvSpPr>
              <a:spLocks noChangeShapeType="1"/>
            </p:cNvSpPr>
            <p:nvPr/>
          </p:nvSpPr>
          <p:spPr bwMode="auto">
            <a:xfrm>
              <a:off x="1286" y="836"/>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40" name="Text Box 45"/>
            <p:cNvSpPr txBox="1">
              <a:spLocks noChangeArrowheads="1"/>
            </p:cNvSpPr>
            <p:nvPr/>
          </p:nvSpPr>
          <p:spPr bwMode="auto">
            <a:xfrm>
              <a:off x="1486" y="656"/>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2741" name="Text Box 46"/>
            <p:cNvSpPr txBox="1">
              <a:spLocks noChangeArrowheads="1"/>
            </p:cNvSpPr>
            <p:nvPr/>
          </p:nvSpPr>
          <p:spPr bwMode="auto">
            <a:xfrm rot="5400000">
              <a:off x="1554" y="581"/>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2742" name="Oval 47"/>
            <p:cNvSpPr>
              <a:spLocks noChangeArrowheads="1"/>
            </p:cNvSpPr>
            <p:nvPr/>
          </p:nvSpPr>
          <p:spPr bwMode="auto">
            <a:xfrm>
              <a:off x="2253" y="89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2743" name="Oval 48"/>
            <p:cNvSpPr>
              <a:spLocks noChangeArrowheads="1"/>
            </p:cNvSpPr>
            <p:nvPr/>
          </p:nvSpPr>
          <p:spPr bwMode="auto">
            <a:xfrm>
              <a:off x="576" y="8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2744" name="Text Box 49"/>
            <p:cNvSpPr txBox="1">
              <a:spLocks noChangeArrowheads="1"/>
            </p:cNvSpPr>
            <p:nvPr/>
          </p:nvSpPr>
          <p:spPr bwMode="auto">
            <a:xfrm>
              <a:off x="991" y="441"/>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72745" name="Group 50"/>
            <p:cNvGrpSpPr/>
            <p:nvPr/>
          </p:nvGrpSpPr>
          <p:grpSpPr bwMode="auto">
            <a:xfrm>
              <a:off x="2205" y="1329"/>
              <a:ext cx="148" cy="207"/>
              <a:chOff x="2160" y="1713"/>
              <a:chExt cx="148" cy="207"/>
            </a:xfrm>
          </p:grpSpPr>
          <p:grpSp>
            <p:nvGrpSpPr>
              <p:cNvPr id="72758" name="Group 51"/>
              <p:cNvGrpSpPr/>
              <p:nvPr/>
            </p:nvGrpSpPr>
            <p:grpSpPr bwMode="auto">
              <a:xfrm>
                <a:off x="2160" y="1767"/>
                <a:ext cx="148" cy="153"/>
                <a:chOff x="720" y="2736"/>
                <a:chExt cx="185" cy="192"/>
              </a:xfrm>
            </p:grpSpPr>
            <p:sp>
              <p:nvSpPr>
                <p:cNvPr id="72760" name="Line 5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61" name="Line 5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2759" name="Oval 5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2746" name="Text Box 55"/>
            <p:cNvSpPr txBox="1">
              <a:spLocks noChangeArrowheads="1"/>
            </p:cNvSpPr>
            <p:nvPr/>
          </p:nvSpPr>
          <p:spPr bwMode="auto">
            <a:xfrm>
              <a:off x="2301" y="77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2747" name="Text Box 56"/>
            <p:cNvSpPr txBox="1">
              <a:spLocks noChangeArrowheads="1"/>
            </p:cNvSpPr>
            <p:nvPr/>
          </p:nvSpPr>
          <p:spPr bwMode="auto">
            <a:xfrm>
              <a:off x="2301" y="120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2748" name="Group 57"/>
            <p:cNvGrpSpPr/>
            <p:nvPr/>
          </p:nvGrpSpPr>
          <p:grpSpPr bwMode="auto">
            <a:xfrm>
              <a:off x="768" y="1104"/>
              <a:ext cx="193" cy="197"/>
              <a:chOff x="720" y="2736"/>
              <a:chExt cx="185" cy="192"/>
            </a:xfrm>
          </p:grpSpPr>
          <p:sp>
            <p:nvSpPr>
              <p:cNvPr id="72756" name="Line 5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57" name="Line 5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2749" name="Text Box 60"/>
            <p:cNvSpPr txBox="1">
              <a:spLocks noChangeArrowheads="1"/>
            </p:cNvSpPr>
            <p:nvPr/>
          </p:nvSpPr>
          <p:spPr bwMode="auto">
            <a:xfrm>
              <a:off x="359" y="681"/>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2750" name="Group 61"/>
            <p:cNvGrpSpPr/>
            <p:nvPr/>
          </p:nvGrpSpPr>
          <p:grpSpPr bwMode="auto">
            <a:xfrm>
              <a:off x="524" y="1329"/>
              <a:ext cx="148" cy="207"/>
              <a:chOff x="2160" y="1713"/>
              <a:chExt cx="148" cy="207"/>
            </a:xfrm>
          </p:grpSpPr>
          <p:grpSp>
            <p:nvGrpSpPr>
              <p:cNvPr id="72752" name="Group 62"/>
              <p:cNvGrpSpPr/>
              <p:nvPr/>
            </p:nvGrpSpPr>
            <p:grpSpPr bwMode="auto">
              <a:xfrm>
                <a:off x="2160" y="1767"/>
                <a:ext cx="148" cy="153"/>
                <a:chOff x="720" y="2736"/>
                <a:chExt cx="185" cy="192"/>
              </a:xfrm>
            </p:grpSpPr>
            <p:sp>
              <p:nvSpPr>
                <p:cNvPr id="72754" name="Line 6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2755" name="Line 6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2753" name="Oval 6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2751" name="Text Box 66"/>
            <p:cNvSpPr txBox="1">
              <a:spLocks noChangeArrowheads="1"/>
            </p:cNvSpPr>
            <p:nvPr/>
          </p:nvSpPr>
          <p:spPr bwMode="auto">
            <a:xfrm>
              <a:off x="336" y="118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sp>
        <p:nvSpPr>
          <p:cNvPr id="101443" name="Oval 67"/>
          <p:cNvSpPr>
            <a:spLocks noChangeArrowheads="1"/>
          </p:cNvSpPr>
          <p:nvPr/>
        </p:nvSpPr>
        <p:spPr bwMode="auto">
          <a:xfrm flipV="1">
            <a:off x="3505200" y="1066800"/>
            <a:ext cx="304800" cy="304800"/>
          </a:xfrm>
          <a:prstGeom prst="ellipse">
            <a:avLst/>
          </a:prstGeom>
          <a:noFill/>
          <a:ln w="38100">
            <a:solidFill>
              <a:srgbClr val="003399"/>
            </a:solidFill>
            <a:round/>
          </a:ln>
        </p:spPr>
        <p:txBody>
          <a:bodyPr rot="10800000" wrap="none" anchor="ctr"/>
          <a:lstStyle/>
          <a:p>
            <a:pPr algn="ctr">
              <a:lnSpc>
                <a:spcPct val="100000"/>
              </a:lnSpc>
              <a:spcBef>
                <a:spcPct val="50000"/>
              </a:spcBef>
            </a:pPr>
            <a:r>
              <a:rPr lang="zh-CN" altLang="en-US" sz="3600" i="0" dirty="0">
                <a:solidFill>
                  <a:srgbClr val="003399"/>
                </a:solidFill>
                <a:latin typeface="Times New Roman" panose="02020603050405020304" charset="0"/>
                <a:ea typeface="楷体_GB2312" charset="0"/>
                <a:cs typeface="楷体_GB2312" charset="0"/>
              </a:rPr>
              <a:t>－</a:t>
            </a:r>
          </a:p>
        </p:txBody>
      </p:sp>
      <p:sp>
        <p:nvSpPr>
          <p:cNvPr id="101444" name="Rectangle 68"/>
          <p:cNvSpPr>
            <a:spLocks noChangeArrowheads="1"/>
          </p:cNvSpPr>
          <p:nvPr/>
        </p:nvSpPr>
        <p:spPr bwMode="auto">
          <a:xfrm>
            <a:off x="914400" y="838200"/>
            <a:ext cx="496888" cy="579438"/>
          </a:xfrm>
          <a:prstGeom prst="rect">
            <a:avLst/>
          </a:prstGeom>
          <a:noFill/>
          <a:ln>
            <a:noFill/>
          </a:ln>
        </p:spPr>
        <p:txBody>
          <a:bodyPr wrap="none">
            <a:spAutoFit/>
          </a:bodyPr>
          <a:lstStyle/>
          <a:p>
            <a:r>
              <a:rPr lang="en-US" altLang="zh-CN" sz="3200" i="0">
                <a:solidFill>
                  <a:srgbClr val="0000FF"/>
                </a:solidFill>
                <a:latin typeface="Times New Roman" panose="02020603050405020304" charset="0"/>
                <a:sym typeface="Symbol" panose="05050102010706020507" charset="0"/>
              </a:rPr>
              <a:t></a:t>
            </a:r>
          </a:p>
        </p:txBody>
      </p:sp>
      <p:sp>
        <p:nvSpPr>
          <p:cNvPr id="101445" name="Oval 69"/>
          <p:cNvSpPr>
            <a:spLocks noChangeArrowheads="1"/>
          </p:cNvSpPr>
          <p:nvPr/>
        </p:nvSpPr>
        <p:spPr bwMode="auto">
          <a:xfrm flipV="1">
            <a:off x="2057400" y="1371600"/>
            <a:ext cx="304800" cy="304800"/>
          </a:xfrm>
          <a:prstGeom prst="ellipse">
            <a:avLst/>
          </a:prstGeom>
          <a:noFill/>
          <a:ln w="38100">
            <a:solidFill>
              <a:srgbClr val="FF3300"/>
            </a:solidFill>
            <a:round/>
          </a:ln>
        </p:spPr>
        <p:txBody>
          <a:bodyPr rot="10800000" wrap="none" anchor="ctr"/>
          <a:lstStyle/>
          <a:p>
            <a:pPr algn="ctr">
              <a:lnSpc>
                <a:spcPct val="110000"/>
              </a:lnSpc>
              <a:spcBef>
                <a:spcPct val="50000"/>
              </a:spcBef>
            </a:pPr>
            <a:r>
              <a:rPr lang="zh-CN" altLang="en-US" sz="3600" i="0" dirty="0">
                <a:solidFill>
                  <a:srgbClr val="FF0000"/>
                </a:solidFill>
                <a:latin typeface="Times New Roman" panose="02020603050405020304" charset="0"/>
                <a:ea typeface="楷体_GB2312" charset="0"/>
                <a:cs typeface="楷体_GB2312" charset="0"/>
              </a:rPr>
              <a:t>－</a:t>
            </a:r>
          </a:p>
        </p:txBody>
      </p:sp>
      <p:pic>
        <p:nvPicPr>
          <p:cNvPr id="72723" name="Picture 75" descr="C:\Users\Hou\Desktop\图片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9138" y="2673350"/>
            <a:ext cx="2511425" cy="1127125"/>
          </a:xfrm>
          <a:prstGeom prst="rect">
            <a:avLst/>
          </a:prstGeom>
          <a:noFill/>
          <a:ln>
            <a:noFill/>
          </a:ln>
        </p:spPr>
      </p:pic>
      <p:pic>
        <p:nvPicPr>
          <p:cNvPr id="72724" name="Picture 76" descr="C:\Users\Hou\Desktop\图片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563" y="4164013"/>
            <a:ext cx="4114800" cy="1060450"/>
          </a:xfrm>
          <a:prstGeom prst="rect">
            <a:avLst/>
          </a:prstGeom>
          <a:noFill/>
          <a:ln>
            <a:noFill/>
          </a:ln>
        </p:spPr>
      </p:pic>
      <p:pic>
        <p:nvPicPr>
          <p:cNvPr id="72725" name="Picture 77" descr="C:\Users\Hou\Desktop\图片3.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550" y="5516563"/>
            <a:ext cx="4430713" cy="1116012"/>
          </a:xfrm>
          <a:prstGeom prst="rect">
            <a:avLst/>
          </a:prstGeom>
          <a:noFill/>
          <a:ln>
            <a:noFill/>
          </a:ln>
        </p:spPr>
      </p:pic>
    </p:spTree>
    <p:extLst>
      <p:ext uri="{BB962C8B-B14F-4D97-AF65-F5344CB8AC3E}">
        <p14:creationId xmlns:p14="http://schemas.microsoft.com/office/powerpoint/2010/main" val="3087152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444"/>
                                        </p:tgtEl>
                                        <p:attrNameLst>
                                          <p:attrName>style.visibility</p:attrName>
                                        </p:attrNameLst>
                                      </p:cBhvr>
                                      <p:to>
                                        <p:strVal val="visible"/>
                                      </p:to>
                                    </p:set>
                                    <p:animEffect transition="in" filter="blinds(horizontal)">
                                      <p:cBhvr>
                                        <p:cTn id="12" dur="500"/>
                                        <p:tgtEl>
                                          <p:spTgt spid="10144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1443"/>
                                        </p:tgtEl>
                                        <p:attrNameLst>
                                          <p:attrName>style.visibility</p:attrName>
                                        </p:attrNameLst>
                                      </p:cBhvr>
                                      <p:to>
                                        <p:strVal val="visible"/>
                                      </p:to>
                                    </p:set>
                                    <p:animEffect transition="in" filter="box(out)">
                                      <p:cBhvr>
                                        <p:cTn id="17" dur="500"/>
                                        <p:tgtEl>
                                          <p:spTgt spid="10144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01445"/>
                                        </p:tgtEl>
                                        <p:attrNameLst>
                                          <p:attrName>style.visibility</p:attrName>
                                        </p:attrNameLst>
                                      </p:cBhvr>
                                      <p:to>
                                        <p:strVal val="visible"/>
                                      </p:to>
                                    </p:set>
                                    <p:animEffect transition="in" filter="box(out)">
                                      <p:cBhvr>
                                        <p:cTn id="22" dur="500"/>
                                        <p:tgtEl>
                                          <p:spTgt spid="1014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384">
                                            <p:txEl>
                                              <p:pRg st="0" end="0"/>
                                            </p:txEl>
                                          </p:spTgt>
                                        </p:tgtEl>
                                        <p:attrNameLst>
                                          <p:attrName>style.visibility</p:attrName>
                                        </p:attrNameLst>
                                      </p:cBhvr>
                                      <p:to>
                                        <p:strVal val="visible"/>
                                      </p:to>
                                    </p:set>
                                    <p:animEffect transition="in" filter="wipe(left)">
                                      <p:cBhvr>
                                        <p:cTn id="27" dur="500"/>
                                        <p:tgtEl>
                                          <p:spTgt spid="10138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1384">
                                            <p:txEl>
                                              <p:pRg st="1" end="1"/>
                                            </p:txEl>
                                          </p:spTgt>
                                        </p:tgtEl>
                                        <p:attrNameLst>
                                          <p:attrName>style.visibility</p:attrName>
                                        </p:attrNameLst>
                                      </p:cBhvr>
                                      <p:to>
                                        <p:strVal val="visible"/>
                                      </p:to>
                                    </p:set>
                                    <p:animEffect transition="in" filter="wipe(left)">
                                      <p:cBhvr>
                                        <p:cTn id="32" dur="500"/>
                                        <p:tgtEl>
                                          <p:spTgt spid="10138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1384">
                                            <p:txEl>
                                              <p:pRg st="2" end="2"/>
                                            </p:txEl>
                                          </p:spTgt>
                                        </p:tgtEl>
                                        <p:attrNameLst>
                                          <p:attrName>style.visibility</p:attrName>
                                        </p:attrNameLst>
                                      </p:cBhvr>
                                      <p:to>
                                        <p:strVal val="visible"/>
                                      </p:to>
                                    </p:set>
                                    <p:animEffect transition="in" filter="wipe(left)">
                                      <p:cBhvr>
                                        <p:cTn id="37" dur="500"/>
                                        <p:tgtEl>
                                          <p:spTgt spid="10138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1384">
                                            <p:txEl>
                                              <p:pRg st="3" end="3"/>
                                            </p:txEl>
                                          </p:spTgt>
                                        </p:tgtEl>
                                        <p:attrNameLst>
                                          <p:attrName>style.visibility</p:attrName>
                                        </p:attrNameLst>
                                      </p:cBhvr>
                                      <p:to>
                                        <p:strVal val="visible"/>
                                      </p:to>
                                    </p:set>
                                    <p:animEffect transition="in" filter="wipe(left)">
                                      <p:cBhvr>
                                        <p:cTn id="42" dur="500"/>
                                        <p:tgtEl>
                                          <p:spTgt spid="10138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101399"/>
                                        </p:tgtEl>
                                        <p:attrNameLst>
                                          <p:attrName>style.visibility</p:attrName>
                                        </p:attrNameLst>
                                      </p:cBhvr>
                                      <p:to>
                                        <p:strVal val="visible"/>
                                      </p:to>
                                    </p:set>
                                    <p:animEffect transition="in" filter="blinds(vertical)">
                                      <p:cBhvr>
                                        <p:cTn id="47" dur="500"/>
                                        <p:tgtEl>
                                          <p:spTgt spid="1013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2723"/>
                                        </p:tgtEl>
                                        <p:attrNameLst>
                                          <p:attrName>style.visibility</p:attrName>
                                        </p:attrNameLst>
                                      </p:cBhvr>
                                      <p:to>
                                        <p:strVal val="visible"/>
                                      </p:to>
                                    </p:set>
                                    <p:animEffect transition="in" filter="wipe(down)">
                                      <p:cBhvr>
                                        <p:cTn id="52" dur="500"/>
                                        <p:tgtEl>
                                          <p:spTgt spid="727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1396"/>
                                        </p:tgtEl>
                                        <p:attrNameLst>
                                          <p:attrName>style.visibility</p:attrName>
                                        </p:attrNameLst>
                                      </p:cBhvr>
                                      <p:to>
                                        <p:strVal val="visible"/>
                                      </p:to>
                                    </p:set>
                                    <p:animEffect transition="in" filter="wipe(left)">
                                      <p:cBhvr>
                                        <p:cTn id="57" dur="500"/>
                                        <p:tgtEl>
                                          <p:spTgt spid="1013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2724"/>
                                        </p:tgtEl>
                                        <p:attrNameLst>
                                          <p:attrName>style.visibility</p:attrName>
                                        </p:attrNameLst>
                                      </p:cBhvr>
                                      <p:to>
                                        <p:strVal val="visible"/>
                                      </p:to>
                                    </p:set>
                                    <p:animEffect transition="in" filter="wipe(down)">
                                      <p:cBhvr>
                                        <p:cTn id="62" dur="500"/>
                                        <p:tgtEl>
                                          <p:spTgt spid="727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01382"/>
                                        </p:tgtEl>
                                        <p:attrNameLst>
                                          <p:attrName>style.visibility</p:attrName>
                                        </p:attrNameLst>
                                      </p:cBhvr>
                                      <p:to>
                                        <p:strVal val="visible"/>
                                      </p:to>
                                    </p:set>
                                    <p:animEffect transition="in" filter="blinds(horizontal)">
                                      <p:cBhvr>
                                        <p:cTn id="67" dur="500"/>
                                        <p:tgtEl>
                                          <p:spTgt spid="10138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398"/>
                                        </p:tgtEl>
                                        <p:attrNameLst>
                                          <p:attrName>style.visibility</p:attrName>
                                        </p:attrNameLst>
                                      </p:cBhvr>
                                      <p:to>
                                        <p:strVal val="visible"/>
                                      </p:to>
                                    </p:set>
                                    <p:animEffect transition="in" filter="wipe(left)">
                                      <p:cBhvr>
                                        <p:cTn id="72" dur="500"/>
                                        <p:tgtEl>
                                          <p:spTgt spid="10139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72725"/>
                                        </p:tgtEl>
                                        <p:attrNameLst>
                                          <p:attrName>style.visibility</p:attrName>
                                        </p:attrNameLst>
                                      </p:cBhvr>
                                      <p:to>
                                        <p:strVal val="visible"/>
                                      </p:to>
                                    </p:set>
                                    <p:animEffect transition="in" filter="wipe(down)">
                                      <p:cBhvr>
                                        <p:cTn id="77" dur="500"/>
                                        <p:tgtEl>
                                          <p:spTgt spid="7272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01383"/>
                                        </p:tgtEl>
                                        <p:attrNameLst>
                                          <p:attrName>style.visibility</p:attrName>
                                        </p:attrNameLst>
                                      </p:cBhvr>
                                      <p:to>
                                        <p:strVal val="visible"/>
                                      </p:to>
                                    </p:set>
                                    <p:animEffect transition="in" filter="blinds(horizontal)">
                                      <p:cBhvr>
                                        <p:cTn id="82" dur="500"/>
                                        <p:tgtEl>
                                          <p:spTgt spid="101383"/>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101401"/>
                                        </p:tgtEl>
                                        <p:attrNameLst>
                                          <p:attrName>style.visibility</p:attrName>
                                        </p:attrNameLst>
                                      </p:cBhvr>
                                      <p:to>
                                        <p:strVal val="visible"/>
                                      </p:to>
                                    </p:set>
                                    <p:animEffect transition="in" filter="wipe(up)">
                                      <p:cBhvr>
                                        <p:cTn id="86" dur="500"/>
                                        <p:tgtEl>
                                          <p:spTgt spid="10140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101394"/>
                                        </p:tgtEl>
                                        <p:attrNameLst>
                                          <p:attrName>style.visibility</p:attrName>
                                        </p:attrNameLst>
                                      </p:cBhvr>
                                      <p:to>
                                        <p:strVal val="visible"/>
                                      </p:to>
                                    </p:set>
                                    <p:animEffect transition="in" filter="blinds(horizontal)">
                                      <p:cBhvr>
                                        <p:cTn id="91" dur="500"/>
                                        <p:tgtEl>
                                          <p:spTgt spid="101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utoUpdateAnimBg="0"/>
      <p:bldP spid="101383" grpId="0" autoUpdateAnimBg="0"/>
      <p:bldP spid="101384" grpId="0" build="p" autoUpdateAnimBg="0"/>
      <p:bldP spid="101396" grpId="0" autoUpdateAnimBg="0"/>
      <p:bldP spid="101398" grpId="0" autoUpdateAnimBg="0"/>
      <p:bldP spid="101401" grpId="0" animBg="1" autoUpdateAnimBg="0"/>
      <p:bldP spid="101443" grpId="0" animBg="1" autoUpdateAnimBg="0"/>
      <p:bldP spid="101444" grpId="0" autoUpdateAnimBg="0"/>
      <p:bldP spid="101445"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85800" y="3535363"/>
            <a:ext cx="1981200" cy="76200"/>
            <a:chOff x="3456" y="768"/>
            <a:chExt cx="1200" cy="0"/>
          </a:xfrm>
        </p:grpSpPr>
        <p:sp>
          <p:nvSpPr>
            <p:cNvPr id="73865" name="Line 3"/>
            <p:cNvSpPr>
              <a:spLocks noChangeShapeType="1"/>
            </p:cNvSpPr>
            <p:nvPr/>
          </p:nvSpPr>
          <p:spPr bwMode="auto">
            <a:xfrm>
              <a:off x="3456" y="768"/>
              <a:ext cx="720" cy="0"/>
            </a:xfrm>
            <a:prstGeom prst="line">
              <a:avLst/>
            </a:prstGeom>
            <a:noFill/>
            <a:ln w="38100">
              <a:solidFill>
                <a:schemeClr val="accent2"/>
              </a:solidFill>
              <a:round/>
              <a:tailEnd type="triangle" w="sm" len="lg"/>
            </a:ln>
          </p:spPr>
          <p:txBody>
            <a:bodyPr wrap="none" anchor="ctr"/>
            <a:lstStyle/>
            <a:p>
              <a:endParaRPr lang="zh-CN" altLang="en-US">
                <a:latin typeface="Times New Roman" panose="02020603050405020304" charset="0"/>
              </a:endParaRPr>
            </a:p>
          </p:txBody>
        </p:sp>
        <p:sp>
          <p:nvSpPr>
            <p:cNvPr id="73866" name="Line 4"/>
            <p:cNvSpPr>
              <a:spLocks noChangeShapeType="1"/>
            </p:cNvSpPr>
            <p:nvPr/>
          </p:nvSpPr>
          <p:spPr bwMode="auto">
            <a:xfrm>
              <a:off x="4176" y="768"/>
              <a:ext cx="480" cy="0"/>
            </a:xfrm>
            <a:prstGeom prst="line">
              <a:avLst/>
            </a:prstGeom>
            <a:noFill/>
            <a:ln w="38100">
              <a:solidFill>
                <a:schemeClr val="accent2"/>
              </a:solidFill>
              <a:round/>
            </a:ln>
          </p:spPr>
          <p:txBody>
            <a:bodyPr wrap="none" anchor="ctr"/>
            <a:lstStyle/>
            <a:p>
              <a:endParaRPr lang="zh-CN" altLang="en-US">
                <a:latin typeface="Times New Roman" panose="02020603050405020304" charset="0"/>
              </a:endParaRPr>
            </a:p>
          </p:txBody>
        </p:sp>
      </p:grpSp>
      <p:grpSp>
        <p:nvGrpSpPr>
          <p:cNvPr id="3" name="Group 5"/>
          <p:cNvGrpSpPr/>
          <p:nvPr/>
        </p:nvGrpSpPr>
        <p:grpSpPr bwMode="auto">
          <a:xfrm>
            <a:off x="2667000" y="3535363"/>
            <a:ext cx="457200" cy="1676400"/>
            <a:chOff x="4656" y="768"/>
            <a:chExt cx="288" cy="1056"/>
          </a:xfrm>
        </p:grpSpPr>
        <p:sp>
          <p:nvSpPr>
            <p:cNvPr id="73859" name="Line 6"/>
            <p:cNvSpPr>
              <a:spLocks noChangeShapeType="1"/>
            </p:cNvSpPr>
            <p:nvPr/>
          </p:nvSpPr>
          <p:spPr bwMode="auto">
            <a:xfrm>
              <a:off x="4656" y="1824"/>
              <a:ext cx="192" cy="0"/>
            </a:xfrm>
            <a:prstGeom prst="line">
              <a:avLst/>
            </a:prstGeom>
            <a:noFill/>
            <a:ln w="38100">
              <a:solidFill>
                <a:schemeClr val="accent2"/>
              </a:solidFill>
              <a:round/>
              <a:tailEnd type="triangle" w="sm" len="lg"/>
            </a:ln>
          </p:spPr>
          <p:txBody>
            <a:bodyPr wrap="none" anchor="ctr"/>
            <a:lstStyle/>
            <a:p>
              <a:endParaRPr lang="zh-CN" altLang="en-US">
                <a:latin typeface="Times New Roman" panose="02020603050405020304" charset="0"/>
              </a:endParaRPr>
            </a:p>
          </p:txBody>
        </p:sp>
        <p:grpSp>
          <p:nvGrpSpPr>
            <p:cNvPr id="73860" name="Group 7"/>
            <p:cNvGrpSpPr/>
            <p:nvPr/>
          </p:nvGrpSpPr>
          <p:grpSpPr bwMode="auto">
            <a:xfrm>
              <a:off x="4656" y="768"/>
              <a:ext cx="288" cy="1056"/>
              <a:chOff x="4656" y="768"/>
              <a:chExt cx="288" cy="1056"/>
            </a:xfrm>
          </p:grpSpPr>
          <p:grpSp>
            <p:nvGrpSpPr>
              <p:cNvPr id="73861" name="Group 8"/>
              <p:cNvGrpSpPr/>
              <p:nvPr/>
            </p:nvGrpSpPr>
            <p:grpSpPr bwMode="auto">
              <a:xfrm>
                <a:off x="4656" y="768"/>
                <a:ext cx="0" cy="1056"/>
                <a:chOff x="4656" y="768"/>
                <a:chExt cx="0" cy="1056"/>
              </a:xfrm>
            </p:grpSpPr>
            <p:sp>
              <p:nvSpPr>
                <p:cNvPr id="73863" name="Line 9"/>
                <p:cNvSpPr>
                  <a:spLocks noChangeShapeType="1"/>
                </p:cNvSpPr>
                <p:nvPr/>
              </p:nvSpPr>
              <p:spPr bwMode="auto">
                <a:xfrm>
                  <a:off x="4656" y="768"/>
                  <a:ext cx="0" cy="384"/>
                </a:xfrm>
                <a:prstGeom prst="line">
                  <a:avLst/>
                </a:prstGeom>
                <a:noFill/>
                <a:ln w="38100">
                  <a:solidFill>
                    <a:schemeClr val="accent2"/>
                  </a:solidFill>
                  <a:round/>
                  <a:tailEnd type="triangle" w="sm" len="lg"/>
                </a:ln>
              </p:spPr>
              <p:txBody>
                <a:bodyPr wrap="none" anchor="ctr"/>
                <a:lstStyle/>
                <a:p>
                  <a:endParaRPr lang="zh-CN" altLang="en-US">
                    <a:latin typeface="Times New Roman" panose="02020603050405020304" charset="0"/>
                  </a:endParaRPr>
                </a:p>
              </p:txBody>
            </p:sp>
            <p:sp>
              <p:nvSpPr>
                <p:cNvPr id="73864" name="Line 10"/>
                <p:cNvSpPr>
                  <a:spLocks noChangeShapeType="1"/>
                </p:cNvSpPr>
                <p:nvPr/>
              </p:nvSpPr>
              <p:spPr bwMode="auto">
                <a:xfrm>
                  <a:off x="4656" y="1104"/>
                  <a:ext cx="0" cy="720"/>
                </a:xfrm>
                <a:prstGeom prst="line">
                  <a:avLst/>
                </a:prstGeom>
                <a:noFill/>
                <a:ln w="38100">
                  <a:solidFill>
                    <a:schemeClr val="accent2"/>
                  </a:solidFill>
                  <a:round/>
                </a:ln>
              </p:spPr>
              <p:txBody>
                <a:bodyPr wrap="none" anchor="ctr"/>
                <a:lstStyle/>
                <a:p>
                  <a:endParaRPr lang="zh-CN" altLang="en-US">
                    <a:latin typeface="Times New Roman" panose="02020603050405020304" charset="0"/>
                  </a:endParaRPr>
                </a:p>
              </p:txBody>
            </p:sp>
          </p:grpSp>
          <p:sp>
            <p:nvSpPr>
              <p:cNvPr id="73862" name="Line 11"/>
              <p:cNvSpPr>
                <a:spLocks noChangeShapeType="1"/>
              </p:cNvSpPr>
              <p:nvPr/>
            </p:nvSpPr>
            <p:spPr bwMode="auto">
              <a:xfrm>
                <a:off x="4800" y="1824"/>
                <a:ext cx="144" cy="0"/>
              </a:xfrm>
              <a:prstGeom prst="line">
                <a:avLst/>
              </a:prstGeom>
              <a:noFill/>
              <a:ln w="38100">
                <a:solidFill>
                  <a:schemeClr val="accent2"/>
                </a:solidFill>
                <a:round/>
              </a:ln>
            </p:spPr>
            <p:txBody>
              <a:bodyPr wrap="none" anchor="ctr"/>
              <a:lstStyle/>
              <a:p>
                <a:endParaRPr lang="zh-CN" altLang="en-US">
                  <a:latin typeface="Times New Roman" panose="02020603050405020304" charset="0"/>
                </a:endParaRPr>
              </a:p>
            </p:txBody>
          </p:sp>
        </p:grpSp>
      </p:grpSp>
      <p:grpSp>
        <p:nvGrpSpPr>
          <p:cNvPr id="6" name="Group 12"/>
          <p:cNvGrpSpPr/>
          <p:nvPr/>
        </p:nvGrpSpPr>
        <p:grpSpPr bwMode="auto">
          <a:xfrm>
            <a:off x="1219200" y="5211763"/>
            <a:ext cx="1905000" cy="228600"/>
            <a:chOff x="3744" y="1824"/>
            <a:chExt cx="912" cy="0"/>
          </a:xfrm>
        </p:grpSpPr>
        <p:sp>
          <p:nvSpPr>
            <p:cNvPr id="73857" name="Line 13"/>
            <p:cNvSpPr>
              <a:spLocks noChangeShapeType="1"/>
            </p:cNvSpPr>
            <p:nvPr/>
          </p:nvSpPr>
          <p:spPr bwMode="auto">
            <a:xfrm flipH="1">
              <a:off x="4368" y="1824"/>
              <a:ext cx="288" cy="0"/>
            </a:xfrm>
            <a:prstGeom prst="line">
              <a:avLst/>
            </a:prstGeom>
            <a:noFill/>
            <a:ln w="38100">
              <a:solidFill>
                <a:srgbClr val="006600"/>
              </a:solidFill>
              <a:prstDash val="dash"/>
              <a:round/>
              <a:tailEnd type="triangle" w="sm" len="lg"/>
            </a:ln>
          </p:spPr>
          <p:txBody>
            <a:bodyPr wrap="none" anchor="ctr"/>
            <a:lstStyle/>
            <a:p>
              <a:endParaRPr lang="zh-CN" altLang="en-US">
                <a:latin typeface="Times New Roman" panose="02020603050405020304" charset="0"/>
              </a:endParaRPr>
            </a:p>
          </p:txBody>
        </p:sp>
        <p:sp>
          <p:nvSpPr>
            <p:cNvPr id="73858" name="Line 14"/>
            <p:cNvSpPr>
              <a:spLocks noChangeShapeType="1"/>
            </p:cNvSpPr>
            <p:nvPr/>
          </p:nvSpPr>
          <p:spPr bwMode="auto">
            <a:xfrm flipH="1">
              <a:off x="3744" y="1824"/>
              <a:ext cx="624" cy="0"/>
            </a:xfrm>
            <a:prstGeom prst="line">
              <a:avLst/>
            </a:prstGeom>
            <a:noFill/>
            <a:ln w="38100">
              <a:solidFill>
                <a:srgbClr val="006600"/>
              </a:solidFill>
              <a:prstDash val="dash"/>
              <a:round/>
            </a:ln>
          </p:spPr>
          <p:txBody>
            <a:bodyPr wrap="none" anchor="ctr"/>
            <a:lstStyle/>
            <a:p>
              <a:endParaRPr lang="zh-CN" altLang="en-US">
                <a:latin typeface="Times New Roman" panose="02020603050405020304" charset="0"/>
              </a:endParaRPr>
            </a:p>
          </p:txBody>
        </p:sp>
      </p:grpSp>
      <p:grpSp>
        <p:nvGrpSpPr>
          <p:cNvPr id="7" name="Group 15"/>
          <p:cNvGrpSpPr/>
          <p:nvPr/>
        </p:nvGrpSpPr>
        <p:grpSpPr bwMode="auto">
          <a:xfrm flipH="1">
            <a:off x="1220788" y="3535363"/>
            <a:ext cx="74612" cy="1676400"/>
            <a:chOff x="3744" y="768"/>
            <a:chExt cx="0" cy="1056"/>
          </a:xfrm>
        </p:grpSpPr>
        <p:sp>
          <p:nvSpPr>
            <p:cNvPr id="73855" name="Line 16"/>
            <p:cNvSpPr>
              <a:spLocks noChangeShapeType="1"/>
            </p:cNvSpPr>
            <p:nvPr/>
          </p:nvSpPr>
          <p:spPr bwMode="auto">
            <a:xfrm flipV="1">
              <a:off x="3744" y="1440"/>
              <a:ext cx="0" cy="384"/>
            </a:xfrm>
            <a:prstGeom prst="line">
              <a:avLst/>
            </a:prstGeom>
            <a:noFill/>
            <a:ln w="38100">
              <a:solidFill>
                <a:srgbClr val="006600"/>
              </a:solidFill>
              <a:prstDash val="dash"/>
              <a:round/>
              <a:tailEnd type="triangle" w="sm" len="lg"/>
            </a:ln>
          </p:spPr>
          <p:txBody>
            <a:bodyPr wrap="none" anchor="ctr"/>
            <a:lstStyle/>
            <a:p>
              <a:endParaRPr lang="zh-CN" altLang="en-US">
                <a:latin typeface="Times New Roman" panose="02020603050405020304" charset="0"/>
              </a:endParaRPr>
            </a:p>
          </p:txBody>
        </p:sp>
        <p:sp>
          <p:nvSpPr>
            <p:cNvPr id="73856" name="Line 17"/>
            <p:cNvSpPr>
              <a:spLocks noChangeShapeType="1"/>
            </p:cNvSpPr>
            <p:nvPr/>
          </p:nvSpPr>
          <p:spPr bwMode="auto">
            <a:xfrm flipV="1">
              <a:off x="3744" y="768"/>
              <a:ext cx="0" cy="672"/>
            </a:xfrm>
            <a:prstGeom prst="line">
              <a:avLst/>
            </a:prstGeom>
            <a:noFill/>
            <a:ln w="38100">
              <a:solidFill>
                <a:srgbClr val="006600"/>
              </a:solidFill>
              <a:prstDash val="dash"/>
              <a:round/>
            </a:ln>
          </p:spPr>
          <p:txBody>
            <a:bodyPr wrap="none" anchor="ctr"/>
            <a:lstStyle/>
            <a:p>
              <a:endParaRPr lang="zh-CN" altLang="en-US">
                <a:latin typeface="Times New Roman" panose="02020603050405020304" charset="0"/>
              </a:endParaRPr>
            </a:p>
          </p:txBody>
        </p:sp>
      </p:grpSp>
      <p:sp>
        <p:nvSpPr>
          <p:cNvPr id="73734" name="Rectangle 18"/>
          <p:cNvSpPr>
            <a:spLocks noChangeArrowheads="1"/>
          </p:cNvSpPr>
          <p:nvPr/>
        </p:nvSpPr>
        <p:spPr bwMode="auto">
          <a:xfrm>
            <a:off x="2590800" y="3987800"/>
            <a:ext cx="184150" cy="381000"/>
          </a:xfrm>
          <a:prstGeom prst="rect">
            <a:avLst/>
          </a:prstGeom>
          <a:noFill/>
          <a:ln>
            <a:noFill/>
          </a:ln>
        </p:spPr>
        <p:txBody>
          <a:bodyPr wrap="none">
            <a:spAutoFit/>
          </a:bodyPr>
          <a:lstStyle/>
          <a:p>
            <a:endParaRPr lang="zh-CN" sz="2800" b="0" i="0" baseline="-25000">
              <a:latin typeface="Times New Roman" panose="02020603050405020304" charset="0"/>
            </a:endParaRPr>
          </a:p>
        </p:txBody>
      </p:sp>
      <p:sp>
        <p:nvSpPr>
          <p:cNvPr id="102419" name="Line 19"/>
          <p:cNvSpPr>
            <a:spLocks noChangeShapeType="1"/>
          </p:cNvSpPr>
          <p:nvPr/>
        </p:nvSpPr>
        <p:spPr bwMode="auto">
          <a:xfrm flipH="1">
            <a:off x="533400" y="3535363"/>
            <a:ext cx="685800" cy="0"/>
          </a:xfrm>
          <a:prstGeom prst="line">
            <a:avLst/>
          </a:prstGeom>
          <a:noFill/>
          <a:ln w="38100">
            <a:solidFill>
              <a:srgbClr val="006600"/>
            </a:solidFill>
            <a:prstDash val="dash"/>
            <a:round/>
            <a:tailEnd type="triangle" w="sm" len="lg"/>
          </a:ln>
        </p:spPr>
        <p:txBody>
          <a:bodyPr wrap="none" anchor="ctr"/>
          <a:lstStyle/>
          <a:p>
            <a:endParaRPr lang="zh-CN" altLang="en-US">
              <a:latin typeface="Times New Roman" panose="02020603050405020304" charset="0"/>
            </a:endParaRPr>
          </a:p>
        </p:txBody>
      </p:sp>
      <p:sp>
        <p:nvSpPr>
          <p:cNvPr id="102420" name="Rectangle 20"/>
          <p:cNvSpPr>
            <a:spLocks noChangeArrowheads="1"/>
          </p:cNvSpPr>
          <p:nvPr/>
        </p:nvSpPr>
        <p:spPr bwMode="auto">
          <a:xfrm>
            <a:off x="304800" y="196850"/>
            <a:ext cx="4343400" cy="946150"/>
          </a:xfrm>
          <a:prstGeom prst="rect">
            <a:avLst/>
          </a:prstGeom>
          <a:noFill/>
          <a:ln w="9525">
            <a:noFill/>
            <a:miter lim="800000"/>
          </a:ln>
          <a:effectLst/>
        </p:spPr>
        <p:txBody>
          <a:bodyPr>
            <a:spAutoFit/>
          </a:bodyPr>
          <a:lstStyle/>
          <a:p>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上门限电压 </a:t>
            </a:r>
            <a:r>
              <a:rPr lang="en-US" altLang="zh-CN" sz="2800" b="1" i="1" dirty="0">
                <a:solidFill>
                  <a:srgbClr val="CC00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a:solidFill>
                  <a:srgbClr val="CC0000"/>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a:t>
            </a:r>
            <a:endParaRPr lang="zh-CN" altLang="en-US" sz="2800" b="1" i="0" dirty="0">
              <a:effectLst>
                <a:outerShdw blurRad="38100" dist="38100" dir="2700000" algn="tl">
                  <a:srgbClr val="DDDDDD"/>
                </a:outerShdw>
              </a:effectLst>
              <a:latin typeface="Times New Roman" panose="02020603050405020304"/>
              <a:cs typeface="Times New Roman" panose="02020603050405020304"/>
            </a:endParaRPr>
          </a:p>
          <a:p>
            <a:r>
              <a:rPr lang="en-US" altLang="zh-CN" sz="2800" b="1" i="1" dirty="0" err="1">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逐渐增加时的门限电压</a:t>
            </a:r>
          </a:p>
        </p:txBody>
      </p:sp>
      <p:sp>
        <p:nvSpPr>
          <p:cNvPr id="102421" name="Rectangle 21"/>
          <p:cNvSpPr>
            <a:spLocks noChangeArrowheads="1"/>
          </p:cNvSpPr>
          <p:nvPr/>
        </p:nvSpPr>
        <p:spPr bwMode="auto">
          <a:xfrm>
            <a:off x="304800" y="1143000"/>
            <a:ext cx="4495800" cy="946150"/>
          </a:xfrm>
          <a:prstGeom prst="rect">
            <a:avLst/>
          </a:prstGeom>
          <a:noFill/>
          <a:ln w="9525">
            <a:noFill/>
            <a:miter lim="800000"/>
          </a:ln>
          <a:effectLst/>
        </p:spPr>
        <p:txBody>
          <a:bodyPr>
            <a:spAutoFit/>
          </a:bodyPr>
          <a:lstStyle/>
          <a:p>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下门限电压</a:t>
            </a:r>
            <a:r>
              <a:rPr lang="en-US" altLang="zh-CN" sz="2800" b="1" i="1" dirty="0">
                <a:solidFill>
                  <a:srgbClr val="CC00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a:solidFill>
                  <a:srgbClr val="CC0000"/>
                </a:solidFill>
                <a:effectLst>
                  <a:outerShdw blurRad="38100" dist="38100" dir="2700000" algn="tl">
                    <a:srgbClr val="DDDDDD"/>
                  </a:outerShdw>
                </a:effectLst>
                <a:latin typeface="Times New Roman" panose="02020603050405020304"/>
                <a:cs typeface="Times New Roman" panose="02020603050405020304"/>
              </a:rPr>
              <a:t>+</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a:t>
            </a:r>
            <a:endParaRPr lang="zh-CN" altLang="en-US" sz="2800" b="1" i="0" dirty="0">
              <a:effectLst>
                <a:outerShdw blurRad="38100" dist="38100" dir="2700000" algn="tl">
                  <a:srgbClr val="DDDDDD"/>
                </a:outerShdw>
              </a:effectLst>
              <a:latin typeface="Times New Roman" panose="02020603050405020304"/>
              <a:cs typeface="Times New Roman" panose="02020603050405020304"/>
            </a:endParaRPr>
          </a:p>
          <a:p>
            <a:r>
              <a:rPr lang="en-US" altLang="zh-CN" sz="2800" b="1" i="1" dirty="0" err="1">
                <a:effectLst>
                  <a:outerShdw blurRad="38100" dist="38100" dir="2700000" algn="tl">
                    <a:srgbClr val="DDDDDD"/>
                  </a:outerShdw>
                </a:effectLst>
                <a:latin typeface="Times New Roman" panose="02020603050405020304"/>
                <a:cs typeface="Times New Roman" panose="02020603050405020304"/>
              </a:rPr>
              <a:t>u</a:t>
            </a:r>
            <a:r>
              <a:rPr lang="en-US" altLang="zh-CN" sz="2800" b="1" i="1" baseline="-25000" dirty="0" err="1">
                <a:effectLst>
                  <a:outerShdw blurRad="38100" dist="38100" dir="2700000" algn="tl">
                    <a:srgbClr val="DDDDDD"/>
                  </a:outerShdw>
                </a:effectLst>
                <a:latin typeface="Times New Roman" panose="02020603050405020304"/>
                <a:cs typeface="Times New Roman" panose="02020603050405020304"/>
              </a:rPr>
              <a:t>i</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effectLst>
                  <a:outerShdw blurRad="38100" dist="38100" dir="2700000" algn="tl">
                    <a:srgbClr val="DDDDDD"/>
                  </a:outerShdw>
                </a:effectLst>
                <a:latin typeface="Times New Roman" panose="02020603050405020304"/>
                <a:cs typeface="Times New Roman" panose="02020603050405020304"/>
              </a:rPr>
              <a:t>逐渐减小时的门限电压</a:t>
            </a:r>
          </a:p>
        </p:txBody>
      </p:sp>
      <p:grpSp>
        <p:nvGrpSpPr>
          <p:cNvPr id="8" name="Group 142"/>
          <p:cNvGrpSpPr/>
          <p:nvPr/>
        </p:nvGrpSpPr>
        <p:grpSpPr bwMode="auto">
          <a:xfrm>
            <a:off x="609600" y="2605088"/>
            <a:ext cx="3124200" cy="3781425"/>
            <a:chOff x="384" y="1641"/>
            <a:chExt cx="1968" cy="2382"/>
          </a:xfrm>
        </p:grpSpPr>
        <p:sp>
          <p:nvSpPr>
            <p:cNvPr id="73834" name="Line 23"/>
            <p:cNvSpPr>
              <a:spLocks noChangeShapeType="1"/>
            </p:cNvSpPr>
            <p:nvPr/>
          </p:nvSpPr>
          <p:spPr bwMode="auto">
            <a:xfrm>
              <a:off x="768" y="2688"/>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35" name="Line 24"/>
            <p:cNvSpPr>
              <a:spLocks noChangeShapeType="1"/>
            </p:cNvSpPr>
            <p:nvPr/>
          </p:nvSpPr>
          <p:spPr bwMode="auto">
            <a:xfrm rot="5400000">
              <a:off x="1272" y="3240"/>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36" name="Line 25"/>
            <p:cNvSpPr>
              <a:spLocks noChangeShapeType="1"/>
            </p:cNvSpPr>
            <p:nvPr/>
          </p:nvSpPr>
          <p:spPr bwMode="auto">
            <a:xfrm>
              <a:off x="1632"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37" name="Line 26"/>
            <p:cNvSpPr>
              <a:spLocks noChangeShapeType="1"/>
            </p:cNvSpPr>
            <p:nvPr/>
          </p:nvSpPr>
          <p:spPr bwMode="auto">
            <a:xfrm>
              <a:off x="1632"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38" name="Line 27"/>
            <p:cNvSpPr>
              <a:spLocks noChangeShapeType="1"/>
            </p:cNvSpPr>
            <p:nvPr/>
          </p:nvSpPr>
          <p:spPr bwMode="auto">
            <a:xfrm flipV="1">
              <a:off x="1632"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39" name="Line 28"/>
            <p:cNvSpPr>
              <a:spLocks noChangeShapeType="1"/>
            </p:cNvSpPr>
            <p:nvPr/>
          </p:nvSpPr>
          <p:spPr bwMode="auto">
            <a:xfrm>
              <a:off x="1584"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0" name="Line 29"/>
            <p:cNvSpPr>
              <a:spLocks noChangeShapeType="1"/>
            </p:cNvSpPr>
            <p:nvPr/>
          </p:nvSpPr>
          <p:spPr bwMode="auto">
            <a:xfrm>
              <a:off x="1680"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1" name="Line 30"/>
            <p:cNvSpPr>
              <a:spLocks noChangeShapeType="1"/>
            </p:cNvSpPr>
            <p:nvPr/>
          </p:nvSpPr>
          <p:spPr bwMode="auto">
            <a:xfrm>
              <a:off x="1680"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2" name="Line 31"/>
            <p:cNvSpPr>
              <a:spLocks noChangeShapeType="1"/>
            </p:cNvSpPr>
            <p:nvPr/>
          </p:nvSpPr>
          <p:spPr bwMode="auto">
            <a:xfrm>
              <a:off x="1680" y="2736"/>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3" name="Line 32"/>
            <p:cNvSpPr>
              <a:spLocks noChangeShapeType="1"/>
            </p:cNvSpPr>
            <p:nvPr/>
          </p:nvSpPr>
          <p:spPr bwMode="auto">
            <a:xfrm>
              <a:off x="1680" y="2688"/>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4" name="Line 33"/>
            <p:cNvSpPr>
              <a:spLocks noChangeShapeType="1"/>
            </p:cNvSpPr>
            <p:nvPr/>
          </p:nvSpPr>
          <p:spPr bwMode="auto">
            <a:xfrm rot="5400000">
              <a:off x="1272" y="2184"/>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3845" name="Line 34"/>
            <p:cNvSpPr>
              <a:spLocks noChangeShapeType="1"/>
            </p:cNvSpPr>
            <p:nvPr/>
          </p:nvSpPr>
          <p:spPr bwMode="auto">
            <a:xfrm flipV="1">
              <a:off x="1248" y="1872"/>
              <a:ext cx="0" cy="168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3846" name="Line 35"/>
            <p:cNvSpPr>
              <a:spLocks noChangeShapeType="1"/>
            </p:cNvSpPr>
            <p:nvPr/>
          </p:nvSpPr>
          <p:spPr bwMode="auto">
            <a:xfrm>
              <a:off x="384" y="2736"/>
              <a:ext cx="1728"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3847" name="Text Box 36"/>
            <p:cNvSpPr txBox="1">
              <a:spLocks noChangeArrowheads="1"/>
            </p:cNvSpPr>
            <p:nvPr/>
          </p:nvSpPr>
          <p:spPr bwMode="auto">
            <a:xfrm>
              <a:off x="2016" y="2649"/>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73848" name="Text Box 37"/>
            <p:cNvSpPr txBox="1">
              <a:spLocks noChangeArrowheads="1"/>
            </p:cNvSpPr>
            <p:nvPr/>
          </p:nvSpPr>
          <p:spPr bwMode="auto">
            <a:xfrm>
              <a:off x="960" y="1641"/>
              <a:ext cx="384"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sp>
          <p:nvSpPr>
            <p:cNvPr id="73849" name="Text Box 38"/>
            <p:cNvSpPr txBox="1">
              <a:spLocks noChangeArrowheads="1"/>
            </p:cNvSpPr>
            <p:nvPr/>
          </p:nvSpPr>
          <p:spPr bwMode="auto">
            <a:xfrm flipH="1">
              <a:off x="1056" y="2688"/>
              <a:ext cx="240"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sz="3200" b="0"/>
            </a:p>
          </p:txBody>
        </p:sp>
        <p:sp>
          <p:nvSpPr>
            <p:cNvPr id="73850" name="Text Box 39"/>
            <p:cNvSpPr txBox="1">
              <a:spLocks noChangeArrowheads="1"/>
            </p:cNvSpPr>
            <p:nvPr/>
          </p:nvSpPr>
          <p:spPr bwMode="auto">
            <a:xfrm>
              <a:off x="576" y="3264"/>
              <a:ext cx="86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 </a:t>
              </a:r>
              <a:r>
                <a:rPr lang="en-US" altLang="zh-CN" sz="2400">
                  <a:cs typeface="Times New Roman" panose="02020603050405020304" charset="0"/>
                </a:rPr>
                <a:t>–</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endParaRPr lang="en-US" altLang="zh-CN" sz="3200"/>
            </a:p>
          </p:txBody>
        </p:sp>
        <p:sp>
          <p:nvSpPr>
            <p:cNvPr id="73851" name="Text Box 40"/>
            <p:cNvSpPr txBox="1">
              <a:spLocks noChangeArrowheads="1"/>
            </p:cNvSpPr>
            <p:nvPr/>
          </p:nvSpPr>
          <p:spPr bwMode="auto">
            <a:xfrm>
              <a:off x="1152" y="1968"/>
              <a:ext cx="86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i="0">
                  <a:solidFill>
                    <a:srgbClr val="003399"/>
                  </a:solidFill>
                  <a:sym typeface="Symbol" panose="05050102010706020507" charset="0"/>
                </a:rPr>
                <a:t>+</a:t>
              </a:r>
              <a:r>
                <a:rPr lang="en-US" altLang="zh-CN" sz="2400">
                  <a:solidFill>
                    <a:srgbClr val="003399"/>
                  </a:solidFill>
                </a:rPr>
                <a:t>U</a:t>
              </a:r>
              <a:r>
                <a:rPr lang="en-US" altLang="zh-CN" sz="2400" i="0" baseline="-25000">
                  <a:solidFill>
                    <a:srgbClr val="003399"/>
                  </a:solidFill>
                </a:rPr>
                <a:t>o</a:t>
              </a:r>
              <a:r>
                <a:rPr lang="en-US" altLang="zh-CN" sz="2400" i="0" baseline="-25000">
                  <a:solidFill>
                    <a:srgbClr val="003399"/>
                  </a:solidFill>
                  <a:ea typeface="楷体_GB2312" charset="0"/>
                  <a:cs typeface="楷体_GB2312" charset="0"/>
                </a:rPr>
                <a:t>(sat)</a:t>
              </a:r>
              <a:endParaRPr lang="en-US" altLang="zh-CN" sz="3200"/>
            </a:p>
          </p:txBody>
        </p:sp>
        <p:graphicFrame>
          <p:nvGraphicFramePr>
            <p:cNvPr id="73852" name="Object 41"/>
            <p:cNvGraphicFramePr>
              <a:graphicFrameLocks noChangeAspect="1"/>
            </p:cNvGraphicFramePr>
            <p:nvPr/>
          </p:nvGraphicFramePr>
          <p:xfrm>
            <a:off x="490" y="2448"/>
            <a:ext cx="326" cy="278"/>
          </p:xfrm>
          <a:graphic>
            <a:graphicData uri="http://schemas.openxmlformats.org/presentationml/2006/ole">
              <mc:AlternateContent xmlns:mc="http://schemas.openxmlformats.org/markup-compatibility/2006">
                <mc:Choice xmlns:v="urn:schemas-microsoft-com:vml" Requires="v">
                  <p:oleObj spid="_x0000_s37894" name="Equation" r:id="rId3" imgW="177800" imgH="127000" progId="Equation.3">
                    <p:embed/>
                  </p:oleObj>
                </mc:Choice>
                <mc:Fallback>
                  <p:oleObj name="Equation" r:id="rId3" imgW="177800" imgH="127000" progId="Equation.3">
                    <p:embed/>
                    <p:pic>
                      <p:nvPicPr>
                        <p:cNvPr id="0" name=""/>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490" y="2448"/>
                          <a:ext cx="326" cy="278"/>
                        </a:xfrm>
                        <a:prstGeom prst="rect">
                          <a:avLst/>
                        </a:prstGeom>
                        <a:noFill/>
                        <a:ln>
                          <a:noFill/>
                        </a:ln>
                        <a:effectLst/>
                      </p:spPr>
                    </p:pic>
                  </p:oleObj>
                </mc:Fallback>
              </mc:AlternateContent>
            </a:graphicData>
          </a:graphic>
        </p:graphicFrame>
        <p:sp>
          <p:nvSpPr>
            <p:cNvPr id="73853" name="Text Box 42"/>
            <p:cNvSpPr txBox="1">
              <a:spLocks noChangeArrowheads="1"/>
            </p:cNvSpPr>
            <p:nvPr/>
          </p:nvSpPr>
          <p:spPr bwMode="auto">
            <a:xfrm>
              <a:off x="576" y="3696"/>
              <a:ext cx="177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电压传输特性</a:t>
              </a:r>
              <a:endParaRPr lang="zh-CN" altLang="en-US" sz="2800" b="0" i="0"/>
            </a:p>
          </p:txBody>
        </p:sp>
        <p:graphicFrame>
          <p:nvGraphicFramePr>
            <p:cNvPr id="73854" name="Object 43"/>
            <p:cNvGraphicFramePr>
              <a:graphicFrameLocks noChangeAspect="1"/>
            </p:cNvGraphicFramePr>
            <p:nvPr/>
          </p:nvGraphicFramePr>
          <p:xfrm>
            <a:off x="1704" y="2448"/>
            <a:ext cx="312" cy="297"/>
          </p:xfrm>
          <a:graphic>
            <a:graphicData uri="http://schemas.openxmlformats.org/presentationml/2006/ole">
              <mc:AlternateContent xmlns:mc="http://schemas.openxmlformats.org/markup-compatibility/2006">
                <mc:Choice xmlns:v="urn:schemas-microsoft-com:vml" Requires="v">
                  <p:oleObj spid="_x0000_s37895" name="Equation" r:id="rId5" imgW="139700" imgH="127000" progId="Equation.3">
                    <p:embed/>
                  </p:oleObj>
                </mc:Choice>
                <mc:Fallback>
                  <p:oleObj name="Equation" r:id="rId5" imgW="139700" imgH="127000" progId="Equation.3">
                    <p:embed/>
                    <p:pic>
                      <p:nvPicPr>
                        <p:cNvPr id="0" name=""/>
                        <p:cNvPicPr>
                          <a:picLocks noChangeAspect="1" noChangeArrowheads="1"/>
                        </p:cNvPicPr>
                        <p:nvPr/>
                      </p:nvPicPr>
                      <p:blipFill>
                        <a:blip r:embed="rId6">
                          <a:lum contrast="-20000"/>
                          <a:extLst>
                            <a:ext uri="{28A0092B-C50C-407E-A947-70E740481C1C}">
                              <a14:useLocalDpi xmlns:a14="http://schemas.microsoft.com/office/drawing/2010/main" val="0"/>
                            </a:ext>
                          </a:extLst>
                        </a:blip>
                        <a:srcRect/>
                        <a:stretch>
                          <a:fillRect/>
                        </a:stretch>
                      </p:blipFill>
                      <p:spPr bwMode="auto">
                        <a:xfrm>
                          <a:off x="1704" y="2448"/>
                          <a:ext cx="312" cy="297"/>
                        </a:xfrm>
                        <a:prstGeom prst="rect">
                          <a:avLst/>
                        </a:prstGeom>
                        <a:noFill/>
                        <a:ln>
                          <a:noFill/>
                        </a:ln>
                        <a:effectLst/>
                      </p:spPr>
                    </p:pic>
                  </p:oleObj>
                </mc:Fallback>
              </mc:AlternateContent>
            </a:graphicData>
          </a:graphic>
        </p:graphicFrame>
      </p:grpSp>
      <p:grpSp>
        <p:nvGrpSpPr>
          <p:cNvPr id="9" name="Group 146"/>
          <p:cNvGrpSpPr/>
          <p:nvPr/>
        </p:nvGrpSpPr>
        <p:grpSpPr bwMode="auto">
          <a:xfrm>
            <a:off x="4572000" y="2895600"/>
            <a:ext cx="3597275" cy="1784350"/>
            <a:chOff x="2880" y="1824"/>
            <a:chExt cx="2266" cy="1124"/>
          </a:xfrm>
        </p:grpSpPr>
        <p:sp>
          <p:nvSpPr>
            <p:cNvPr id="73825" name="Line 45"/>
            <p:cNvSpPr>
              <a:spLocks noChangeShapeType="1"/>
            </p:cNvSpPr>
            <p:nvPr/>
          </p:nvSpPr>
          <p:spPr bwMode="auto">
            <a:xfrm>
              <a:off x="3071" y="1949"/>
              <a:ext cx="0" cy="999"/>
            </a:xfrm>
            <a:prstGeom prst="line">
              <a:avLst/>
            </a:prstGeom>
            <a:noFill/>
            <a:ln w="28575">
              <a:solidFill>
                <a:schemeClr val="tx1"/>
              </a:solidFill>
              <a:round/>
              <a:headEnd type="triangle" w="med" len="med"/>
            </a:ln>
          </p:spPr>
          <p:txBody>
            <a:bodyPr wrap="none" anchor="ctr"/>
            <a:lstStyle/>
            <a:p>
              <a:endParaRPr lang="zh-CN" altLang="en-US">
                <a:latin typeface="Times New Roman" panose="02020603050405020304" charset="0"/>
              </a:endParaRPr>
            </a:p>
          </p:txBody>
        </p:sp>
        <p:sp>
          <p:nvSpPr>
            <p:cNvPr id="73826" name="Line 46"/>
            <p:cNvSpPr>
              <a:spLocks noChangeShapeType="1"/>
            </p:cNvSpPr>
            <p:nvPr/>
          </p:nvSpPr>
          <p:spPr bwMode="auto">
            <a:xfrm>
              <a:off x="3085" y="2525"/>
              <a:ext cx="1972"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3827" name="Line 47"/>
            <p:cNvSpPr>
              <a:spLocks noChangeShapeType="1"/>
            </p:cNvSpPr>
            <p:nvPr/>
          </p:nvSpPr>
          <p:spPr bwMode="auto">
            <a:xfrm>
              <a:off x="3340" y="2256"/>
              <a:ext cx="538" cy="53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828" name="Line 48"/>
            <p:cNvSpPr>
              <a:spLocks noChangeShapeType="1"/>
            </p:cNvSpPr>
            <p:nvPr/>
          </p:nvSpPr>
          <p:spPr bwMode="auto">
            <a:xfrm flipV="1">
              <a:off x="3071" y="2256"/>
              <a:ext cx="269" cy="26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829" name="Line 49"/>
            <p:cNvSpPr>
              <a:spLocks noChangeShapeType="1"/>
            </p:cNvSpPr>
            <p:nvPr/>
          </p:nvSpPr>
          <p:spPr bwMode="auto">
            <a:xfrm flipV="1">
              <a:off x="3878" y="2256"/>
              <a:ext cx="537" cy="53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830" name="Line 50"/>
            <p:cNvSpPr>
              <a:spLocks noChangeShapeType="1"/>
            </p:cNvSpPr>
            <p:nvPr/>
          </p:nvSpPr>
          <p:spPr bwMode="auto">
            <a:xfrm>
              <a:off x="4415" y="2256"/>
              <a:ext cx="346" cy="34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831" name="Text Box 51"/>
            <p:cNvSpPr txBox="1">
              <a:spLocks noChangeArrowheads="1"/>
            </p:cNvSpPr>
            <p:nvPr/>
          </p:nvSpPr>
          <p:spPr bwMode="auto">
            <a:xfrm>
              <a:off x="3109" y="1824"/>
              <a:ext cx="30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i</a:t>
              </a:r>
              <a:endParaRPr lang="en-US" altLang="zh-CN" sz="2800" b="0" i="0"/>
            </a:p>
          </p:txBody>
        </p:sp>
        <p:sp>
          <p:nvSpPr>
            <p:cNvPr id="73832" name="Text Box 52"/>
            <p:cNvSpPr txBox="1">
              <a:spLocks noChangeArrowheads="1"/>
            </p:cNvSpPr>
            <p:nvPr/>
          </p:nvSpPr>
          <p:spPr bwMode="auto">
            <a:xfrm>
              <a:off x="4915" y="2496"/>
              <a:ext cx="23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t</a:t>
              </a:r>
              <a:endParaRPr lang="en-US" altLang="zh-CN" sz="2800" b="0" i="0"/>
            </a:p>
          </p:txBody>
        </p:sp>
        <p:sp>
          <p:nvSpPr>
            <p:cNvPr id="73833" name="Text Box 53"/>
            <p:cNvSpPr txBox="1">
              <a:spLocks noChangeArrowheads="1"/>
            </p:cNvSpPr>
            <p:nvPr/>
          </p:nvSpPr>
          <p:spPr bwMode="auto">
            <a:xfrm>
              <a:off x="2880" y="2390"/>
              <a:ext cx="229"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grpSp>
      <p:grpSp>
        <p:nvGrpSpPr>
          <p:cNvPr id="10" name="Group 148"/>
          <p:cNvGrpSpPr/>
          <p:nvPr/>
        </p:nvGrpSpPr>
        <p:grpSpPr bwMode="auto">
          <a:xfrm>
            <a:off x="3841750" y="4495800"/>
            <a:ext cx="4387850" cy="1830388"/>
            <a:chOff x="2420" y="2832"/>
            <a:chExt cx="2764" cy="1153"/>
          </a:xfrm>
        </p:grpSpPr>
        <p:sp>
          <p:nvSpPr>
            <p:cNvPr id="73817" name="Text Box 56"/>
            <p:cNvSpPr txBox="1">
              <a:spLocks noChangeArrowheads="1"/>
            </p:cNvSpPr>
            <p:nvPr/>
          </p:nvSpPr>
          <p:spPr bwMode="auto">
            <a:xfrm>
              <a:off x="3081" y="2832"/>
              <a:ext cx="4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3200" b="0" i="0"/>
            </a:p>
          </p:txBody>
        </p:sp>
        <p:grpSp>
          <p:nvGrpSpPr>
            <p:cNvPr id="73818" name="Group 147"/>
            <p:cNvGrpSpPr/>
            <p:nvPr/>
          </p:nvGrpSpPr>
          <p:grpSpPr bwMode="auto">
            <a:xfrm>
              <a:off x="2420" y="2976"/>
              <a:ext cx="2764" cy="1009"/>
              <a:chOff x="2420" y="2976"/>
              <a:chExt cx="2764" cy="1009"/>
            </a:xfrm>
          </p:grpSpPr>
          <p:sp>
            <p:nvSpPr>
              <p:cNvPr id="73819" name="Line 58"/>
              <p:cNvSpPr>
                <a:spLocks noChangeShapeType="1"/>
              </p:cNvSpPr>
              <p:nvPr/>
            </p:nvSpPr>
            <p:spPr bwMode="auto">
              <a:xfrm flipV="1">
                <a:off x="3071" y="3025"/>
                <a:ext cx="0" cy="96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3820" name="Line 59"/>
              <p:cNvSpPr>
                <a:spLocks noChangeShapeType="1"/>
              </p:cNvSpPr>
              <p:nvPr/>
            </p:nvSpPr>
            <p:spPr bwMode="auto">
              <a:xfrm>
                <a:off x="3071" y="3509"/>
                <a:ext cx="1921" cy="0"/>
              </a:xfrm>
              <a:prstGeom prst="line">
                <a:avLst/>
              </a:prstGeom>
              <a:noFill/>
              <a:ln w="28575">
                <a:solidFill>
                  <a:schemeClr val="tx1"/>
                </a:solidFill>
                <a:round/>
                <a:tailEnd type="triangle" w="med" len="med"/>
              </a:ln>
            </p:spPr>
            <p:txBody>
              <a:bodyPr wrap="none" anchor="ctr"/>
              <a:lstStyle/>
              <a:p>
                <a:endParaRPr lang="zh-CN" altLang="en-US">
                  <a:latin typeface="Times New Roman" panose="02020603050405020304" charset="0"/>
                </a:endParaRPr>
              </a:p>
            </p:txBody>
          </p:sp>
          <p:sp>
            <p:nvSpPr>
              <p:cNvPr id="73821" name="Text Box 60"/>
              <p:cNvSpPr txBox="1">
                <a:spLocks noChangeArrowheads="1"/>
              </p:cNvSpPr>
              <p:nvPr/>
            </p:nvSpPr>
            <p:spPr bwMode="auto">
              <a:xfrm>
                <a:off x="2880" y="3360"/>
                <a:ext cx="192"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sp>
            <p:nvSpPr>
              <p:cNvPr id="73822" name="Text Box 61"/>
              <p:cNvSpPr txBox="1">
                <a:spLocks noChangeArrowheads="1"/>
              </p:cNvSpPr>
              <p:nvPr/>
            </p:nvSpPr>
            <p:spPr bwMode="auto">
              <a:xfrm>
                <a:off x="4915" y="3417"/>
                <a:ext cx="26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t</a:t>
                </a:r>
                <a:endParaRPr lang="en-US" altLang="zh-CN" sz="2800" b="0" i="0"/>
              </a:p>
            </p:txBody>
          </p:sp>
          <p:sp>
            <p:nvSpPr>
              <p:cNvPr id="73823" name="Rectangle 62"/>
              <p:cNvSpPr>
                <a:spLocks noChangeArrowheads="1"/>
              </p:cNvSpPr>
              <p:nvPr/>
            </p:nvSpPr>
            <p:spPr bwMode="auto">
              <a:xfrm>
                <a:off x="2420" y="2976"/>
                <a:ext cx="796" cy="288"/>
              </a:xfrm>
              <a:prstGeom prst="rect">
                <a:avLst/>
              </a:prstGeom>
              <a:noFill/>
              <a:ln>
                <a:noFill/>
              </a:ln>
            </p:spPr>
            <p:txBody>
              <a:bodyPr>
                <a:spAutoFit/>
              </a:bodyPr>
              <a:lstStyle/>
              <a:p>
                <a:pPr>
                  <a:spcBef>
                    <a:spcPct val="50000"/>
                  </a:spcBef>
                </a:pPr>
                <a:r>
                  <a:rPr lang="en-US" altLang="zh-CN" sz="2400" i="0">
                    <a:solidFill>
                      <a:srgbClr val="003399"/>
                    </a:solidFill>
                    <a:latin typeface="Times New Roman" panose="02020603050405020304" charset="0"/>
                    <a:sym typeface="Symbol" panose="05050102010706020507" charset="0"/>
                  </a:rPr>
                  <a:t>+</a:t>
                </a:r>
                <a:r>
                  <a:rPr lang="en-US" altLang="zh-CN" sz="2400">
                    <a:solidFill>
                      <a:srgbClr val="003399"/>
                    </a:solidFill>
                    <a:latin typeface="Times New Roman" panose="02020603050405020304" charset="0"/>
                  </a:rPr>
                  <a:t>U</a:t>
                </a:r>
                <a:r>
                  <a:rPr lang="en-US" altLang="zh-CN" sz="2400" i="0" baseline="-25000">
                    <a:solidFill>
                      <a:srgbClr val="003399"/>
                    </a:solidFill>
                    <a:latin typeface="Times New Roman" panose="02020603050405020304" charset="0"/>
                  </a:rPr>
                  <a:t>o</a:t>
                </a:r>
                <a:r>
                  <a:rPr lang="en-US" altLang="zh-CN" sz="2400" i="0" baseline="-25000">
                    <a:solidFill>
                      <a:srgbClr val="003399"/>
                    </a:solidFill>
                    <a:latin typeface="Times New Roman" panose="02020603050405020304" charset="0"/>
                    <a:ea typeface="楷体_GB2312" charset="0"/>
                    <a:cs typeface="楷体_GB2312" charset="0"/>
                  </a:rPr>
                  <a:t>(sat)</a:t>
                </a:r>
              </a:p>
            </p:txBody>
          </p:sp>
          <p:sp>
            <p:nvSpPr>
              <p:cNvPr id="73824" name="Rectangle 63"/>
              <p:cNvSpPr>
                <a:spLocks noChangeArrowheads="1"/>
              </p:cNvSpPr>
              <p:nvPr/>
            </p:nvSpPr>
            <p:spPr bwMode="auto">
              <a:xfrm>
                <a:off x="2477" y="3677"/>
                <a:ext cx="835" cy="288"/>
              </a:xfrm>
              <a:prstGeom prst="rect">
                <a:avLst/>
              </a:prstGeom>
              <a:noFill/>
              <a:ln>
                <a:noFill/>
              </a:ln>
            </p:spPr>
            <p:txBody>
              <a:bodyPr>
                <a:spAutoFit/>
              </a:bodyPr>
              <a:lstStyle/>
              <a:p>
                <a:r>
                  <a:rPr lang="en-US" altLang="zh-CN" sz="2400">
                    <a:latin typeface="Times New Roman" panose="02020603050405020304" charset="0"/>
                    <a:cs typeface="Times New Roman" panose="02020603050405020304" charset="0"/>
                  </a:rPr>
                  <a:t>–</a:t>
                </a:r>
                <a:r>
                  <a:rPr lang="en-US" altLang="zh-CN" sz="2400">
                    <a:solidFill>
                      <a:srgbClr val="003399"/>
                    </a:solidFill>
                    <a:latin typeface="Times New Roman" panose="02020603050405020304" charset="0"/>
                  </a:rPr>
                  <a:t>U</a:t>
                </a:r>
                <a:r>
                  <a:rPr lang="en-US" altLang="zh-CN" sz="2400" i="0" baseline="-25000">
                    <a:solidFill>
                      <a:srgbClr val="003399"/>
                    </a:solidFill>
                    <a:latin typeface="Times New Roman" panose="02020603050405020304" charset="0"/>
                  </a:rPr>
                  <a:t>o</a:t>
                </a:r>
                <a:r>
                  <a:rPr lang="en-US" altLang="zh-CN" sz="2400" i="0" baseline="-25000">
                    <a:solidFill>
                      <a:srgbClr val="003399"/>
                    </a:solidFill>
                    <a:latin typeface="Times New Roman" panose="02020603050405020304" charset="0"/>
                    <a:ea typeface="楷体_GB2312" charset="0"/>
                    <a:cs typeface="楷体_GB2312" charset="0"/>
                  </a:rPr>
                  <a:t>(sat)</a:t>
                </a:r>
              </a:p>
            </p:txBody>
          </p:sp>
        </p:grpSp>
      </p:grpSp>
      <p:grpSp>
        <p:nvGrpSpPr>
          <p:cNvPr id="12" name="Group 64"/>
          <p:cNvGrpSpPr/>
          <p:nvPr/>
        </p:nvGrpSpPr>
        <p:grpSpPr bwMode="auto">
          <a:xfrm>
            <a:off x="5484813" y="5045075"/>
            <a:ext cx="854075" cy="1098550"/>
            <a:chOff x="3216" y="2928"/>
            <a:chExt cx="672" cy="864"/>
          </a:xfrm>
        </p:grpSpPr>
        <p:grpSp>
          <p:nvGrpSpPr>
            <p:cNvPr id="73813" name="Group 65"/>
            <p:cNvGrpSpPr/>
            <p:nvPr/>
          </p:nvGrpSpPr>
          <p:grpSpPr bwMode="auto">
            <a:xfrm>
              <a:off x="3600" y="2928"/>
              <a:ext cx="288" cy="864"/>
              <a:chOff x="3600" y="2928"/>
              <a:chExt cx="288" cy="864"/>
            </a:xfrm>
          </p:grpSpPr>
          <p:sp>
            <p:nvSpPr>
              <p:cNvPr id="73815" name="Line 66"/>
              <p:cNvSpPr>
                <a:spLocks noChangeShapeType="1"/>
              </p:cNvSpPr>
              <p:nvPr/>
            </p:nvSpPr>
            <p:spPr bwMode="auto">
              <a:xfrm>
                <a:off x="3600" y="2928"/>
                <a:ext cx="0" cy="864"/>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3816" name="Line 67"/>
              <p:cNvSpPr>
                <a:spLocks noChangeShapeType="1"/>
              </p:cNvSpPr>
              <p:nvPr/>
            </p:nvSpPr>
            <p:spPr bwMode="auto">
              <a:xfrm flipV="1">
                <a:off x="3600" y="2928"/>
                <a:ext cx="288"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sp>
          <p:nvSpPr>
            <p:cNvPr id="73814" name="Line 68"/>
            <p:cNvSpPr>
              <a:spLocks noChangeShapeType="1"/>
            </p:cNvSpPr>
            <p:nvPr/>
          </p:nvSpPr>
          <p:spPr bwMode="auto">
            <a:xfrm>
              <a:off x="3216" y="3792"/>
              <a:ext cx="384"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nvGrpSpPr>
          <p:cNvPr id="14" name="Group 69"/>
          <p:cNvGrpSpPr/>
          <p:nvPr/>
        </p:nvGrpSpPr>
        <p:grpSpPr bwMode="auto">
          <a:xfrm>
            <a:off x="5119688" y="5045075"/>
            <a:ext cx="365125" cy="1098550"/>
            <a:chOff x="2928" y="2928"/>
            <a:chExt cx="288" cy="864"/>
          </a:xfrm>
        </p:grpSpPr>
        <p:sp>
          <p:nvSpPr>
            <p:cNvPr id="73811" name="Line 70"/>
            <p:cNvSpPr>
              <a:spLocks noChangeShapeType="1"/>
            </p:cNvSpPr>
            <p:nvPr/>
          </p:nvSpPr>
          <p:spPr bwMode="auto">
            <a:xfrm>
              <a:off x="2928" y="2928"/>
              <a:ext cx="0" cy="864"/>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3812" name="Line 71"/>
            <p:cNvSpPr>
              <a:spLocks noChangeShapeType="1"/>
            </p:cNvSpPr>
            <p:nvPr/>
          </p:nvSpPr>
          <p:spPr bwMode="auto">
            <a:xfrm>
              <a:off x="2928" y="3792"/>
              <a:ext cx="288"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grpSp>
        <p:nvGrpSpPr>
          <p:cNvPr id="15" name="Group 72"/>
          <p:cNvGrpSpPr/>
          <p:nvPr/>
        </p:nvGrpSpPr>
        <p:grpSpPr bwMode="auto">
          <a:xfrm>
            <a:off x="6338888" y="5045075"/>
            <a:ext cx="1281112" cy="1098550"/>
            <a:chOff x="3888" y="2928"/>
            <a:chExt cx="1008" cy="864"/>
          </a:xfrm>
        </p:grpSpPr>
        <p:grpSp>
          <p:nvGrpSpPr>
            <p:cNvPr id="73807" name="Group 73"/>
            <p:cNvGrpSpPr/>
            <p:nvPr/>
          </p:nvGrpSpPr>
          <p:grpSpPr bwMode="auto">
            <a:xfrm>
              <a:off x="4272" y="2928"/>
              <a:ext cx="624" cy="864"/>
              <a:chOff x="4272" y="2928"/>
              <a:chExt cx="624" cy="864"/>
            </a:xfrm>
          </p:grpSpPr>
          <p:sp>
            <p:nvSpPr>
              <p:cNvPr id="73809" name="Line 74"/>
              <p:cNvSpPr>
                <a:spLocks noChangeShapeType="1"/>
              </p:cNvSpPr>
              <p:nvPr/>
            </p:nvSpPr>
            <p:spPr bwMode="auto">
              <a:xfrm flipV="1">
                <a:off x="4272" y="2928"/>
                <a:ext cx="0" cy="864"/>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3810" name="Line 75"/>
              <p:cNvSpPr>
                <a:spLocks noChangeShapeType="1"/>
              </p:cNvSpPr>
              <p:nvPr/>
            </p:nvSpPr>
            <p:spPr bwMode="auto">
              <a:xfrm>
                <a:off x="4272" y="3792"/>
                <a:ext cx="624"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sp>
          <p:nvSpPr>
            <p:cNvPr id="73808" name="Line 76"/>
            <p:cNvSpPr>
              <a:spLocks noChangeShapeType="1"/>
            </p:cNvSpPr>
            <p:nvPr/>
          </p:nvSpPr>
          <p:spPr bwMode="auto">
            <a:xfrm>
              <a:off x="3888" y="2928"/>
              <a:ext cx="384"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sp>
        <p:nvSpPr>
          <p:cNvPr id="102477" name="Line 77"/>
          <p:cNvSpPr>
            <a:spLocks noChangeShapeType="1"/>
          </p:cNvSpPr>
          <p:nvPr/>
        </p:nvSpPr>
        <p:spPr bwMode="auto">
          <a:xfrm>
            <a:off x="4879975" y="5045075"/>
            <a:ext cx="242888" cy="0"/>
          </a:xfrm>
          <a:prstGeom prst="line">
            <a:avLst/>
          </a:prstGeom>
          <a:noFill/>
          <a:ln w="38100">
            <a:solidFill>
              <a:srgbClr val="FF0000"/>
            </a:solidFill>
            <a:round/>
          </a:ln>
        </p:spPr>
        <p:txBody>
          <a:bodyPr wrap="none" anchor="ctr"/>
          <a:lstStyle/>
          <a:p>
            <a:endParaRPr lang="zh-CN" altLang="en-US">
              <a:latin typeface="Times New Roman" panose="02020603050405020304" charset="0"/>
            </a:endParaRPr>
          </a:p>
        </p:txBody>
      </p:sp>
      <p:grpSp>
        <p:nvGrpSpPr>
          <p:cNvPr id="17" name="Group 78"/>
          <p:cNvGrpSpPr/>
          <p:nvPr/>
        </p:nvGrpSpPr>
        <p:grpSpPr bwMode="auto">
          <a:xfrm>
            <a:off x="5119688" y="3763963"/>
            <a:ext cx="2073275" cy="1830387"/>
            <a:chOff x="2928" y="1920"/>
            <a:chExt cx="1632" cy="1440"/>
          </a:xfrm>
        </p:grpSpPr>
        <p:grpSp>
          <p:nvGrpSpPr>
            <p:cNvPr id="73800" name="Group 79"/>
            <p:cNvGrpSpPr/>
            <p:nvPr/>
          </p:nvGrpSpPr>
          <p:grpSpPr bwMode="auto">
            <a:xfrm>
              <a:off x="2928" y="1920"/>
              <a:ext cx="1344" cy="1008"/>
              <a:chOff x="2928" y="1920"/>
              <a:chExt cx="1344" cy="1008"/>
            </a:xfrm>
          </p:grpSpPr>
          <p:sp>
            <p:nvSpPr>
              <p:cNvPr id="73804" name="Line 80"/>
              <p:cNvSpPr>
                <a:spLocks noChangeShapeType="1"/>
              </p:cNvSpPr>
              <p:nvPr/>
            </p:nvSpPr>
            <p:spPr bwMode="auto">
              <a:xfrm>
                <a:off x="2928" y="1920"/>
                <a:ext cx="0" cy="1008"/>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sp>
            <p:nvSpPr>
              <p:cNvPr id="73805" name="Line 81"/>
              <p:cNvSpPr>
                <a:spLocks noChangeShapeType="1"/>
              </p:cNvSpPr>
              <p:nvPr/>
            </p:nvSpPr>
            <p:spPr bwMode="auto">
              <a:xfrm>
                <a:off x="3600" y="2304"/>
                <a:ext cx="0" cy="624"/>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sp>
            <p:nvSpPr>
              <p:cNvPr id="73806" name="Line 82"/>
              <p:cNvSpPr>
                <a:spLocks noChangeShapeType="1"/>
              </p:cNvSpPr>
              <p:nvPr/>
            </p:nvSpPr>
            <p:spPr bwMode="auto">
              <a:xfrm>
                <a:off x="4272" y="1920"/>
                <a:ext cx="0" cy="1008"/>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grpSp>
        <p:sp>
          <p:nvSpPr>
            <p:cNvPr id="73801" name="Line 83"/>
            <p:cNvSpPr>
              <a:spLocks noChangeShapeType="1"/>
            </p:cNvSpPr>
            <p:nvPr/>
          </p:nvSpPr>
          <p:spPr bwMode="auto">
            <a:xfrm>
              <a:off x="3216" y="1920"/>
              <a:ext cx="0" cy="1440"/>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sp>
          <p:nvSpPr>
            <p:cNvPr id="73802" name="Line 84"/>
            <p:cNvSpPr>
              <a:spLocks noChangeShapeType="1"/>
            </p:cNvSpPr>
            <p:nvPr/>
          </p:nvSpPr>
          <p:spPr bwMode="auto">
            <a:xfrm>
              <a:off x="3888" y="2304"/>
              <a:ext cx="0" cy="1056"/>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sp>
          <p:nvSpPr>
            <p:cNvPr id="73803" name="Line 85"/>
            <p:cNvSpPr>
              <a:spLocks noChangeShapeType="1"/>
            </p:cNvSpPr>
            <p:nvPr/>
          </p:nvSpPr>
          <p:spPr bwMode="auto">
            <a:xfrm>
              <a:off x="4560" y="1920"/>
              <a:ext cx="0" cy="1440"/>
            </a:xfrm>
            <a:prstGeom prst="line">
              <a:avLst/>
            </a:prstGeom>
            <a:noFill/>
            <a:ln w="38100" cap="rnd">
              <a:solidFill>
                <a:schemeClr val="accent2"/>
              </a:solidFill>
              <a:prstDash val="sysDot"/>
              <a:round/>
            </a:ln>
          </p:spPr>
          <p:txBody>
            <a:bodyPr wrap="none" anchor="ctr"/>
            <a:lstStyle/>
            <a:p>
              <a:endParaRPr lang="zh-CN" altLang="en-US">
                <a:latin typeface="Times New Roman" panose="02020603050405020304" charset="0"/>
              </a:endParaRPr>
            </a:p>
          </p:txBody>
        </p:sp>
      </p:grpSp>
      <p:grpSp>
        <p:nvGrpSpPr>
          <p:cNvPr id="19" name="Group 143"/>
          <p:cNvGrpSpPr/>
          <p:nvPr/>
        </p:nvGrpSpPr>
        <p:grpSpPr bwMode="auto">
          <a:xfrm>
            <a:off x="4487863" y="3497263"/>
            <a:ext cx="3132137" cy="388937"/>
            <a:chOff x="2827" y="2203"/>
            <a:chExt cx="1973" cy="245"/>
          </a:xfrm>
        </p:grpSpPr>
        <p:sp>
          <p:nvSpPr>
            <p:cNvPr id="73798" name="Line 87"/>
            <p:cNvSpPr>
              <a:spLocks noChangeShapeType="1"/>
            </p:cNvSpPr>
            <p:nvPr/>
          </p:nvSpPr>
          <p:spPr bwMode="auto">
            <a:xfrm>
              <a:off x="3071" y="2371"/>
              <a:ext cx="1729" cy="0"/>
            </a:xfrm>
            <a:prstGeom prst="line">
              <a:avLst/>
            </a:prstGeom>
            <a:noFill/>
            <a:ln w="28575">
              <a:solidFill>
                <a:srgbClr val="FF0000"/>
              </a:solidFill>
              <a:prstDash val="dash"/>
              <a:round/>
            </a:ln>
          </p:spPr>
          <p:txBody>
            <a:bodyPr wrap="none" anchor="ctr"/>
            <a:lstStyle/>
            <a:p>
              <a:endParaRPr lang="zh-CN" altLang="en-US">
                <a:latin typeface="Times New Roman" panose="02020603050405020304" charset="0"/>
              </a:endParaRPr>
            </a:p>
          </p:txBody>
        </p:sp>
        <p:graphicFrame>
          <p:nvGraphicFramePr>
            <p:cNvPr id="73799" name="Object 88"/>
            <p:cNvGraphicFramePr>
              <a:graphicFrameLocks noChangeAspect="1"/>
            </p:cNvGraphicFramePr>
            <p:nvPr/>
          </p:nvGraphicFramePr>
          <p:xfrm>
            <a:off x="2827" y="2203"/>
            <a:ext cx="248" cy="245"/>
          </p:xfrm>
          <a:graphic>
            <a:graphicData uri="http://schemas.openxmlformats.org/presentationml/2006/ole">
              <mc:AlternateContent xmlns:mc="http://schemas.openxmlformats.org/markup-compatibility/2006">
                <mc:Choice xmlns:v="urn:schemas-microsoft-com:vml" Requires="v">
                  <p:oleObj spid="_x0000_s37896" name="Equation" r:id="rId7" imgW="114300" imgH="114300" progId="Equation.3">
                    <p:embed/>
                  </p:oleObj>
                </mc:Choice>
                <mc:Fallback>
                  <p:oleObj name="Equation" r:id="rId7" imgW="114300" imgH="114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7" y="2203"/>
                          <a:ext cx="248" cy="245"/>
                        </a:xfrm>
                        <a:prstGeom prst="rect">
                          <a:avLst/>
                        </a:prstGeom>
                        <a:noFill/>
                        <a:ln>
                          <a:noFill/>
                        </a:ln>
                        <a:effectLst/>
                      </p:spPr>
                    </p:pic>
                  </p:oleObj>
                </mc:Fallback>
              </mc:AlternateContent>
            </a:graphicData>
          </a:graphic>
        </p:graphicFrame>
      </p:grpSp>
      <p:grpSp>
        <p:nvGrpSpPr>
          <p:cNvPr id="20" name="Group 144"/>
          <p:cNvGrpSpPr/>
          <p:nvPr/>
        </p:nvGrpSpPr>
        <p:grpSpPr bwMode="auto">
          <a:xfrm>
            <a:off x="4495800" y="4114800"/>
            <a:ext cx="3124200" cy="390525"/>
            <a:chOff x="2832" y="2592"/>
            <a:chExt cx="1968" cy="246"/>
          </a:xfrm>
        </p:grpSpPr>
        <p:sp>
          <p:nvSpPr>
            <p:cNvPr id="73796" name="Line 90"/>
            <p:cNvSpPr>
              <a:spLocks noChangeShapeType="1"/>
            </p:cNvSpPr>
            <p:nvPr/>
          </p:nvSpPr>
          <p:spPr bwMode="auto">
            <a:xfrm>
              <a:off x="3072" y="2679"/>
              <a:ext cx="1728" cy="0"/>
            </a:xfrm>
            <a:prstGeom prst="line">
              <a:avLst/>
            </a:prstGeom>
            <a:noFill/>
            <a:ln w="28575">
              <a:solidFill>
                <a:srgbClr val="000099"/>
              </a:solidFill>
              <a:prstDash val="dash"/>
              <a:round/>
            </a:ln>
          </p:spPr>
          <p:txBody>
            <a:bodyPr wrap="none" anchor="ctr"/>
            <a:lstStyle/>
            <a:p>
              <a:endParaRPr lang="zh-CN" altLang="en-US">
                <a:latin typeface="Times New Roman" panose="02020603050405020304" charset="0"/>
              </a:endParaRPr>
            </a:p>
          </p:txBody>
        </p:sp>
        <p:graphicFrame>
          <p:nvGraphicFramePr>
            <p:cNvPr id="73797" name="Object 91"/>
            <p:cNvGraphicFramePr>
              <a:graphicFrameLocks noChangeAspect="1"/>
            </p:cNvGraphicFramePr>
            <p:nvPr/>
          </p:nvGraphicFramePr>
          <p:xfrm>
            <a:off x="2832" y="2592"/>
            <a:ext cx="262" cy="246"/>
          </p:xfrm>
          <a:graphic>
            <a:graphicData uri="http://schemas.openxmlformats.org/presentationml/2006/ole">
              <mc:AlternateContent xmlns:mc="http://schemas.openxmlformats.org/markup-compatibility/2006">
                <mc:Choice xmlns:v="urn:schemas-microsoft-com:vml" Requires="v">
                  <p:oleObj spid="_x0000_s37897" name="公式" r:id="rId9" imgW="127000" imgH="114300" progId="Equation.3">
                    <p:embed/>
                  </p:oleObj>
                </mc:Choice>
                <mc:Fallback>
                  <p:oleObj name="公式" r:id="rId9" imgW="127000" imgH="114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2592"/>
                          <a:ext cx="262" cy="246"/>
                        </a:xfrm>
                        <a:prstGeom prst="rect">
                          <a:avLst/>
                        </a:prstGeom>
                        <a:noFill/>
                        <a:ln>
                          <a:noFill/>
                        </a:ln>
                        <a:effectLst/>
                      </p:spPr>
                    </p:pic>
                  </p:oleObj>
                </mc:Fallback>
              </mc:AlternateContent>
            </a:graphicData>
          </a:graphic>
        </p:graphicFrame>
      </p:grpSp>
      <p:sp>
        <p:nvSpPr>
          <p:cNvPr id="102495" name="AutoShape 95" descr="40%"/>
          <p:cNvSpPr>
            <a:spLocks noChangeArrowheads="1"/>
          </p:cNvSpPr>
          <p:nvPr/>
        </p:nvSpPr>
        <p:spPr bwMode="auto">
          <a:xfrm>
            <a:off x="1981200" y="1981200"/>
            <a:ext cx="4495800" cy="1143000"/>
          </a:xfrm>
          <a:prstGeom prst="wedgeEllipseCallout">
            <a:avLst>
              <a:gd name="adj1" fmla="val -47597"/>
              <a:gd name="adj2" fmla="val 115556"/>
            </a:avLst>
          </a:prstGeom>
          <a:pattFill prst="pct40">
            <a:fgClr>
              <a:srgbClr val="FFFF66"/>
            </a:fgClr>
            <a:bgClr>
              <a:srgbClr val="FFFFFF"/>
            </a:bgClr>
          </a:pattFill>
          <a:ln w="19050">
            <a:solidFill>
              <a:srgbClr val="000099"/>
            </a:solidFill>
            <a:miter lim="800000"/>
          </a:ln>
        </p:spPr>
        <p:txBody>
          <a:bodyPr wrap="none" anchor="ctr"/>
          <a:lstStyle/>
          <a:p>
            <a:pPr>
              <a:lnSpc>
                <a:spcPct val="120000"/>
              </a:lnSpc>
            </a:pPr>
            <a:r>
              <a:rPr lang="zh-CN" altLang="en-US" sz="2800" b="1" i="0">
                <a:solidFill>
                  <a:srgbClr val="FF3300"/>
                </a:solidFill>
                <a:latin typeface="Times New Roman" panose="02020603050405020304"/>
                <a:cs typeface="Times New Roman" panose="02020603050405020304"/>
              </a:rPr>
              <a:t>两次跳变之间具有迟</a:t>
            </a:r>
          </a:p>
          <a:p>
            <a:pPr>
              <a:lnSpc>
                <a:spcPct val="120000"/>
              </a:lnSpc>
            </a:pPr>
            <a:r>
              <a:rPr lang="zh-CN" altLang="en-US" sz="2800" b="1" i="0">
                <a:solidFill>
                  <a:srgbClr val="FF3300"/>
                </a:solidFill>
                <a:latin typeface="Times New Roman" panose="02020603050405020304"/>
                <a:cs typeface="Times New Roman" panose="02020603050405020304"/>
              </a:rPr>
              <a:t>滞特性</a:t>
            </a:r>
            <a:r>
              <a:rPr lang="en-US" altLang="zh-CN" sz="2800" b="1" i="0">
                <a:solidFill>
                  <a:srgbClr val="CC0000"/>
                </a:solidFill>
                <a:latin typeface="Times New Roman" panose="02020603050405020304"/>
                <a:cs typeface="Times New Roman" panose="02020603050405020304"/>
              </a:rPr>
              <a:t>——</a:t>
            </a:r>
            <a:r>
              <a:rPr lang="zh-CN" altLang="en-US" sz="2800" b="1" i="0">
                <a:solidFill>
                  <a:srgbClr val="FF3300"/>
                </a:solidFill>
                <a:latin typeface="Times New Roman" panose="02020603050405020304"/>
                <a:cs typeface="Times New Roman" panose="02020603050405020304"/>
              </a:rPr>
              <a:t>滞回比较器</a:t>
            </a:r>
          </a:p>
        </p:txBody>
      </p:sp>
      <p:grpSp>
        <p:nvGrpSpPr>
          <p:cNvPr id="73749" name="Group 96"/>
          <p:cNvGrpSpPr/>
          <p:nvPr/>
        </p:nvGrpSpPr>
        <p:grpSpPr bwMode="auto">
          <a:xfrm>
            <a:off x="4876800" y="304800"/>
            <a:ext cx="3805238" cy="2195513"/>
            <a:chOff x="3072" y="192"/>
            <a:chExt cx="2397" cy="1383"/>
          </a:xfrm>
        </p:grpSpPr>
        <p:grpSp>
          <p:nvGrpSpPr>
            <p:cNvPr id="73751" name="Group 97"/>
            <p:cNvGrpSpPr/>
            <p:nvPr/>
          </p:nvGrpSpPr>
          <p:grpSpPr bwMode="auto">
            <a:xfrm>
              <a:off x="4128" y="702"/>
              <a:ext cx="723" cy="873"/>
              <a:chOff x="1392" y="942"/>
              <a:chExt cx="723" cy="873"/>
            </a:xfrm>
          </p:grpSpPr>
          <p:sp>
            <p:nvSpPr>
              <p:cNvPr id="73790" name="Rectangle 98"/>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3791" name="Line 99"/>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3792" name="Line 100"/>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3793" name="Line 101"/>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3794" name="Line 102"/>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3795" name="Text Box 103"/>
              <p:cNvSpPr txBox="1">
                <a:spLocks noChangeArrowheads="1"/>
              </p:cNvSpPr>
              <p:nvPr/>
            </p:nvSpPr>
            <p:spPr bwMode="auto">
              <a:xfrm>
                <a:off x="1584" y="1488"/>
                <a:ext cx="52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F</a:t>
                </a:r>
                <a:endParaRPr lang="en-US" altLang="zh-CN" sz="2800" b="0" i="0"/>
              </a:p>
            </p:txBody>
          </p:sp>
        </p:grpSp>
        <p:sp>
          <p:nvSpPr>
            <p:cNvPr id="73752" name="Rectangle 104"/>
            <p:cNvSpPr>
              <a:spLocks noChangeArrowheads="1"/>
            </p:cNvSpPr>
            <p:nvPr/>
          </p:nvSpPr>
          <p:spPr bwMode="auto">
            <a:xfrm>
              <a:off x="3744" y="873"/>
              <a:ext cx="400" cy="330"/>
            </a:xfrm>
            <a:prstGeom prst="rect">
              <a:avLst/>
            </a:prstGeom>
            <a:noFill/>
            <a:ln>
              <a:noFill/>
            </a:ln>
          </p:spPr>
          <p:txBody>
            <a:bodyPr wrap="none">
              <a:spAutoFit/>
            </a:bodyPr>
            <a:lstStyle/>
            <a:p>
              <a:r>
                <a:rPr lang="en-US" altLang="zh-CN" sz="2800" b="1" i="1" dirty="0">
                  <a:latin typeface="Times New Roman" panose="02020603050405020304"/>
                  <a:cs typeface="Times New Roman" panose="02020603050405020304"/>
                </a:rPr>
                <a:t>R</a:t>
              </a:r>
              <a:r>
                <a:rPr lang="en-US" altLang="zh-CN" sz="2800" b="1" i="1" baseline="-25000" dirty="0">
                  <a:latin typeface="Times New Roman" panose="02020603050405020304"/>
                  <a:cs typeface="Times New Roman" panose="02020603050405020304"/>
                </a:rPr>
                <a:t>2</a:t>
              </a:r>
            </a:p>
          </p:txBody>
        </p:sp>
        <p:grpSp>
          <p:nvGrpSpPr>
            <p:cNvPr id="73753" name="Group 105"/>
            <p:cNvGrpSpPr/>
            <p:nvPr/>
          </p:nvGrpSpPr>
          <p:grpSpPr bwMode="auto">
            <a:xfrm>
              <a:off x="3072" y="192"/>
              <a:ext cx="2397" cy="1104"/>
              <a:chOff x="336" y="432"/>
              <a:chExt cx="2397" cy="1104"/>
            </a:xfrm>
          </p:grpSpPr>
          <p:sp>
            <p:nvSpPr>
              <p:cNvPr id="73754" name="Text Box 106"/>
              <p:cNvSpPr txBox="1">
                <a:spLocks noChangeArrowheads="1"/>
              </p:cNvSpPr>
              <p:nvPr/>
            </p:nvSpPr>
            <p:spPr bwMode="auto">
              <a:xfrm>
                <a:off x="2301" y="960"/>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rPr>
                  <a:t>u</a:t>
                </a:r>
                <a:r>
                  <a:rPr lang="en-US" altLang="zh-CN" sz="2800" i="0" baseline="-25000">
                    <a:solidFill>
                      <a:srgbClr val="FF3300"/>
                    </a:solidFill>
                  </a:rPr>
                  <a:t>o</a:t>
                </a:r>
                <a:endParaRPr lang="en-US" altLang="zh-CN" sz="2800" i="0">
                  <a:solidFill>
                    <a:srgbClr val="FF3300"/>
                  </a:solidFill>
                </a:endParaRPr>
              </a:p>
            </p:txBody>
          </p:sp>
          <p:sp>
            <p:nvSpPr>
              <p:cNvPr id="73755" name="Text Box 107"/>
              <p:cNvSpPr txBox="1">
                <a:spLocks noChangeArrowheads="1"/>
              </p:cNvSpPr>
              <p:nvPr/>
            </p:nvSpPr>
            <p:spPr bwMode="auto">
              <a:xfrm>
                <a:off x="336" y="87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rPr>
                  <a:t>u</a:t>
                </a:r>
                <a:r>
                  <a:rPr lang="en-US" altLang="zh-CN" sz="2800" i="0" baseline="-25000">
                    <a:solidFill>
                      <a:srgbClr val="FF3300"/>
                    </a:solidFill>
                  </a:rPr>
                  <a:t>i</a:t>
                </a:r>
                <a:endParaRPr lang="en-US" altLang="zh-CN" sz="2800" i="0">
                  <a:solidFill>
                    <a:srgbClr val="FF3300"/>
                  </a:solidFill>
                </a:endParaRPr>
              </a:p>
            </p:txBody>
          </p:sp>
          <p:sp>
            <p:nvSpPr>
              <p:cNvPr id="73756" name="Rectangle 108"/>
              <p:cNvSpPr>
                <a:spLocks noChangeArrowheads="1"/>
              </p:cNvSpPr>
              <p:nvPr/>
            </p:nvSpPr>
            <p:spPr bwMode="auto">
              <a:xfrm>
                <a:off x="1038" y="105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3757" name="Rectangle 109"/>
              <p:cNvSpPr>
                <a:spLocks noChangeArrowheads="1"/>
              </p:cNvSpPr>
              <p:nvPr/>
            </p:nvSpPr>
            <p:spPr bwMode="auto">
              <a:xfrm>
                <a:off x="1038" y="7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3758" name="Line 110"/>
              <p:cNvSpPr>
                <a:spLocks noChangeShapeType="1"/>
              </p:cNvSpPr>
              <p:nvPr/>
            </p:nvSpPr>
            <p:spPr bwMode="auto">
              <a:xfrm flipH="1">
                <a:off x="624" y="835"/>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59" name="Line 111"/>
              <p:cNvSpPr>
                <a:spLocks noChangeShapeType="1"/>
              </p:cNvSpPr>
              <p:nvPr/>
            </p:nvSpPr>
            <p:spPr bwMode="auto">
              <a:xfrm flipH="1">
                <a:off x="864" y="1104"/>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60" name="Rectangle 112" descr="40%"/>
              <p:cNvSpPr>
                <a:spLocks noChangeArrowheads="1"/>
              </p:cNvSpPr>
              <p:nvPr/>
            </p:nvSpPr>
            <p:spPr bwMode="auto">
              <a:xfrm>
                <a:off x="1486" y="60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3761" name="Text Box 113"/>
              <p:cNvSpPr txBox="1">
                <a:spLocks noChangeArrowheads="1"/>
              </p:cNvSpPr>
              <p:nvPr/>
            </p:nvSpPr>
            <p:spPr bwMode="auto">
              <a:xfrm>
                <a:off x="1479" y="928"/>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3762" name="Text Box 114"/>
              <p:cNvSpPr txBox="1">
                <a:spLocks noChangeArrowheads="1"/>
              </p:cNvSpPr>
              <p:nvPr/>
            </p:nvSpPr>
            <p:spPr bwMode="auto">
              <a:xfrm>
                <a:off x="1797" y="787"/>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3763" name="Text Box 115"/>
              <p:cNvSpPr txBox="1">
                <a:spLocks noChangeArrowheads="1"/>
              </p:cNvSpPr>
              <p:nvPr/>
            </p:nvSpPr>
            <p:spPr bwMode="auto">
              <a:xfrm>
                <a:off x="1696" y="569"/>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73764" name="Line 116"/>
              <p:cNvSpPr>
                <a:spLocks noChangeShapeType="1"/>
              </p:cNvSpPr>
              <p:nvPr/>
            </p:nvSpPr>
            <p:spPr bwMode="auto">
              <a:xfrm>
                <a:off x="1286" y="1095"/>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65" name="Line 117"/>
              <p:cNvSpPr>
                <a:spLocks noChangeShapeType="1"/>
              </p:cNvSpPr>
              <p:nvPr/>
            </p:nvSpPr>
            <p:spPr bwMode="auto">
              <a:xfrm>
                <a:off x="2004" y="931"/>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66" name="Line 118"/>
              <p:cNvSpPr>
                <a:spLocks noChangeShapeType="1"/>
              </p:cNvSpPr>
              <p:nvPr/>
            </p:nvSpPr>
            <p:spPr bwMode="auto">
              <a:xfrm>
                <a:off x="1389" y="43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3767" name="Line 119"/>
              <p:cNvSpPr>
                <a:spLocks noChangeShapeType="1"/>
              </p:cNvSpPr>
              <p:nvPr/>
            </p:nvSpPr>
            <p:spPr bwMode="auto">
              <a:xfrm>
                <a:off x="1286" y="836"/>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68" name="Text Box 120"/>
              <p:cNvSpPr txBox="1">
                <a:spLocks noChangeArrowheads="1"/>
              </p:cNvSpPr>
              <p:nvPr/>
            </p:nvSpPr>
            <p:spPr bwMode="auto">
              <a:xfrm>
                <a:off x="1486" y="656"/>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3769" name="Text Box 121"/>
              <p:cNvSpPr txBox="1">
                <a:spLocks noChangeArrowheads="1"/>
              </p:cNvSpPr>
              <p:nvPr/>
            </p:nvSpPr>
            <p:spPr bwMode="auto">
              <a:xfrm rot="5400000">
                <a:off x="1554" y="581"/>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3770" name="Oval 122"/>
              <p:cNvSpPr>
                <a:spLocks noChangeArrowheads="1"/>
              </p:cNvSpPr>
              <p:nvPr/>
            </p:nvSpPr>
            <p:spPr bwMode="auto">
              <a:xfrm>
                <a:off x="2253" y="89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3771" name="Oval 123"/>
              <p:cNvSpPr>
                <a:spLocks noChangeArrowheads="1"/>
              </p:cNvSpPr>
              <p:nvPr/>
            </p:nvSpPr>
            <p:spPr bwMode="auto">
              <a:xfrm>
                <a:off x="576" y="8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3772" name="Text Box 124"/>
              <p:cNvSpPr txBox="1">
                <a:spLocks noChangeArrowheads="1"/>
              </p:cNvSpPr>
              <p:nvPr/>
            </p:nvSpPr>
            <p:spPr bwMode="auto">
              <a:xfrm>
                <a:off x="991" y="441"/>
                <a:ext cx="35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R</a:t>
                </a:r>
                <a:r>
                  <a:rPr lang="en-US" altLang="zh-CN" sz="2800" i="0" baseline="-25000"/>
                  <a:t>1</a:t>
                </a:r>
                <a:endParaRPr lang="en-US" altLang="zh-CN" sz="2800" i="0"/>
              </a:p>
            </p:txBody>
          </p:sp>
          <p:grpSp>
            <p:nvGrpSpPr>
              <p:cNvPr id="73773" name="Group 125"/>
              <p:cNvGrpSpPr/>
              <p:nvPr/>
            </p:nvGrpSpPr>
            <p:grpSpPr bwMode="auto">
              <a:xfrm>
                <a:off x="2205" y="1329"/>
                <a:ext cx="148" cy="207"/>
                <a:chOff x="2160" y="1713"/>
                <a:chExt cx="148" cy="207"/>
              </a:xfrm>
            </p:grpSpPr>
            <p:grpSp>
              <p:nvGrpSpPr>
                <p:cNvPr id="73786" name="Group 126"/>
                <p:cNvGrpSpPr/>
                <p:nvPr/>
              </p:nvGrpSpPr>
              <p:grpSpPr bwMode="auto">
                <a:xfrm>
                  <a:off x="2160" y="1767"/>
                  <a:ext cx="148" cy="153"/>
                  <a:chOff x="720" y="2736"/>
                  <a:chExt cx="185" cy="192"/>
                </a:xfrm>
              </p:grpSpPr>
              <p:sp>
                <p:nvSpPr>
                  <p:cNvPr id="73788" name="Line 12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89" name="Line 12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3787" name="Oval 129"/>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3774" name="Text Box 130"/>
              <p:cNvSpPr txBox="1">
                <a:spLocks noChangeArrowheads="1"/>
              </p:cNvSpPr>
              <p:nvPr/>
            </p:nvSpPr>
            <p:spPr bwMode="auto">
              <a:xfrm>
                <a:off x="2301" y="777"/>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3775" name="Text Box 131"/>
              <p:cNvSpPr txBox="1">
                <a:spLocks noChangeArrowheads="1"/>
              </p:cNvSpPr>
              <p:nvPr/>
            </p:nvSpPr>
            <p:spPr bwMode="auto">
              <a:xfrm>
                <a:off x="2301" y="1209"/>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3776" name="Group 132"/>
              <p:cNvGrpSpPr/>
              <p:nvPr/>
            </p:nvGrpSpPr>
            <p:grpSpPr bwMode="auto">
              <a:xfrm>
                <a:off x="768" y="1104"/>
                <a:ext cx="193" cy="197"/>
                <a:chOff x="720" y="2736"/>
                <a:chExt cx="185" cy="192"/>
              </a:xfrm>
            </p:grpSpPr>
            <p:sp>
              <p:nvSpPr>
                <p:cNvPr id="73784" name="Line 13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85" name="Line 13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3777" name="Text Box 135"/>
              <p:cNvSpPr txBox="1">
                <a:spLocks noChangeArrowheads="1"/>
              </p:cNvSpPr>
              <p:nvPr/>
            </p:nvSpPr>
            <p:spPr bwMode="auto">
              <a:xfrm>
                <a:off x="359" y="681"/>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3778" name="Group 136"/>
              <p:cNvGrpSpPr/>
              <p:nvPr/>
            </p:nvGrpSpPr>
            <p:grpSpPr bwMode="auto">
              <a:xfrm>
                <a:off x="524" y="1329"/>
                <a:ext cx="148" cy="207"/>
                <a:chOff x="2160" y="1713"/>
                <a:chExt cx="148" cy="207"/>
              </a:xfrm>
            </p:grpSpPr>
            <p:grpSp>
              <p:nvGrpSpPr>
                <p:cNvPr id="73780" name="Group 137"/>
                <p:cNvGrpSpPr/>
                <p:nvPr/>
              </p:nvGrpSpPr>
              <p:grpSpPr bwMode="auto">
                <a:xfrm>
                  <a:off x="2160" y="1767"/>
                  <a:ext cx="148" cy="153"/>
                  <a:chOff x="720" y="2736"/>
                  <a:chExt cx="185" cy="192"/>
                </a:xfrm>
              </p:grpSpPr>
              <p:sp>
                <p:nvSpPr>
                  <p:cNvPr id="73782" name="Line 13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3783" name="Line 13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3781" name="Oval 140"/>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3779" name="Text Box 141"/>
              <p:cNvSpPr txBox="1">
                <a:spLocks noChangeArrowheads="1"/>
              </p:cNvSpPr>
              <p:nvPr/>
            </p:nvSpPr>
            <p:spPr bwMode="auto">
              <a:xfrm>
                <a:off x="336" y="1185"/>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sp>
        <p:nvSpPr>
          <p:cNvPr id="102549" name="Line 149"/>
          <p:cNvSpPr>
            <a:spLocks noChangeShapeType="1"/>
          </p:cNvSpPr>
          <p:nvPr/>
        </p:nvSpPr>
        <p:spPr bwMode="auto">
          <a:xfrm>
            <a:off x="4879975" y="6153150"/>
            <a:ext cx="342900" cy="0"/>
          </a:xfrm>
          <a:prstGeom prst="line">
            <a:avLst/>
          </a:prstGeom>
          <a:noFill/>
          <a:ln w="28575">
            <a:solidFill>
              <a:schemeClr val="tx1"/>
            </a:solidFill>
            <a:prstDash val="dash"/>
            <a:round/>
          </a:ln>
        </p:spPr>
        <p:txBody>
          <a:bodyPr/>
          <a:lstStyle/>
          <a:p>
            <a:endParaRPr lang="zh-CN" altLang="en-US">
              <a:latin typeface="Times New Roman" panose="02020603050405020304" charset="0"/>
            </a:endParaRPr>
          </a:p>
        </p:txBody>
      </p:sp>
    </p:spTree>
    <p:extLst>
      <p:ext uri="{BB962C8B-B14F-4D97-AF65-F5344CB8AC3E}">
        <p14:creationId xmlns:p14="http://schemas.microsoft.com/office/powerpoint/2010/main" val="1452087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20"/>
                                        </p:tgtEl>
                                        <p:attrNameLst>
                                          <p:attrName>style.visibility</p:attrName>
                                        </p:attrNameLst>
                                      </p:cBhvr>
                                      <p:to>
                                        <p:strVal val="visible"/>
                                      </p:to>
                                    </p:set>
                                    <p:animEffect transition="in" filter="wipe(left)">
                                      <p:cBhvr>
                                        <p:cTn id="12" dur="500"/>
                                        <p:tgtEl>
                                          <p:spTgt spid="1024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21"/>
                                        </p:tgtEl>
                                        <p:attrNameLst>
                                          <p:attrName>style.visibility</p:attrName>
                                        </p:attrNameLst>
                                      </p:cBhvr>
                                      <p:to>
                                        <p:strVal val="visible"/>
                                      </p:to>
                                    </p:set>
                                    <p:animEffect transition="in" filter="wipe(left)">
                                      <p:cBhvr>
                                        <p:cTn id="17" dur="500"/>
                                        <p:tgtEl>
                                          <p:spTgt spid="102421"/>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ppt_w/2"/>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strips(downRigh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ppt_w/2"/>
                                          </p:val>
                                        </p:tav>
                                        <p:tav tm="100000">
                                          <p:val>
                                            <p:strVal val="#ppt_x"/>
                                          </p:val>
                                        </p:tav>
                                      </p:tavLst>
                                    </p:anim>
                                    <p:anim calcmode="lin" valueType="num">
                                      <p:cBhvr>
                                        <p:cTn id="36" dur="500" fill="hold"/>
                                        <p:tgtEl>
                                          <p:spTgt spid="6"/>
                                        </p:tgtEl>
                                        <p:attrNameLst>
                                          <p:attrName>ppt_y</p:attrName>
                                        </p:attrNameLst>
                                      </p:cBhvr>
                                      <p:tavLst>
                                        <p:tav tm="0">
                                          <p:val>
                                            <p:strVal val="#ppt_y"/>
                                          </p:val>
                                        </p:tav>
                                        <p:tav tm="100000">
                                          <p:val>
                                            <p:strVal val="#ppt_y"/>
                                          </p:val>
                                        </p:tav>
                                      </p:tavLst>
                                    </p:anim>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ppt_h/2"/>
                                          </p:val>
                                        </p:tav>
                                        <p:tav tm="100000">
                                          <p:val>
                                            <p:strVal val="#ppt_y"/>
                                          </p:val>
                                        </p:tav>
                                      </p:tavLst>
                                    </p:anim>
                                    <p:anim calcmode="lin" valueType="num">
                                      <p:cBhvr>
                                        <p:cTn id="45" dur="500" fill="hold"/>
                                        <p:tgtEl>
                                          <p:spTgt spid="7"/>
                                        </p:tgtEl>
                                        <p:attrNameLst>
                                          <p:attrName>ppt_w</p:attrName>
                                        </p:attrNameLst>
                                      </p:cBhvr>
                                      <p:tavLst>
                                        <p:tav tm="0">
                                          <p:val>
                                            <p:strVal val="#ppt_w"/>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22" presetClass="entr" presetSubtype="2" fill="hold" grpId="0" nodeType="afterEffect">
                                  <p:stCondLst>
                                    <p:cond delay="0"/>
                                  </p:stCondLst>
                                  <p:childTnLst>
                                    <p:set>
                                      <p:cBhvr>
                                        <p:cTn id="49" dur="1" fill="hold">
                                          <p:stCondLst>
                                            <p:cond delay="0"/>
                                          </p:stCondLst>
                                        </p:cTn>
                                        <p:tgtEl>
                                          <p:spTgt spid="102419"/>
                                        </p:tgtEl>
                                        <p:attrNameLst>
                                          <p:attrName>style.visibility</p:attrName>
                                        </p:attrNameLst>
                                      </p:cBhvr>
                                      <p:to>
                                        <p:strVal val="visible"/>
                                      </p:to>
                                    </p:set>
                                    <p:animEffect transition="in" filter="wipe(right)">
                                      <p:cBhvr>
                                        <p:cTn id="50" dur="500"/>
                                        <p:tgtEl>
                                          <p:spTgt spid="102419"/>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102495"/>
                                        </p:tgtEl>
                                        <p:attrNameLst>
                                          <p:attrName>style.visibility</p:attrName>
                                        </p:attrNameLst>
                                      </p:cBhvr>
                                      <p:to>
                                        <p:strVal val="visible"/>
                                      </p:to>
                                    </p:set>
                                    <p:animEffect transition="in" filter="strips(downLeft)">
                                      <p:cBhvr>
                                        <p:cTn id="55" dur="500"/>
                                        <p:tgtEl>
                                          <p:spTgt spid="10249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left)">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7" presetClass="entr" presetSubtype="1"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p:cTn id="80" dur="500" fill="hold"/>
                                        <p:tgtEl>
                                          <p:spTgt spid="17"/>
                                        </p:tgtEl>
                                        <p:attrNameLst>
                                          <p:attrName>ppt_x</p:attrName>
                                        </p:attrNameLst>
                                      </p:cBhvr>
                                      <p:tavLst>
                                        <p:tav tm="0">
                                          <p:val>
                                            <p:strVal val="#ppt_x"/>
                                          </p:val>
                                        </p:tav>
                                        <p:tav tm="100000">
                                          <p:val>
                                            <p:strVal val="#ppt_x"/>
                                          </p:val>
                                        </p:tav>
                                      </p:tavLst>
                                    </p:anim>
                                    <p:anim calcmode="lin" valueType="num">
                                      <p:cBhvr>
                                        <p:cTn id="81" dur="500" fill="hold"/>
                                        <p:tgtEl>
                                          <p:spTgt spid="17"/>
                                        </p:tgtEl>
                                        <p:attrNameLst>
                                          <p:attrName>ppt_y</p:attrName>
                                        </p:attrNameLst>
                                      </p:cBhvr>
                                      <p:tavLst>
                                        <p:tav tm="0">
                                          <p:val>
                                            <p:strVal val="#ppt_y-#ppt_h/2"/>
                                          </p:val>
                                        </p:tav>
                                        <p:tav tm="100000">
                                          <p:val>
                                            <p:strVal val="#ppt_y"/>
                                          </p:val>
                                        </p:tav>
                                      </p:tavLst>
                                    </p:anim>
                                    <p:anim calcmode="lin" valueType="num">
                                      <p:cBhvr>
                                        <p:cTn id="82" dur="500" fill="hold"/>
                                        <p:tgtEl>
                                          <p:spTgt spid="17"/>
                                        </p:tgtEl>
                                        <p:attrNameLst>
                                          <p:attrName>ppt_w</p:attrName>
                                        </p:attrNameLst>
                                      </p:cBhvr>
                                      <p:tavLst>
                                        <p:tav tm="0">
                                          <p:val>
                                            <p:strVal val="#ppt_w"/>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8" fill="hold" grpId="0" nodeType="clickEffect">
                                  <p:stCondLst>
                                    <p:cond delay="0"/>
                                  </p:stCondLst>
                                  <p:childTnLst>
                                    <p:set>
                                      <p:cBhvr>
                                        <p:cTn id="87" dur="1" fill="hold">
                                          <p:stCondLst>
                                            <p:cond delay="0"/>
                                          </p:stCondLst>
                                        </p:cTn>
                                        <p:tgtEl>
                                          <p:spTgt spid="102477"/>
                                        </p:tgtEl>
                                        <p:attrNameLst>
                                          <p:attrName>style.visibility</p:attrName>
                                        </p:attrNameLst>
                                      </p:cBhvr>
                                      <p:to>
                                        <p:strVal val="visible"/>
                                      </p:to>
                                    </p:set>
                                    <p:anim calcmode="lin" valueType="num">
                                      <p:cBhvr>
                                        <p:cTn id="88" dur="500" fill="hold"/>
                                        <p:tgtEl>
                                          <p:spTgt spid="102477"/>
                                        </p:tgtEl>
                                        <p:attrNameLst>
                                          <p:attrName>ppt_x</p:attrName>
                                        </p:attrNameLst>
                                      </p:cBhvr>
                                      <p:tavLst>
                                        <p:tav tm="0">
                                          <p:val>
                                            <p:strVal val="#ppt_x-#ppt_w/2"/>
                                          </p:val>
                                        </p:tav>
                                        <p:tav tm="100000">
                                          <p:val>
                                            <p:strVal val="#ppt_x"/>
                                          </p:val>
                                        </p:tav>
                                      </p:tavLst>
                                    </p:anim>
                                    <p:anim calcmode="lin" valueType="num">
                                      <p:cBhvr>
                                        <p:cTn id="89" dur="500" fill="hold"/>
                                        <p:tgtEl>
                                          <p:spTgt spid="102477"/>
                                        </p:tgtEl>
                                        <p:attrNameLst>
                                          <p:attrName>ppt_y</p:attrName>
                                        </p:attrNameLst>
                                      </p:cBhvr>
                                      <p:tavLst>
                                        <p:tav tm="0">
                                          <p:val>
                                            <p:strVal val="#ppt_y"/>
                                          </p:val>
                                        </p:tav>
                                        <p:tav tm="100000">
                                          <p:val>
                                            <p:strVal val="#ppt_y"/>
                                          </p:val>
                                        </p:tav>
                                      </p:tavLst>
                                    </p:anim>
                                    <p:anim calcmode="lin" valueType="num">
                                      <p:cBhvr>
                                        <p:cTn id="90" dur="500" fill="hold"/>
                                        <p:tgtEl>
                                          <p:spTgt spid="102477"/>
                                        </p:tgtEl>
                                        <p:attrNameLst>
                                          <p:attrName>ppt_w</p:attrName>
                                        </p:attrNameLst>
                                      </p:cBhvr>
                                      <p:tavLst>
                                        <p:tav tm="0">
                                          <p:val>
                                            <p:fltVal val="0"/>
                                          </p:val>
                                        </p:tav>
                                        <p:tav tm="100000">
                                          <p:val>
                                            <p:strVal val="#ppt_w"/>
                                          </p:val>
                                        </p:tav>
                                      </p:tavLst>
                                    </p:anim>
                                    <p:anim calcmode="lin" valueType="num">
                                      <p:cBhvr>
                                        <p:cTn id="91" dur="500" fill="hold"/>
                                        <p:tgtEl>
                                          <p:spTgt spid="102477"/>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8" presetClass="entr" presetSubtype="6" fill="hold"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strips(downRight)">
                                      <p:cBhvr>
                                        <p:cTn id="96" dur="500"/>
                                        <p:tgtEl>
                                          <p:spTgt spid="14"/>
                                        </p:tgtEl>
                                      </p:cBhvr>
                                    </p:animEffect>
                                  </p:childTnLst>
                                </p:cTn>
                              </p:par>
                            </p:childTnLst>
                          </p:cTn>
                        </p:par>
                        <p:par>
                          <p:cTn id="97" fill="hold">
                            <p:stCondLst>
                              <p:cond delay="500"/>
                            </p:stCondLst>
                            <p:childTnLst>
                              <p:par>
                                <p:cTn id="98" presetID="22" presetClass="entr" presetSubtype="2" fill="hold" grpId="0" nodeType="afterEffect">
                                  <p:stCondLst>
                                    <p:cond delay="0"/>
                                  </p:stCondLst>
                                  <p:childTnLst>
                                    <p:set>
                                      <p:cBhvr>
                                        <p:cTn id="99" dur="1" fill="hold">
                                          <p:stCondLst>
                                            <p:cond delay="0"/>
                                          </p:stCondLst>
                                        </p:cTn>
                                        <p:tgtEl>
                                          <p:spTgt spid="102549"/>
                                        </p:tgtEl>
                                        <p:attrNameLst>
                                          <p:attrName>style.visibility</p:attrName>
                                        </p:attrNameLst>
                                      </p:cBhvr>
                                      <p:to>
                                        <p:strVal val="visible"/>
                                      </p:to>
                                    </p:set>
                                    <p:animEffect transition="in" filter="wipe(right)">
                                      <p:cBhvr>
                                        <p:cTn id="100" dur="500"/>
                                        <p:tgtEl>
                                          <p:spTgt spid="102549"/>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3"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strips(upRight)">
                                      <p:cBhvr>
                                        <p:cTn id="105" dur="500"/>
                                        <p:tgtEl>
                                          <p:spTgt spid="12"/>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nodeType="click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strips(downRight)">
                                      <p:cBhvr>
                                        <p:cTn id="1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9" grpId="0" animBg="1"/>
      <p:bldP spid="102420" grpId="0" autoUpdateAnimBg="0"/>
      <p:bldP spid="102421" grpId="0" autoUpdateAnimBg="0"/>
      <p:bldP spid="102477" grpId="0" animBg="1"/>
      <p:bldP spid="102495" grpId="0" animBg="1" autoUpdateAnimBg="0"/>
      <p:bldP spid="10254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609600" y="3048000"/>
            <a:ext cx="3505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根据叠加原理，有</a:t>
            </a:r>
            <a:endParaRPr lang="zh-CN" altLang="en-US" sz="2800" b="0" i="0">
              <a:effectLst>
                <a:outerShdw blurRad="38100" dist="38100" dir="2700000" algn="tl">
                  <a:srgbClr val="DDDDDD"/>
                </a:outerShdw>
              </a:effectLst>
            </a:endParaRPr>
          </a:p>
        </p:txBody>
      </p:sp>
      <p:graphicFrame>
        <p:nvGraphicFramePr>
          <p:cNvPr id="103427" name="Object 3"/>
          <p:cNvGraphicFramePr>
            <a:graphicFrameLocks noChangeAspect="1"/>
          </p:cNvGraphicFramePr>
          <p:nvPr/>
        </p:nvGraphicFramePr>
        <p:xfrm>
          <a:off x="852488" y="3546475"/>
          <a:ext cx="5532437" cy="1096963"/>
        </p:xfrm>
        <a:graphic>
          <a:graphicData uri="http://schemas.openxmlformats.org/presentationml/2006/ole">
            <mc:AlternateContent xmlns:mc="http://schemas.openxmlformats.org/markup-compatibility/2006">
              <mc:Choice xmlns:v="urn:schemas-microsoft-com:vml" Requires="v">
                <p:oleObj spid="_x0000_s38918" name="Equation" r:id="rId3" imgW="2908300" imgH="431800" progId="Equation.3">
                  <p:embed/>
                </p:oleObj>
              </mc:Choice>
              <mc:Fallback>
                <p:oleObj name="Equation" r:id="rId3" imgW="2908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8" y="3546475"/>
                        <a:ext cx="5532437" cy="1096963"/>
                      </a:xfrm>
                      <a:prstGeom prst="rect">
                        <a:avLst/>
                      </a:prstGeom>
                      <a:noFill/>
                      <a:ln>
                        <a:noFill/>
                      </a:ln>
                      <a:effectLst/>
                    </p:spPr>
                  </p:pic>
                </p:oleObj>
              </mc:Fallback>
            </mc:AlternateContent>
          </a:graphicData>
        </a:graphic>
      </p:graphicFrame>
      <p:grpSp>
        <p:nvGrpSpPr>
          <p:cNvPr id="2" name="Group 5"/>
          <p:cNvGrpSpPr/>
          <p:nvPr/>
        </p:nvGrpSpPr>
        <p:grpSpPr bwMode="auto">
          <a:xfrm>
            <a:off x="4953000" y="808038"/>
            <a:ext cx="2667000" cy="1676400"/>
            <a:chOff x="3504" y="672"/>
            <a:chExt cx="1680" cy="1056"/>
          </a:xfrm>
        </p:grpSpPr>
        <p:sp>
          <p:nvSpPr>
            <p:cNvPr id="74834" name="Line 6"/>
            <p:cNvSpPr>
              <a:spLocks noChangeShapeType="1"/>
            </p:cNvSpPr>
            <p:nvPr/>
          </p:nvSpPr>
          <p:spPr bwMode="auto">
            <a:xfrm>
              <a:off x="4464"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35" name="Line 7"/>
            <p:cNvSpPr>
              <a:spLocks noChangeShapeType="1"/>
            </p:cNvSpPr>
            <p:nvPr/>
          </p:nvSpPr>
          <p:spPr bwMode="auto">
            <a:xfrm>
              <a:off x="4464"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36" name="Line 8"/>
            <p:cNvSpPr>
              <a:spLocks noChangeShapeType="1"/>
            </p:cNvSpPr>
            <p:nvPr/>
          </p:nvSpPr>
          <p:spPr bwMode="auto">
            <a:xfrm flipV="1">
              <a:off x="4464"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37" name="Line 9"/>
            <p:cNvSpPr>
              <a:spLocks noChangeShapeType="1"/>
            </p:cNvSpPr>
            <p:nvPr/>
          </p:nvSpPr>
          <p:spPr bwMode="auto">
            <a:xfrm>
              <a:off x="4416"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38" name="Line 10"/>
            <p:cNvSpPr>
              <a:spLocks noChangeShapeType="1"/>
            </p:cNvSpPr>
            <p:nvPr/>
          </p:nvSpPr>
          <p:spPr bwMode="auto">
            <a:xfrm>
              <a:off x="4512"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39" name="Line 11"/>
            <p:cNvSpPr>
              <a:spLocks noChangeShapeType="1"/>
            </p:cNvSpPr>
            <p:nvPr/>
          </p:nvSpPr>
          <p:spPr bwMode="auto">
            <a:xfrm>
              <a:off x="4512"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0" name="Line 12"/>
            <p:cNvSpPr>
              <a:spLocks noChangeShapeType="1"/>
            </p:cNvSpPr>
            <p:nvPr/>
          </p:nvSpPr>
          <p:spPr bwMode="auto">
            <a:xfrm>
              <a:off x="4512" y="1248"/>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1" name="Line 13"/>
            <p:cNvSpPr>
              <a:spLocks noChangeShapeType="1"/>
            </p:cNvSpPr>
            <p:nvPr/>
          </p:nvSpPr>
          <p:spPr bwMode="auto">
            <a:xfrm>
              <a:off x="4464"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2" name="Line 14"/>
            <p:cNvSpPr>
              <a:spLocks noChangeShapeType="1"/>
            </p:cNvSpPr>
            <p:nvPr/>
          </p:nvSpPr>
          <p:spPr bwMode="auto">
            <a:xfrm>
              <a:off x="4464"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3" name="Line 15"/>
            <p:cNvSpPr>
              <a:spLocks noChangeShapeType="1"/>
            </p:cNvSpPr>
            <p:nvPr/>
          </p:nvSpPr>
          <p:spPr bwMode="auto">
            <a:xfrm flipV="1">
              <a:off x="4464"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4" name="Line 16"/>
            <p:cNvSpPr>
              <a:spLocks noChangeShapeType="1"/>
            </p:cNvSpPr>
            <p:nvPr/>
          </p:nvSpPr>
          <p:spPr bwMode="auto">
            <a:xfrm>
              <a:off x="4416"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5" name="Line 17"/>
            <p:cNvSpPr>
              <a:spLocks noChangeShapeType="1"/>
            </p:cNvSpPr>
            <p:nvPr/>
          </p:nvSpPr>
          <p:spPr bwMode="auto">
            <a:xfrm>
              <a:off x="4512"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6" name="Line 18"/>
            <p:cNvSpPr>
              <a:spLocks noChangeShapeType="1"/>
            </p:cNvSpPr>
            <p:nvPr/>
          </p:nvSpPr>
          <p:spPr bwMode="auto">
            <a:xfrm>
              <a:off x="4512"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7" name="Line 19"/>
            <p:cNvSpPr>
              <a:spLocks noChangeShapeType="1"/>
            </p:cNvSpPr>
            <p:nvPr/>
          </p:nvSpPr>
          <p:spPr bwMode="auto">
            <a:xfrm>
              <a:off x="4512" y="1200"/>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8" name="Line 20"/>
            <p:cNvSpPr>
              <a:spLocks noChangeShapeType="1"/>
            </p:cNvSpPr>
            <p:nvPr/>
          </p:nvSpPr>
          <p:spPr bwMode="auto">
            <a:xfrm>
              <a:off x="4224" y="1152"/>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49" name="Line 21"/>
            <p:cNvSpPr>
              <a:spLocks noChangeShapeType="1"/>
            </p:cNvSpPr>
            <p:nvPr/>
          </p:nvSpPr>
          <p:spPr bwMode="auto">
            <a:xfrm>
              <a:off x="4800" y="1152"/>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50" name="Line 22"/>
            <p:cNvSpPr>
              <a:spLocks noChangeShapeType="1"/>
            </p:cNvSpPr>
            <p:nvPr/>
          </p:nvSpPr>
          <p:spPr bwMode="auto">
            <a:xfrm rot="5400000">
              <a:off x="4104" y="648"/>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851" name="Line 23"/>
            <p:cNvSpPr>
              <a:spLocks noChangeShapeType="1"/>
            </p:cNvSpPr>
            <p:nvPr/>
          </p:nvSpPr>
          <p:spPr bwMode="auto">
            <a:xfrm rot="5400000">
              <a:off x="4104" y="1704"/>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grpSp>
          <p:nvGrpSpPr>
            <p:cNvPr id="74852" name="Group 24"/>
            <p:cNvGrpSpPr/>
            <p:nvPr/>
          </p:nvGrpSpPr>
          <p:grpSpPr bwMode="auto">
            <a:xfrm>
              <a:off x="3552" y="672"/>
              <a:ext cx="1632" cy="1056"/>
              <a:chOff x="3744" y="720"/>
              <a:chExt cx="1632" cy="1056"/>
            </a:xfrm>
          </p:grpSpPr>
          <p:sp>
            <p:nvSpPr>
              <p:cNvPr id="74859" name="Line 25"/>
              <p:cNvSpPr>
                <a:spLocks noChangeShapeType="1"/>
              </p:cNvSpPr>
              <p:nvPr/>
            </p:nvSpPr>
            <p:spPr bwMode="auto">
              <a:xfrm>
                <a:off x="4992" y="720"/>
                <a:ext cx="0" cy="816"/>
              </a:xfrm>
              <a:prstGeom prst="line">
                <a:avLst/>
              </a:prstGeom>
              <a:noFill/>
              <a:ln w="38100">
                <a:solidFill>
                  <a:srgbClr val="008000"/>
                </a:solidFill>
                <a:round/>
                <a:tailEnd type="triangle" w="sm" len="lg"/>
              </a:ln>
            </p:spPr>
            <p:txBody>
              <a:bodyPr wrap="none" anchor="ctr"/>
              <a:lstStyle/>
              <a:p>
                <a:endParaRPr lang="zh-CN" altLang="en-US">
                  <a:latin typeface="Times New Roman" panose="02020603050405020304" charset="0"/>
                </a:endParaRPr>
              </a:p>
            </p:txBody>
          </p:sp>
          <p:sp>
            <p:nvSpPr>
              <p:cNvPr id="74860" name="Line 26"/>
              <p:cNvSpPr>
                <a:spLocks noChangeShapeType="1"/>
              </p:cNvSpPr>
              <p:nvPr/>
            </p:nvSpPr>
            <p:spPr bwMode="auto">
              <a:xfrm>
                <a:off x="4992" y="1776"/>
                <a:ext cx="240" cy="0"/>
              </a:xfrm>
              <a:prstGeom prst="line">
                <a:avLst/>
              </a:prstGeom>
              <a:noFill/>
              <a:ln w="38100">
                <a:solidFill>
                  <a:srgbClr val="008000"/>
                </a:solidFill>
                <a:round/>
                <a:tailEnd type="triangle" w="sm" len="lg"/>
              </a:ln>
            </p:spPr>
            <p:txBody>
              <a:bodyPr wrap="none" anchor="ctr"/>
              <a:lstStyle/>
              <a:p>
                <a:endParaRPr lang="zh-CN" altLang="en-US">
                  <a:latin typeface="Times New Roman" panose="02020603050405020304" charset="0"/>
                </a:endParaRPr>
              </a:p>
            </p:txBody>
          </p:sp>
          <p:sp>
            <p:nvSpPr>
              <p:cNvPr id="74861" name="Line 27"/>
              <p:cNvSpPr>
                <a:spLocks noChangeShapeType="1"/>
              </p:cNvSpPr>
              <p:nvPr/>
            </p:nvSpPr>
            <p:spPr bwMode="auto">
              <a:xfrm>
                <a:off x="3744" y="720"/>
                <a:ext cx="864" cy="0"/>
              </a:xfrm>
              <a:prstGeom prst="line">
                <a:avLst/>
              </a:prstGeom>
              <a:noFill/>
              <a:ln w="38100">
                <a:solidFill>
                  <a:srgbClr val="008000"/>
                </a:solidFill>
                <a:round/>
                <a:tailEnd type="triangle" w="sm" len="lg"/>
              </a:ln>
            </p:spPr>
            <p:txBody>
              <a:bodyPr wrap="none" anchor="ctr"/>
              <a:lstStyle/>
              <a:p>
                <a:endParaRPr lang="zh-CN" altLang="en-US">
                  <a:latin typeface="Times New Roman" panose="02020603050405020304" charset="0"/>
                </a:endParaRPr>
              </a:p>
            </p:txBody>
          </p:sp>
          <p:sp>
            <p:nvSpPr>
              <p:cNvPr id="74862" name="Line 28"/>
              <p:cNvSpPr>
                <a:spLocks noChangeShapeType="1"/>
              </p:cNvSpPr>
              <p:nvPr/>
            </p:nvSpPr>
            <p:spPr bwMode="auto">
              <a:xfrm>
                <a:off x="4608" y="720"/>
                <a:ext cx="384" cy="0"/>
              </a:xfrm>
              <a:prstGeom prst="line">
                <a:avLst/>
              </a:prstGeom>
              <a:noFill/>
              <a:ln w="38100">
                <a:solidFill>
                  <a:srgbClr val="008000"/>
                </a:solidFill>
                <a:round/>
              </a:ln>
            </p:spPr>
            <p:txBody>
              <a:bodyPr wrap="none" anchor="ctr"/>
              <a:lstStyle/>
              <a:p>
                <a:endParaRPr lang="zh-CN" altLang="en-US">
                  <a:latin typeface="Times New Roman" panose="02020603050405020304" charset="0"/>
                </a:endParaRPr>
              </a:p>
            </p:txBody>
          </p:sp>
          <p:sp>
            <p:nvSpPr>
              <p:cNvPr id="74863" name="Line 29"/>
              <p:cNvSpPr>
                <a:spLocks noChangeShapeType="1"/>
              </p:cNvSpPr>
              <p:nvPr/>
            </p:nvSpPr>
            <p:spPr bwMode="auto">
              <a:xfrm>
                <a:off x="4992" y="1440"/>
                <a:ext cx="0" cy="336"/>
              </a:xfrm>
              <a:prstGeom prst="line">
                <a:avLst/>
              </a:prstGeom>
              <a:noFill/>
              <a:ln w="38100">
                <a:solidFill>
                  <a:srgbClr val="008000"/>
                </a:solidFill>
                <a:round/>
              </a:ln>
            </p:spPr>
            <p:txBody>
              <a:bodyPr wrap="none" anchor="ctr"/>
              <a:lstStyle/>
              <a:p>
                <a:endParaRPr lang="zh-CN" altLang="en-US">
                  <a:latin typeface="Times New Roman" panose="02020603050405020304" charset="0"/>
                </a:endParaRPr>
              </a:p>
            </p:txBody>
          </p:sp>
          <p:sp>
            <p:nvSpPr>
              <p:cNvPr id="74864" name="Line 30"/>
              <p:cNvSpPr>
                <a:spLocks noChangeShapeType="1"/>
              </p:cNvSpPr>
              <p:nvPr/>
            </p:nvSpPr>
            <p:spPr bwMode="auto">
              <a:xfrm>
                <a:off x="5232" y="1776"/>
                <a:ext cx="144" cy="0"/>
              </a:xfrm>
              <a:prstGeom prst="line">
                <a:avLst/>
              </a:prstGeom>
              <a:noFill/>
              <a:ln w="38100">
                <a:solidFill>
                  <a:srgbClr val="008000"/>
                </a:solidFill>
                <a:round/>
              </a:ln>
            </p:spPr>
            <p:txBody>
              <a:bodyPr wrap="none" anchor="ctr"/>
              <a:lstStyle/>
              <a:p>
                <a:endParaRPr lang="zh-CN" altLang="en-US">
                  <a:latin typeface="Times New Roman" panose="02020603050405020304" charset="0"/>
                </a:endParaRPr>
              </a:p>
            </p:txBody>
          </p:sp>
        </p:grpSp>
        <p:grpSp>
          <p:nvGrpSpPr>
            <p:cNvPr id="74853" name="Group 31"/>
            <p:cNvGrpSpPr/>
            <p:nvPr/>
          </p:nvGrpSpPr>
          <p:grpSpPr bwMode="auto">
            <a:xfrm>
              <a:off x="4224" y="672"/>
              <a:ext cx="864" cy="1056"/>
              <a:chOff x="4416" y="720"/>
              <a:chExt cx="576" cy="1056"/>
            </a:xfrm>
          </p:grpSpPr>
          <p:sp>
            <p:nvSpPr>
              <p:cNvPr id="74855" name="Line 32"/>
              <p:cNvSpPr>
                <a:spLocks noChangeShapeType="1"/>
              </p:cNvSpPr>
              <p:nvPr/>
            </p:nvSpPr>
            <p:spPr bwMode="auto">
              <a:xfrm flipH="1">
                <a:off x="4656" y="1776"/>
                <a:ext cx="336" cy="0"/>
              </a:xfrm>
              <a:prstGeom prst="line">
                <a:avLst/>
              </a:prstGeom>
              <a:noFill/>
              <a:ln w="38100">
                <a:solidFill>
                  <a:schemeClr val="accent2"/>
                </a:solidFill>
                <a:prstDash val="dash"/>
                <a:round/>
                <a:tailEnd type="triangle" w="sm" len="lg"/>
              </a:ln>
            </p:spPr>
            <p:txBody>
              <a:bodyPr wrap="none" anchor="ctr"/>
              <a:lstStyle/>
              <a:p>
                <a:endParaRPr lang="zh-CN" altLang="en-US">
                  <a:latin typeface="Times New Roman" panose="02020603050405020304" charset="0"/>
                </a:endParaRPr>
              </a:p>
            </p:txBody>
          </p:sp>
          <p:sp>
            <p:nvSpPr>
              <p:cNvPr id="74856" name="Line 33"/>
              <p:cNvSpPr>
                <a:spLocks noChangeShapeType="1"/>
              </p:cNvSpPr>
              <p:nvPr/>
            </p:nvSpPr>
            <p:spPr bwMode="auto">
              <a:xfrm flipH="1">
                <a:off x="4416" y="1776"/>
                <a:ext cx="240" cy="0"/>
              </a:xfrm>
              <a:prstGeom prst="line">
                <a:avLst/>
              </a:prstGeom>
              <a:noFill/>
              <a:ln w="38100">
                <a:solidFill>
                  <a:schemeClr val="accent2"/>
                </a:solidFill>
                <a:prstDash val="dash"/>
                <a:round/>
              </a:ln>
            </p:spPr>
            <p:txBody>
              <a:bodyPr wrap="none" anchor="ctr"/>
              <a:lstStyle/>
              <a:p>
                <a:endParaRPr lang="zh-CN" altLang="en-US">
                  <a:latin typeface="Times New Roman" panose="02020603050405020304" charset="0"/>
                </a:endParaRPr>
              </a:p>
            </p:txBody>
          </p:sp>
          <p:sp>
            <p:nvSpPr>
              <p:cNvPr id="74857" name="Line 34"/>
              <p:cNvSpPr>
                <a:spLocks noChangeShapeType="1"/>
              </p:cNvSpPr>
              <p:nvPr/>
            </p:nvSpPr>
            <p:spPr bwMode="auto">
              <a:xfrm flipH="1" flipV="1">
                <a:off x="4416" y="1056"/>
                <a:ext cx="0" cy="720"/>
              </a:xfrm>
              <a:prstGeom prst="line">
                <a:avLst/>
              </a:prstGeom>
              <a:noFill/>
              <a:ln w="38100">
                <a:solidFill>
                  <a:schemeClr val="accent2"/>
                </a:solidFill>
                <a:prstDash val="dash"/>
                <a:round/>
                <a:tailEnd type="triangle" w="sm" len="lg"/>
              </a:ln>
            </p:spPr>
            <p:txBody>
              <a:bodyPr wrap="none" anchor="ctr"/>
              <a:lstStyle/>
              <a:p>
                <a:endParaRPr lang="zh-CN" altLang="en-US">
                  <a:latin typeface="Times New Roman" panose="02020603050405020304" charset="0"/>
                </a:endParaRPr>
              </a:p>
            </p:txBody>
          </p:sp>
          <p:sp>
            <p:nvSpPr>
              <p:cNvPr id="74858" name="Line 35"/>
              <p:cNvSpPr>
                <a:spLocks noChangeShapeType="1"/>
              </p:cNvSpPr>
              <p:nvPr/>
            </p:nvSpPr>
            <p:spPr bwMode="auto">
              <a:xfrm flipV="1">
                <a:off x="4416" y="720"/>
                <a:ext cx="0" cy="336"/>
              </a:xfrm>
              <a:prstGeom prst="line">
                <a:avLst/>
              </a:prstGeom>
              <a:noFill/>
              <a:ln w="38100">
                <a:solidFill>
                  <a:schemeClr val="accent2"/>
                </a:solidFill>
                <a:prstDash val="dash"/>
                <a:round/>
              </a:ln>
            </p:spPr>
            <p:txBody>
              <a:bodyPr wrap="none" anchor="ctr"/>
              <a:lstStyle/>
              <a:p>
                <a:endParaRPr lang="zh-CN" altLang="en-US">
                  <a:latin typeface="Times New Roman" panose="02020603050405020304" charset="0"/>
                </a:endParaRPr>
              </a:p>
            </p:txBody>
          </p:sp>
        </p:grpSp>
        <p:sp>
          <p:nvSpPr>
            <p:cNvPr id="74854" name="Line 36"/>
            <p:cNvSpPr>
              <a:spLocks noChangeShapeType="1"/>
            </p:cNvSpPr>
            <p:nvPr/>
          </p:nvSpPr>
          <p:spPr bwMode="auto">
            <a:xfrm flipH="1">
              <a:off x="3504" y="672"/>
              <a:ext cx="720" cy="0"/>
            </a:xfrm>
            <a:prstGeom prst="line">
              <a:avLst/>
            </a:prstGeom>
            <a:noFill/>
            <a:ln w="38100">
              <a:solidFill>
                <a:schemeClr val="accent2"/>
              </a:solidFill>
              <a:prstDash val="dash"/>
              <a:round/>
              <a:tailEnd type="triangle" w="med" len="med"/>
            </a:ln>
          </p:spPr>
          <p:txBody>
            <a:bodyPr wrap="none" anchor="ctr"/>
            <a:lstStyle/>
            <a:p>
              <a:endParaRPr lang="zh-CN" altLang="en-US">
                <a:latin typeface="Times New Roman" panose="02020603050405020304" charset="0"/>
              </a:endParaRPr>
            </a:p>
          </p:txBody>
        </p:sp>
      </p:grpSp>
      <p:sp>
        <p:nvSpPr>
          <p:cNvPr id="103461" name="Text Box 37"/>
          <p:cNvSpPr txBox="1">
            <a:spLocks noChangeArrowheads="1"/>
          </p:cNvSpPr>
          <p:nvPr/>
        </p:nvSpPr>
        <p:spPr bwMode="auto">
          <a:xfrm>
            <a:off x="457200" y="5410200"/>
            <a:ext cx="8153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改变参考电压</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R</a:t>
            </a:r>
            <a:r>
              <a:rPr lang="zh-CN" altLang="en-US" sz="2800" i="0">
                <a:effectLst>
                  <a:outerShdw blurRad="38100" dist="38100" dir="2700000" algn="tl">
                    <a:srgbClr val="DDDDDD"/>
                  </a:outerShdw>
                </a:effectLst>
              </a:rPr>
              <a:t>，可使传输特性沿横轴移动</a:t>
            </a:r>
            <a:r>
              <a:rPr lang="zh-CN" altLang="en-US" sz="2800" i="0">
                <a:solidFill>
                  <a:schemeClr val="bg1"/>
                </a:solidFill>
                <a:effectLst>
                  <a:outerShdw blurRad="38100" dist="38100" dir="2700000" algn="tl">
                    <a:srgbClr val="DDDDDD"/>
                  </a:outerShdw>
                </a:effectLst>
              </a:rPr>
              <a:t>。</a:t>
            </a:r>
            <a:endParaRPr lang="zh-CN" altLang="en-US" sz="2800" b="0" i="0">
              <a:effectLst>
                <a:outerShdw blurRad="38100" dist="38100" dir="2700000" algn="tl">
                  <a:srgbClr val="DDDDDD"/>
                </a:outerShdw>
              </a:effectLst>
            </a:endParaRPr>
          </a:p>
        </p:txBody>
      </p:sp>
      <p:grpSp>
        <p:nvGrpSpPr>
          <p:cNvPr id="5" name="Group 38"/>
          <p:cNvGrpSpPr/>
          <p:nvPr/>
        </p:nvGrpSpPr>
        <p:grpSpPr bwMode="auto">
          <a:xfrm>
            <a:off x="762000" y="4724400"/>
            <a:ext cx="7696200" cy="631825"/>
            <a:chOff x="528" y="2976"/>
            <a:chExt cx="5136" cy="448"/>
          </a:xfrm>
        </p:grpSpPr>
        <p:sp>
          <p:nvSpPr>
            <p:cNvPr id="74831" name="Text Box 39"/>
            <p:cNvSpPr txBox="1">
              <a:spLocks noChangeArrowheads="1"/>
            </p:cNvSpPr>
            <p:nvPr/>
          </p:nvSpPr>
          <p:spPr bwMode="auto">
            <a:xfrm>
              <a:off x="528" y="3024"/>
              <a:ext cx="672" cy="3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t>可见：</a:t>
              </a:r>
              <a:endParaRPr lang="zh-CN" altLang="en-US" sz="2800" b="0" i="0"/>
            </a:p>
          </p:txBody>
        </p:sp>
        <p:sp>
          <p:nvSpPr>
            <p:cNvPr id="74832" name="Text Box 40"/>
            <p:cNvSpPr txBox="1">
              <a:spLocks noChangeArrowheads="1"/>
            </p:cNvSpPr>
            <p:nvPr/>
          </p:nvSpPr>
          <p:spPr bwMode="auto">
            <a:xfrm>
              <a:off x="2544" y="3024"/>
              <a:ext cx="3120" cy="36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t>传输特性不再对称于纵轴，</a:t>
              </a:r>
              <a:endParaRPr lang="zh-CN" altLang="en-US" sz="2800" b="0" i="0" dirty="0"/>
            </a:p>
          </p:txBody>
        </p:sp>
        <p:graphicFrame>
          <p:nvGraphicFramePr>
            <p:cNvPr id="74833" name="Object 41"/>
            <p:cNvGraphicFramePr>
              <a:graphicFrameLocks noChangeAspect="1"/>
            </p:cNvGraphicFramePr>
            <p:nvPr/>
          </p:nvGraphicFramePr>
          <p:xfrm>
            <a:off x="1301" y="2976"/>
            <a:ext cx="1195" cy="448"/>
          </p:xfrm>
          <a:graphic>
            <a:graphicData uri="http://schemas.openxmlformats.org/presentationml/2006/ole">
              <mc:AlternateContent xmlns:mc="http://schemas.openxmlformats.org/markup-compatibility/2006">
                <mc:Choice xmlns:v="urn:schemas-microsoft-com:vml" Requires="v">
                  <p:oleObj spid="_x0000_s38919" name="公式" r:id="rId5" imgW="850900" imgH="215900" progId="Equation.3">
                    <p:embed/>
                  </p:oleObj>
                </mc:Choice>
                <mc:Fallback>
                  <p:oleObj name="公式" r:id="rId5" imgW="8509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 y="2976"/>
                          <a:ext cx="1195" cy="448"/>
                        </a:xfrm>
                        <a:prstGeom prst="rect">
                          <a:avLst/>
                        </a:prstGeom>
                        <a:noFill/>
                        <a:ln>
                          <a:noFill/>
                        </a:ln>
                        <a:effectLst/>
                      </p:spPr>
                    </p:pic>
                  </p:oleObj>
                </mc:Fallback>
              </mc:AlternateContent>
            </a:graphicData>
          </a:graphic>
        </p:graphicFrame>
      </p:grpSp>
      <p:grpSp>
        <p:nvGrpSpPr>
          <p:cNvPr id="74759" name="Group 45"/>
          <p:cNvGrpSpPr/>
          <p:nvPr/>
        </p:nvGrpSpPr>
        <p:grpSpPr bwMode="auto">
          <a:xfrm>
            <a:off x="690563" y="823913"/>
            <a:ext cx="3805237" cy="2147887"/>
            <a:chOff x="192" y="96"/>
            <a:chExt cx="2397" cy="1353"/>
          </a:xfrm>
        </p:grpSpPr>
        <p:sp>
          <p:nvSpPr>
            <p:cNvPr id="74783" name="Oval 46"/>
            <p:cNvSpPr>
              <a:spLocks noChangeArrowheads="1"/>
            </p:cNvSpPr>
            <p:nvPr/>
          </p:nvSpPr>
          <p:spPr bwMode="auto">
            <a:xfrm rot="5400000">
              <a:off x="624" y="960"/>
              <a:ext cx="192" cy="192"/>
            </a:xfrm>
            <a:prstGeom prst="ellips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4784" name="Line 47"/>
            <p:cNvSpPr>
              <a:spLocks noChangeShapeType="1"/>
            </p:cNvSpPr>
            <p:nvPr/>
          </p:nvSpPr>
          <p:spPr bwMode="auto">
            <a:xfrm>
              <a:off x="1119" y="96"/>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785" name="Line 48"/>
            <p:cNvSpPr>
              <a:spLocks noChangeShapeType="1"/>
            </p:cNvSpPr>
            <p:nvPr/>
          </p:nvSpPr>
          <p:spPr bwMode="auto">
            <a:xfrm>
              <a:off x="637" y="1296"/>
              <a:ext cx="17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786" name="Line 49"/>
            <p:cNvSpPr>
              <a:spLocks noChangeShapeType="1"/>
            </p:cNvSpPr>
            <p:nvPr/>
          </p:nvSpPr>
          <p:spPr bwMode="auto">
            <a:xfrm>
              <a:off x="720" y="768"/>
              <a:ext cx="0" cy="5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787" name="Text Box 50"/>
            <p:cNvSpPr txBox="1">
              <a:spLocks noChangeArrowheads="1"/>
            </p:cNvSpPr>
            <p:nvPr/>
          </p:nvSpPr>
          <p:spPr bwMode="auto">
            <a:xfrm>
              <a:off x="720" y="768"/>
              <a:ext cx="19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FF0000"/>
                  </a:solidFill>
                </a:rPr>
                <a:t>+</a:t>
              </a:r>
              <a:endParaRPr lang="en-US" altLang="zh-CN" sz="2400" b="0" i="0">
                <a:solidFill>
                  <a:srgbClr val="FF0000"/>
                </a:solidFill>
              </a:endParaRPr>
            </a:p>
          </p:txBody>
        </p:sp>
        <p:sp>
          <p:nvSpPr>
            <p:cNvPr id="74788" name="Text Box 51"/>
            <p:cNvSpPr txBox="1">
              <a:spLocks noChangeArrowheads="1"/>
            </p:cNvSpPr>
            <p:nvPr/>
          </p:nvSpPr>
          <p:spPr bwMode="auto">
            <a:xfrm>
              <a:off x="768" y="912"/>
              <a:ext cx="38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rPr>
                <a:t>U</a:t>
              </a:r>
              <a:r>
                <a:rPr lang="en-US" altLang="zh-CN" sz="2400" i="0" baseline="-25000">
                  <a:solidFill>
                    <a:srgbClr val="000099"/>
                  </a:solidFill>
                </a:rPr>
                <a:t>R</a:t>
              </a:r>
              <a:endParaRPr lang="en-US" altLang="zh-CN" sz="3200" i="0">
                <a:solidFill>
                  <a:srgbClr val="000099"/>
                </a:solidFill>
              </a:endParaRPr>
            </a:p>
          </p:txBody>
        </p:sp>
        <p:sp>
          <p:nvSpPr>
            <p:cNvPr id="74789" name="Text Box 52"/>
            <p:cNvSpPr txBox="1">
              <a:spLocks noChangeArrowheads="1"/>
            </p:cNvSpPr>
            <p:nvPr/>
          </p:nvSpPr>
          <p:spPr bwMode="auto">
            <a:xfrm>
              <a:off x="720" y="1033"/>
              <a:ext cx="212"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r>
                <a:rPr lang="en-US" altLang="zh-CN" sz="2400" i="0">
                  <a:solidFill>
                    <a:srgbClr val="FF0000"/>
                  </a:solidFill>
                  <a:ea typeface="楷体_GB2312" charset="0"/>
                  <a:cs typeface="楷体_GB2312" charset="0"/>
                </a:rPr>
                <a:t>–</a:t>
              </a:r>
              <a:endParaRPr lang="en-US" altLang="zh-CN" sz="3200" i="0">
                <a:solidFill>
                  <a:srgbClr val="FF0000"/>
                </a:solidFill>
                <a:ea typeface="楷体_GB2312" charset="0"/>
                <a:cs typeface="楷体_GB2312" charset="0"/>
              </a:endParaRPr>
            </a:p>
          </p:txBody>
        </p:sp>
        <p:grpSp>
          <p:nvGrpSpPr>
            <p:cNvPr id="74790" name="Group 53"/>
            <p:cNvGrpSpPr/>
            <p:nvPr/>
          </p:nvGrpSpPr>
          <p:grpSpPr bwMode="auto">
            <a:xfrm>
              <a:off x="1248" y="615"/>
              <a:ext cx="723" cy="834"/>
              <a:chOff x="1392" y="942"/>
              <a:chExt cx="723" cy="834"/>
            </a:xfrm>
          </p:grpSpPr>
          <p:sp>
            <p:nvSpPr>
              <p:cNvPr id="74825" name="Rectangle 54"/>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4826" name="Line 55"/>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4827" name="Line 56"/>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4828" name="Line 57"/>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4829" name="Line 58"/>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4830" name="Text Box 59"/>
              <p:cNvSpPr txBox="1">
                <a:spLocks noChangeArrowheads="1"/>
              </p:cNvSpPr>
              <p:nvPr/>
            </p:nvSpPr>
            <p:spPr bwMode="auto">
              <a:xfrm>
                <a:off x="1584" y="1488"/>
                <a:ext cx="52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F</a:t>
                </a:r>
                <a:endParaRPr lang="en-US" altLang="zh-CN" sz="2400" b="0" i="0"/>
              </a:p>
            </p:txBody>
          </p:sp>
        </p:grpSp>
        <p:sp>
          <p:nvSpPr>
            <p:cNvPr id="74791" name="Rectangle 60"/>
            <p:cNvSpPr>
              <a:spLocks noChangeArrowheads="1"/>
            </p:cNvSpPr>
            <p:nvPr/>
          </p:nvSpPr>
          <p:spPr bwMode="auto">
            <a:xfrm>
              <a:off x="864" y="768"/>
              <a:ext cx="359" cy="291"/>
            </a:xfrm>
            <a:prstGeom prst="rect">
              <a:avLst/>
            </a:prstGeom>
            <a:noFill/>
            <a:ln>
              <a:noFill/>
            </a:ln>
          </p:spPr>
          <p:txBody>
            <a:bodyPr wrap="none">
              <a:spAutoFit/>
            </a:bodyPr>
            <a:lstStyle/>
            <a:p>
              <a:r>
                <a:rPr lang="en-US" altLang="zh-CN" sz="2400" b="1" i="1" dirty="0">
                  <a:latin typeface="Times New Roman" panose="02020603050405020304"/>
                  <a:cs typeface="Times New Roman" panose="02020603050405020304"/>
                </a:rPr>
                <a:t>R</a:t>
              </a:r>
              <a:r>
                <a:rPr lang="en-US" altLang="zh-CN" sz="2400" b="1" i="1" baseline="-25000" dirty="0">
                  <a:latin typeface="Times New Roman" panose="02020603050405020304"/>
                  <a:cs typeface="Times New Roman" panose="02020603050405020304"/>
                </a:rPr>
                <a:t>2</a:t>
              </a:r>
            </a:p>
          </p:txBody>
        </p:sp>
        <p:sp>
          <p:nvSpPr>
            <p:cNvPr id="74792" name="Text Box 61"/>
            <p:cNvSpPr txBox="1">
              <a:spLocks noChangeArrowheads="1"/>
            </p:cNvSpPr>
            <p:nvPr/>
          </p:nvSpPr>
          <p:spPr bwMode="auto">
            <a:xfrm>
              <a:off x="2157" y="633"/>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74793" name="Text Box 62"/>
            <p:cNvSpPr txBox="1">
              <a:spLocks noChangeArrowheads="1"/>
            </p:cNvSpPr>
            <p:nvPr/>
          </p:nvSpPr>
          <p:spPr bwMode="auto">
            <a:xfrm>
              <a:off x="192" y="585"/>
              <a:ext cx="43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74794" name="Rectangle 63"/>
            <p:cNvSpPr>
              <a:spLocks noChangeArrowheads="1"/>
            </p:cNvSpPr>
            <p:nvPr/>
          </p:nvSpPr>
          <p:spPr bwMode="auto">
            <a:xfrm>
              <a:off x="894" y="72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4795" name="Rectangle 64"/>
            <p:cNvSpPr>
              <a:spLocks noChangeArrowheads="1"/>
            </p:cNvSpPr>
            <p:nvPr/>
          </p:nvSpPr>
          <p:spPr bwMode="auto">
            <a:xfrm>
              <a:off x="894" y="47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4796" name="Line 65"/>
            <p:cNvSpPr>
              <a:spLocks noChangeShapeType="1"/>
            </p:cNvSpPr>
            <p:nvPr/>
          </p:nvSpPr>
          <p:spPr bwMode="auto">
            <a:xfrm flipH="1">
              <a:off x="480" y="508"/>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797" name="Line 66"/>
            <p:cNvSpPr>
              <a:spLocks noChangeShapeType="1"/>
            </p:cNvSpPr>
            <p:nvPr/>
          </p:nvSpPr>
          <p:spPr bwMode="auto">
            <a:xfrm flipH="1">
              <a:off x="720" y="777"/>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798" name="Rectangle 67" descr="40%"/>
            <p:cNvSpPr>
              <a:spLocks noChangeArrowheads="1"/>
            </p:cNvSpPr>
            <p:nvPr/>
          </p:nvSpPr>
          <p:spPr bwMode="auto">
            <a:xfrm>
              <a:off x="1342" y="278"/>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4799" name="Text Box 68"/>
            <p:cNvSpPr txBox="1">
              <a:spLocks noChangeArrowheads="1"/>
            </p:cNvSpPr>
            <p:nvPr/>
          </p:nvSpPr>
          <p:spPr bwMode="auto">
            <a:xfrm>
              <a:off x="1335" y="601"/>
              <a:ext cx="223"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4800" name="Text Box 69"/>
            <p:cNvSpPr txBox="1">
              <a:spLocks noChangeArrowheads="1"/>
            </p:cNvSpPr>
            <p:nvPr/>
          </p:nvSpPr>
          <p:spPr bwMode="auto">
            <a:xfrm>
              <a:off x="1653" y="460"/>
              <a:ext cx="402"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4801" name="Text Box 70"/>
            <p:cNvSpPr txBox="1">
              <a:spLocks noChangeArrowheads="1"/>
            </p:cNvSpPr>
            <p:nvPr/>
          </p:nvSpPr>
          <p:spPr bwMode="auto">
            <a:xfrm>
              <a:off x="1552" y="242"/>
              <a:ext cx="52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74802" name="Line 71"/>
            <p:cNvSpPr>
              <a:spLocks noChangeShapeType="1"/>
            </p:cNvSpPr>
            <p:nvPr/>
          </p:nvSpPr>
          <p:spPr bwMode="auto">
            <a:xfrm>
              <a:off x="1142" y="768"/>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803" name="Line 72"/>
            <p:cNvSpPr>
              <a:spLocks noChangeShapeType="1"/>
            </p:cNvSpPr>
            <p:nvPr/>
          </p:nvSpPr>
          <p:spPr bwMode="auto">
            <a:xfrm>
              <a:off x="1860" y="604"/>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804" name="Line 73"/>
            <p:cNvSpPr>
              <a:spLocks noChangeShapeType="1"/>
            </p:cNvSpPr>
            <p:nvPr/>
          </p:nvSpPr>
          <p:spPr bwMode="auto">
            <a:xfrm>
              <a:off x="1245" y="105"/>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4805" name="Line 74"/>
            <p:cNvSpPr>
              <a:spLocks noChangeShapeType="1"/>
            </p:cNvSpPr>
            <p:nvPr/>
          </p:nvSpPr>
          <p:spPr bwMode="auto">
            <a:xfrm>
              <a:off x="1142" y="50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806" name="Text Box 75"/>
            <p:cNvSpPr txBox="1">
              <a:spLocks noChangeArrowheads="1"/>
            </p:cNvSpPr>
            <p:nvPr/>
          </p:nvSpPr>
          <p:spPr bwMode="auto">
            <a:xfrm>
              <a:off x="1342" y="329"/>
              <a:ext cx="32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800" b="0" i="0"/>
            </a:p>
          </p:txBody>
        </p:sp>
        <p:sp>
          <p:nvSpPr>
            <p:cNvPr id="74807" name="Text Box 76"/>
            <p:cNvSpPr txBox="1">
              <a:spLocks noChangeArrowheads="1"/>
            </p:cNvSpPr>
            <p:nvPr/>
          </p:nvSpPr>
          <p:spPr bwMode="auto">
            <a:xfrm rot="5400000">
              <a:off x="1410" y="254"/>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74808" name="Oval 77"/>
            <p:cNvSpPr>
              <a:spLocks noChangeArrowheads="1"/>
            </p:cNvSpPr>
            <p:nvPr/>
          </p:nvSpPr>
          <p:spPr bwMode="auto">
            <a:xfrm>
              <a:off x="2109" y="570"/>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4809" name="Oval 78"/>
            <p:cNvSpPr>
              <a:spLocks noChangeArrowheads="1"/>
            </p:cNvSpPr>
            <p:nvPr/>
          </p:nvSpPr>
          <p:spPr bwMode="auto">
            <a:xfrm>
              <a:off x="432" y="474"/>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4810" name="Text Box 79"/>
            <p:cNvSpPr txBox="1">
              <a:spLocks noChangeArrowheads="1"/>
            </p:cNvSpPr>
            <p:nvPr/>
          </p:nvSpPr>
          <p:spPr bwMode="auto">
            <a:xfrm>
              <a:off x="895" y="192"/>
              <a:ext cx="35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1</a:t>
              </a:r>
              <a:endParaRPr lang="en-US" altLang="zh-CN" sz="2400" i="0"/>
            </a:p>
          </p:txBody>
        </p:sp>
        <p:grpSp>
          <p:nvGrpSpPr>
            <p:cNvPr id="74811" name="Group 80"/>
            <p:cNvGrpSpPr/>
            <p:nvPr/>
          </p:nvGrpSpPr>
          <p:grpSpPr bwMode="auto">
            <a:xfrm>
              <a:off x="2061" y="1002"/>
              <a:ext cx="148" cy="207"/>
              <a:chOff x="2160" y="1713"/>
              <a:chExt cx="148" cy="207"/>
            </a:xfrm>
          </p:grpSpPr>
          <p:grpSp>
            <p:nvGrpSpPr>
              <p:cNvPr id="74821" name="Group 81"/>
              <p:cNvGrpSpPr/>
              <p:nvPr/>
            </p:nvGrpSpPr>
            <p:grpSpPr bwMode="auto">
              <a:xfrm>
                <a:off x="2160" y="1767"/>
                <a:ext cx="148" cy="153"/>
                <a:chOff x="720" y="2736"/>
                <a:chExt cx="185" cy="192"/>
              </a:xfrm>
            </p:grpSpPr>
            <p:sp>
              <p:nvSpPr>
                <p:cNvPr id="74823" name="Line 8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824" name="Line 8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4822" name="Oval 8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4812" name="Text Box 85"/>
            <p:cNvSpPr txBox="1">
              <a:spLocks noChangeArrowheads="1"/>
            </p:cNvSpPr>
            <p:nvPr/>
          </p:nvSpPr>
          <p:spPr bwMode="auto">
            <a:xfrm>
              <a:off x="2157" y="450"/>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4813" name="Text Box 86"/>
            <p:cNvSpPr txBox="1">
              <a:spLocks noChangeArrowheads="1"/>
            </p:cNvSpPr>
            <p:nvPr/>
          </p:nvSpPr>
          <p:spPr bwMode="auto">
            <a:xfrm>
              <a:off x="2157" y="882"/>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sp>
          <p:nvSpPr>
            <p:cNvPr id="74814" name="Text Box 87"/>
            <p:cNvSpPr txBox="1">
              <a:spLocks noChangeArrowheads="1"/>
            </p:cNvSpPr>
            <p:nvPr/>
          </p:nvSpPr>
          <p:spPr bwMode="auto">
            <a:xfrm>
              <a:off x="215" y="354"/>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nvGrpSpPr>
            <p:cNvPr id="74815" name="Group 88"/>
            <p:cNvGrpSpPr/>
            <p:nvPr/>
          </p:nvGrpSpPr>
          <p:grpSpPr bwMode="auto">
            <a:xfrm>
              <a:off x="380" y="1104"/>
              <a:ext cx="148" cy="207"/>
              <a:chOff x="2160" y="1713"/>
              <a:chExt cx="148" cy="207"/>
            </a:xfrm>
          </p:grpSpPr>
          <p:grpSp>
            <p:nvGrpSpPr>
              <p:cNvPr id="74817" name="Group 89"/>
              <p:cNvGrpSpPr/>
              <p:nvPr/>
            </p:nvGrpSpPr>
            <p:grpSpPr bwMode="auto">
              <a:xfrm>
                <a:off x="2160" y="1767"/>
                <a:ext cx="148" cy="153"/>
                <a:chOff x="720" y="2736"/>
                <a:chExt cx="185" cy="192"/>
              </a:xfrm>
            </p:grpSpPr>
            <p:sp>
              <p:nvSpPr>
                <p:cNvPr id="74819" name="Line 9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4820" name="Line 9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4818" name="Oval 9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74816" name="Text Box 93"/>
            <p:cNvSpPr txBox="1">
              <a:spLocks noChangeArrowheads="1"/>
            </p:cNvSpPr>
            <p:nvPr/>
          </p:nvSpPr>
          <p:spPr bwMode="auto">
            <a:xfrm>
              <a:off x="192" y="858"/>
              <a:ext cx="288"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p>
          </p:txBody>
        </p:sp>
      </p:grpSp>
      <p:grpSp>
        <p:nvGrpSpPr>
          <p:cNvPr id="12" name="Group 117"/>
          <p:cNvGrpSpPr/>
          <p:nvPr/>
        </p:nvGrpSpPr>
        <p:grpSpPr bwMode="auto">
          <a:xfrm>
            <a:off x="4953000" y="14288"/>
            <a:ext cx="3200400" cy="3446462"/>
            <a:chOff x="3120" y="9"/>
            <a:chExt cx="2016" cy="2171"/>
          </a:xfrm>
        </p:grpSpPr>
        <p:sp>
          <p:nvSpPr>
            <p:cNvPr id="74762" name="Line 95"/>
            <p:cNvSpPr>
              <a:spLocks noChangeShapeType="1"/>
            </p:cNvSpPr>
            <p:nvPr/>
          </p:nvSpPr>
          <p:spPr bwMode="auto">
            <a:xfrm>
              <a:off x="3840" y="989"/>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3" name="Line 96"/>
            <p:cNvSpPr>
              <a:spLocks noChangeShapeType="1"/>
            </p:cNvSpPr>
            <p:nvPr/>
          </p:nvSpPr>
          <p:spPr bwMode="auto">
            <a:xfrm rot="5400000">
              <a:off x="3816" y="1541"/>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4" name="Line 97"/>
            <p:cNvSpPr>
              <a:spLocks noChangeShapeType="1"/>
            </p:cNvSpPr>
            <p:nvPr/>
          </p:nvSpPr>
          <p:spPr bwMode="auto">
            <a:xfrm>
              <a:off x="4128"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5" name="Line 98"/>
            <p:cNvSpPr>
              <a:spLocks noChangeShapeType="1"/>
            </p:cNvSpPr>
            <p:nvPr/>
          </p:nvSpPr>
          <p:spPr bwMode="auto">
            <a:xfrm>
              <a:off x="4128"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6" name="Line 99"/>
            <p:cNvSpPr>
              <a:spLocks noChangeShapeType="1"/>
            </p:cNvSpPr>
            <p:nvPr/>
          </p:nvSpPr>
          <p:spPr bwMode="auto">
            <a:xfrm flipV="1">
              <a:off x="4128"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7" name="Line 100"/>
            <p:cNvSpPr>
              <a:spLocks noChangeShapeType="1"/>
            </p:cNvSpPr>
            <p:nvPr/>
          </p:nvSpPr>
          <p:spPr bwMode="auto">
            <a:xfrm>
              <a:off x="4080"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8" name="Line 101"/>
            <p:cNvSpPr>
              <a:spLocks noChangeShapeType="1"/>
            </p:cNvSpPr>
            <p:nvPr/>
          </p:nvSpPr>
          <p:spPr bwMode="auto">
            <a:xfrm>
              <a:off x="4176"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69" name="Line 102"/>
            <p:cNvSpPr>
              <a:spLocks noChangeShapeType="1"/>
            </p:cNvSpPr>
            <p:nvPr/>
          </p:nvSpPr>
          <p:spPr bwMode="auto">
            <a:xfrm>
              <a:off x="4176"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70" name="Line 103"/>
            <p:cNvSpPr>
              <a:spLocks noChangeShapeType="1"/>
            </p:cNvSpPr>
            <p:nvPr/>
          </p:nvSpPr>
          <p:spPr bwMode="auto">
            <a:xfrm>
              <a:off x="4176" y="1037"/>
              <a:ext cx="0" cy="0"/>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71" name="Line 104"/>
            <p:cNvSpPr>
              <a:spLocks noChangeShapeType="1"/>
            </p:cNvSpPr>
            <p:nvPr/>
          </p:nvSpPr>
          <p:spPr bwMode="auto">
            <a:xfrm>
              <a:off x="4416" y="989"/>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72" name="Line 105"/>
            <p:cNvSpPr>
              <a:spLocks noChangeShapeType="1"/>
            </p:cNvSpPr>
            <p:nvPr/>
          </p:nvSpPr>
          <p:spPr bwMode="auto">
            <a:xfrm rot="5400000">
              <a:off x="3768" y="485"/>
              <a:ext cx="0" cy="48"/>
            </a:xfrm>
            <a:prstGeom prst="line">
              <a:avLst/>
            </a:prstGeom>
            <a:noFill/>
            <a:ln w="9525">
              <a:solidFill>
                <a:schemeClr val="tx1"/>
              </a:solidFill>
              <a:round/>
            </a:ln>
          </p:spPr>
          <p:txBody>
            <a:bodyPr wrap="none" anchor="ctr"/>
            <a:lstStyle/>
            <a:p>
              <a:endParaRPr lang="zh-CN" altLang="en-US">
                <a:latin typeface="Times New Roman" panose="02020603050405020304" charset="0"/>
              </a:endParaRPr>
            </a:p>
          </p:txBody>
        </p:sp>
        <p:sp>
          <p:nvSpPr>
            <p:cNvPr id="74773" name="Line 106"/>
            <p:cNvSpPr>
              <a:spLocks noChangeShapeType="1"/>
            </p:cNvSpPr>
            <p:nvPr/>
          </p:nvSpPr>
          <p:spPr bwMode="auto">
            <a:xfrm flipV="1">
              <a:off x="3744" y="173"/>
              <a:ext cx="0" cy="1680"/>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74774" name="Line 107"/>
            <p:cNvSpPr>
              <a:spLocks noChangeShapeType="1"/>
            </p:cNvSpPr>
            <p:nvPr/>
          </p:nvSpPr>
          <p:spPr bwMode="auto">
            <a:xfrm>
              <a:off x="3120" y="1037"/>
              <a:ext cx="1841" cy="0"/>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103532" name="Text Box 108"/>
            <p:cNvSpPr txBox="1">
              <a:spLocks noChangeArrowheads="1"/>
            </p:cNvSpPr>
            <p:nvPr/>
          </p:nvSpPr>
          <p:spPr bwMode="auto">
            <a:xfrm>
              <a:off x="4752" y="969"/>
              <a:ext cx="336"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endParaRPr lang="en-US" altLang="zh-CN" sz="2800" b="0" i="0">
                <a:effectLst>
                  <a:outerShdw blurRad="38100" dist="38100" dir="2700000" algn="tl">
                    <a:srgbClr val="DDDDDD"/>
                  </a:outerShdw>
                </a:effectLst>
              </a:endParaRPr>
            </a:p>
          </p:txBody>
        </p:sp>
        <p:sp>
          <p:nvSpPr>
            <p:cNvPr id="103533" name="Text Box 109"/>
            <p:cNvSpPr txBox="1">
              <a:spLocks noChangeArrowheads="1"/>
            </p:cNvSpPr>
            <p:nvPr/>
          </p:nvSpPr>
          <p:spPr bwMode="auto">
            <a:xfrm>
              <a:off x="3408" y="9"/>
              <a:ext cx="384"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endParaRPr lang="en-US" altLang="zh-CN" sz="2800" b="0" i="0">
                <a:effectLst>
                  <a:outerShdw blurRad="38100" dist="38100" dir="2700000" algn="tl">
                    <a:srgbClr val="DDDDDD"/>
                  </a:outerShdw>
                </a:effectLst>
              </a:endParaRPr>
            </a:p>
          </p:txBody>
        </p:sp>
        <p:sp>
          <p:nvSpPr>
            <p:cNvPr id="103534" name="Text Box 110"/>
            <p:cNvSpPr txBox="1">
              <a:spLocks noChangeArrowheads="1"/>
            </p:cNvSpPr>
            <p:nvPr/>
          </p:nvSpPr>
          <p:spPr bwMode="auto">
            <a:xfrm flipH="1">
              <a:off x="3552" y="1037"/>
              <a:ext cx="240" cy="25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DDDDDD"/>
                    </a:outerShdw>
                  </a:effectLst>
                </a:rPr>
                <a:t>O</a:t>
              </a:r>
              <a:endParaRPr lang="en-US" altLang="zh-CN" sz="3200" b="0">
                <a:effectLst>
                  <a:outerShdw blurRad="38100" dist="38100" dir="2700000" algn="tl">
                    <a:srgbClr val="DDDDDD"/>
                  </a:outerShdw>
                </a:effectLst>
              </a:endParaRPr>
            </a:p>
          </p:txBody>
        </p:sp>
        <p:sp>
          <p:nvSpPr>
            <p:cNvPr id="103535" name="Text Box 111"/>
            <p:cNvSpPr txBox="1">
              <a:spLocks noChangeArrowheads="1"/>
            </p:cNvSpPr>
            <p:nvPr/>
          </p:nvSpPr>
          <p:spPr bwMode="auto">
            <a:xfrm>
              <a:off x="3120" y="1344"/>
              <a:ext cx="864"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cs typeface="Times New Roman" panose="02020603050405020304" charset="0"/>
                </a:rPr>
                <a:t>–</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endParaRPr lang="en-US" altLang="zh-CN" sz="3200">
                <a:effectLst>
                  <a:outerShdw blurRad="38100" dist="38100" dir="2700000" algn="tl">
                    <a:srgbClr val="DDDDDD"/>
                  </a:outerShdw>
                </a:effectLst>
              </a:endParaRPr>
            </a:p>
          </p:txBody>
        </p:sp>
        <p:sp>
          <p:nvSpPr>
            <p:cNvPr id="103536" name="Text Box 112"/>
            <p:cNvSpPr txBox="1">
              <a:spLocks noChangeArrowheads="1"/>
            </p:cNvSpPr>
            <p:nvPr/>
          </p:nvSpPr>
          <p:spPr bwMode="auto">
            <a:xfrm>
              <a:off x="3600" y="221"/>
              <a:ext cx="864"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400" i="0">
                  <a:solidFill>
                    <a:srgbClr val="003399"/>
                  </a:solidFill>
                  <a:effectLst>
                    <a:outerShdw blurRad="38100" dist="38100" dir="2700000" algn="tl">
                      <a:srgbClr val="DDDDDD"/>
                    </a:outerShdw>
                  </a:effectLst>
                  <a:sym typeface="Symbol" panose="05050102010706020507" charset="0"/>
                </a:rPr>
                <a:t>+</a:t>
              </a:r>
              <a:r>
                <a:rPr lang="en-US" altLang="zh-CN" sz="2400">
                  <a:solidFill>
                    <a:srgbClr val="003399"/>
                  </a:solidFill>
                  <a:effectLst>
                    <a:outerShdw blurRad="38100" dist="38100" dir="2700000" algn="tl">
                      <a:srgbClr val="DDDDDD"/>
                    </a:outerShdw>
                  </a:effectLst>
                </a:rPr>
                <a:t>U</a:t>
              </a:r>
              <a:r>
                <a:rPr lang="en-US" altLang="zh-CN" sz="2400" i="0" baseline="-25000">
                  <a:solidFill>
                    <a:srgbClr val="003399"/>
                  </a:solidFill>
                  <a:effectLst>
                    <a:outerShdw blurRad="38100" dist="38100" dir="2700000" algn="tl">
                      <a:srgbClr val="DDDDDD"/>
                    </a:outerShdw>
                  </a:effectLst>
                </a:rPr>
                <a:t>o</a:t>
              </a:r>
              <a:r>
                <a:rPr lang="en-US" altLang="zh-CN" sz="2400" i="0" baseline="-25000">
                  <a:solidFill>
                    <a:srgbClr val="003399"/>
                  </a:solidFill>
                  <a:effectLst>
                    <a:outerShdw blurRad="38100" dist="38100" dir="2700000" algn="tl">
                      <a:srgbClr val="DDDDDD"/>
                    </a:outerShdw>
                  </a:effectLst>
                  <a:ea typeface="楷体_GB2312" charset="0"/>
                  <a:cs typeface="楷体_GB2312" charset="0"/>
                </a:rPr>
                <a:t>(sat)</a:t>
              </a:r>
              <a:endParaRPr lang="en-US" altLang="zh-CN" sz="3200">
                <a:effectLst>
                  <a:outerShdw blurRad="38100" dist="38100" dir="2700000" algn="tl">
                    <a:srgbClr val="DDDDDD"/>
                  </a:outerShdw>
                </a:effectLst>
              </a:endParaRPr>
            </a:p>
          </p:txBody>
        </p:sp>
        <p:graphicFrame>
          <p:nvGraphicFramePr>
            <p:cNvPr id="74780" name="Object 113"/>
            <p:cNvGraphicFramePr>
              <a:graphicFrameLocks noChangeAspect="1"/>
            </p:cNvGraphicFramePr>
            <p:nvPr/>
          </p:nvGraphicFramePr>
          <p:xfrm>
            <a:off x="3849" y="806"/>
            <a:ext cx="293" cy="250"/>
          </p:xfrm>
          <a:graphic>
            <a:graphicData uri="http://schemas.openxmlformats.org/presentationml/2006/ole">
              <mc:AlternateContent xmlns:mc="http://schemas.openxmlformats.org/markup-compatibility/2006">
                <mc:Choice xmlns:v="urn:schemas-microsoft-com:vml" Requires="v">
                  <p:oleObj spid="_x0000_s38920" name="Equation" r:id="rId7" imgW="177800" imgH="127000" progId="Equation.3">
                    <p:embed/>
                  </p:oleObj>
                </mc:Choice>
                <mc:Fallback>
                  <p:oleObj name="Equation" r:id="rId7" imgW="177800" imgH="127000" progId="Equation.3">
                    <p:embed/>
                    <p:pic>
                      <p:nvPicPr>
                        <p:cNvPr id="0" name=""/>
                        <p:cNvPicPr>
                          <a:picLocks noChangeAspect="1" noChangeArrowheads="1"/>
                        </p:cNvPicPr>
                        <p:nvPr/>
                      </p:nvPicPr>
                      <p:blipFill>
                        <a:blip r:embed="rId8">
                          <a:lum contrast="-20000"/>
                          <a:extLst>
                            <a:ext uri="{28A0092B-C50C-407E-A947-70E740481C1C}">
                              <a14:useLocalDpi xmlns:a14="http://schemas.microsoft.com/office/drawing/2010/main" val="0"/>
                            </a:ext>
                          </a:extLst>
                        </a:blip>
                        <a:srcRect/>
                        <a:stretch>
                          <a:fillRect/>
                        </a:stretch>
                      </p:blipFill>
                      <p:spPr bwMode="auto">
                        <a:xfrm>
                          <a:off x="3849" y="806"/>
                          <a:ext cx="293" cy="250"/>
                        </a:xfrm>
                        <a:prstGeom prst="rect">
                          <a:avLst/>
                        </a:prstGeom>
                        <a:noFill/>
                        <a:ln>
                          <a:noFill/>
                        </a:ln>
                        <a:effectLst/>
                      </p:spPr>
                    </p:pic>
                  </p:oleObj>
                </mc:Fallback>
              </mc:AlternateContent>
            </a:graphicData>
          </a:graphic>
        </p:graphicFrame>
        <p:sp>
          <p:nvSpPr>
            <p:cNvPr id="103538" name="Text Box 114"/>
            <p:cNvSpPr txBox="1">
              <a:spLocks noChangeArrowheads="1"/>
            </p:cNvSpPr>
            <p:nvPr/>
          </p:nvSpPr>
          <p:spPr bwMode="auto">
            <a:xfrm>
              <a:off x="3360" y="1853"/>
              <a:ext cx="1776"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rPr>
                <a:t>电压传输特性</a:t>
              </a:r>
              <a:endParaRPr lang="zh-CN" altLang="en-US" sz="2800" b="0" i="0">
                <a:effectLst>
                  <a:outerShdw blurRad="38100" dist="38100" dir="2700000" algn="tl">
                    <a:srgbClr val="DDDDDD"/>
                  </a:outerShdw>
                </a:effectLst>
              </a:endParaRPr>
            </a:p>
          </p:txBody>
        </p:sp>
        <p:graphicFrame>
          <p:nvGraphicFramePr>
            <p:cNvPr id="74782" name="Object 115"/>
            <p:cNvGraphicFramePr>
              <a:graphicFrameLocks noChangeAspect="1"/>
            </p:cNvGraphicFramePr>
            <p:nvPr/>
          </p:nvGraphicFramePr>
          <p:xfrm>
            <a:off x="4458" y="816"/>
            <a:ext cx="261" cy="249"/>
          </p:xfrm>
          <a:graphic>
            <a:graphicData uri="http://schemas.openxmlformats.org/presentationml/2006/ole">
              <mc:AlternateContent xmlns:mc="http://schemas.openxmlformats.org/markup-compatibility/2006">
                <mc:Choice xmlns:v="urn:schemas-microsoft-com:vml" Requires="v">
                  <p:oleObj spid="_x0000_s38921" name="公式" r:id="rId9" imgW="139700" imgH="127000" progId="Equation.3">
                    <p:embed/>
                  </p:oleObj>
                </mc:Choice>
                <mc:Fallback>
                  <p:oleObj name="公式" r:id="rId9" imgW="139700" imgH="127000" progId="Equation.3">
                    <p:embed/>
                    <p:pic>
                      <p:nvPicPr>
                        <p:cNvPr id="0" name=""/>
                        <p:cNvPicPr>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4458" y="816"/>
                          <a:ext cx="261" cy="249"/>
                        </a:xfrm>
                        <a:prstGeom prst="rect">
                          <a:avLst/>
                        </a:prstGeom>
                        <a:noFill/>
                        <a:ln>
                          <a:noFill/>
                        </a:ln>
                        <a:effectLst/>
                      </p:spPr>
                    </p:pic>
                  </p:oleObj>
                </mc:Fallback>
              </mc:AlternateContent>
            </a:graphicData>
          </a:graphic>
        </p:graphicFrame>
      </p:grpSp>
      <p:sp>
        <p:nvSpPr>
          <p:cNvPr id="103540" name="Rectangle 116"/>
          <p:cNvSpPr>
            <a:spLocks noChangeArrowheads="1"/>
          </p:cNvSpPr>
          <p:nvPr/>
        </p:nvSpPr>
        <p:spPr bwMode="auto">
          <a:xfrm>
            <a:off x="381000" y="381000"/>
            <a:ext cx="4187825" cy="519113"/>
          </a:xfrm>
          <a:prstGeom prst="rect">
            <a:avLst/>
          </a:prstGeom>
          <a:noFill/>
          <a:ln w="9525">
            <a:noFill/>
            <a:miter lim="800000"/>
          </a:ln>
          <a:effectLst/>
        </p:spPr>
        <p:txBody>
          <a:bodyPr wrap="none">
            <a:spAutoFit/>
          </a:bodyPr>
          <a:lstStyle/>
          <a:p>
            <a:r>
              <a:rPr lang="zh-CN" altLang="en-US" sz="2800" b="1" i="0" dirty="0">
                <a:solidFill>
                  <a:srgbClr val="CC0000"/>
                </a:solidFill>
                <a:effectLst>
                  <a:outerShdw blurRad="38100" dist="38100" dir="2700000" algn="tl">
                    <a:srgbClr val="DDDDDD"/>
                  </a:outerShdw>
                </a:effectLst>
                <a:latin typeface="Times New Roman" panose="02020603050405020304" charset="0"/>
              </a:rPr>
              <a:t>当参考电压</a:t>
            </a:r>
            <a:r>
              <a:rPr lang="en-US" altLang="zh-CN" sz="2800" b="1" i="1" dirty="0">
                <a:solidFill>
                  <a:srgbClr val="CC0000"/>
                </a:solidFill>
                <a:effectLst>
                  <a:outerShdw blurRad="38100" dist="38100" dir="2700000" algn="tl">
                    <a:srgbClr val="DDDDDD"/>
                  </a:outerShdw>
                </a:effectLst>
                <a:latin typeface="Times New Roman" panose="02020603050405020304" charset="0"/>
              </a:rPr>
              <a:t>U</a:t>
            </a:r>
            <a:r>
              <a:rPr lang="en-US" altLang="zh-CN" sz="2800" b="1" i="1" baseline="-25000" dirty="0">
                <a:solidFill>
                  <a:srgbClr val="CC0000"/>
                </a:solidFill>
                <a:effectLst>
                  <a:outerShdw blurRad="38100" dist="38100" dir="2700000" algn="tl">
                    <a:srgbClr val="DDDDDD"/>
                  </a:outerShdw>
                </a:effectLst>
                <a:latin typeface="Times New Roman" panose="02020603050405020304" charset="0"/>
              </a:rPr>
              <a:t>R</a:t>
            </a:r>
            <a:r>
              <a:rPr lang="zh-CN" altLang="en-US" sz="2800" b="1" i="0" dirty="0">
                <a:solidFill>
                  <a:srgbClr val="CC0000"/>
                </a:solidFill>
                <a:effectLst>
                  <a:outerShdw blurRad="38100" dist="38100" dir="2700000" algn="tl">
                    <a:srgbClr val="DDDDDD"/>
                  </a:outerShdw>
                </a:effectLst>
                <a:latin typeface="Times New Roman" panose="02020603050405020304" charset="0"/>
              </a:rPr>
              <a:t>不等于零时</a:t>
            </a:r>
          </a:p>
        </p:txBody>
      </p:sp>
    </p:spTree>
    <p:extLst>
      <p:ext uri="{BB962C8B-B14F-4D97-AF65-F5344CB8AC3E}">
        <p14:creationId xmlns:p14="http://schemas.microsoft.com/office/powerpoint/2010/main" val="3101958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blinds(vertical)">
                                      <p:cBhvr>
                                        <p:cTn id="7" dur="500"/>
                                        <p:tgtEl>
                                          <p:spTgt spid="1034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3427"/>
                                        </p:tgtEl>
                                        <p:attrNameLst>
                                          <p:attrName>style.visibility</p:attrName>
                                        </p:attrNameLst>
                                      </p:cBhvr>
                                      <p:to>
                                        <p:strVal val="visible"/>
                                      </p:to>
                                    </p:set>
                                    <p:animEffect transition="in" filter="blinds(vertical)">
                                      <p:cBhvr>
                                        <p:cTn id="12" dur="500"/>
                                        <p:tgtEl>
                                          <p:spTgt spid="1034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3461"/>
                                        </p:tgtEl>
                                        <p:attrNameLst>
                                          <p:attrName>style.visibility</p:attrName>
                                        </p:attrNameLst>
                                      </p:cBhvr>
                                      <p:to>
                                        <p:strVal val="visible"/>
                                      </p:to>
                                    </p:set>
                                    <p:animEffect transition="in" filter="wipe(left)">
                                      <p:cBhvr>
                                        <p:cTn id="32" dur="500"/>
                                        <p:tgtEl>
                                          <p:spTgt spid="103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utoUpdateAnimBg="0"/>
      <p:bldP spid="103461"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457200" y="508000"/>
            <a:ext cx="34290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定义：</a:t>
            </a:r>
            <a:r>
              <a:rPr lang="zh-CN" altLang="en-US" sz="2800" i="0">
                <a:solidFill>
                  <a:srgbClr val="CC0000"/>
                </a:solidFill>
                <a:effectLst>
                  <a:outerShdw blurRad="38100" dist="38100" dir="2700000" algn="tl">
                    <a:srgbClr val="DDDDDD"/>
                  </a:outerShdw>
                </a:effectLst>
              </a:rPr>
              <a:t>回差电压 </a:t>
            </a:r>
          </a:p>
        </p:txBody>
      </p:sp>
      <p:graphicFrame>
        <p:nvGraphicFramePr>
          <p:cNvPr id="75779" name="Object 3"/>
          <p:cNvGraphicFramePr>
            <a:graphicFrameLocks noChangeAspect="1"/>
          </p:cNvGraphicFramePr>
          <p:nvPr/>
        </p:nvGraphicFramePr>
        <p:xfrm>
          <a:off x="3109913" y="304800"/>
          <a:ext cx="4433887" cy="1022350"/>
        </p:xfrm>
        <a:graphic>
          <a:graphicData uri="http://schemas.openxmlformats.org/presentationml/2006/ole">
            <mc:AlternateContent xmlns:mc="http://schemas.openxmlformats.org/markup-compatibility/2006">
              <mc:Choice xmlns:v="urn:schemas-microsoft-com:vml" Requires="v">
                <p:oleObj spid="_x0000_s39939" name="公式" r:id="rId3" imgW="2476500" imgH="431800" progId="Equation.3">
                  <p:embed/>
                </p:oleObj>
              </mc:Choice>
              <mc:Fallback>
                <p:oleObj name="公式" r:id="rId3" imgW="24765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913" y="304800"/>
                        <a:ext cx="4433887" cy="1022350"/>
                      </a:xfrm>
                      <a:prstGeom prst="rect">
                        <a:avLst/>
                      </a:prstGeom>
                      <a:noFill/>
                      <a:ln>
                        <a:noFill/>
                      </a:ln>
                      <a:effectLst/>
                    </p:spPr>
                  </p:pic>
                </p:oleObj>
              </mc:Fallback>
            </mc:AlternateContent>
          </a:graphicData>
        </a:graphic>
      </p:graphicFrame>
      <p:sp>
        <p:nvSpPr>
          <p:cNvPr id="104452" name="Text Box 4"/>
          <p:cNvSpPr txBox="1">
            <a:spLocks noChangeArrowheads="1"/>
          </p:cNvSpPr>
          <p:nvPr/>
        </p:nvSpPr>
        <p:spPr bwMode="auto">
          <a:xfrm>
            <a:off x="457200" y="3019425"/>
            <a:ext cx="8686800" cy="19716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zh-CN" altLang="en-US" sz="2800" i="0" dirty="0">
                <a:solidFill>
                  <a:srgbClr val="CC0000"/>
                </a:solidFill>
                <a:effectLst>
                  <a:outerShdw blurRad="38100" dist="38100" dir="2700000" algn="tl">
                    <a:srgbClr val="DDDDDD"/>
                  </a:outerShdw>
                </a:effectLst>
              </a:rPr>
              <a:t>与过零比较器相比具有以下优点：</a:t>
            </a:r>
            <a:endParaRPr lang="zh-CN" altLang="en-US" sz="2800" i="0" dirty="0">
              <a:effectLst>
                <a:outerShdw blurRad="38100" dist="38100" dir="2700000" algn="tl">
                  <a:srgbClr val="DDDDDD"/>
                </a:outerShdw>
              </a:effectLst>
            </a:endParaRPr>
          </a:p>
          <a:p>
            <a:pPr eaLnBrk="1" hangingPunct="1">
              <a:lnSpc>
                <a:spcPct val="110000"/>
              </a:lnSpc>
            </a:pPr>
            <a:r>
              <a:rPr lang="en-US" altLang="zh-CN" sz="2800" i="0" dirty="0">
                <a:effectLst>
                  <a:outerShdw blurRad="38100" dist="38100" dir="2700000" algn="tl">
                    <a:srgbClr val="DDDDDD"/>
                  </a:outerShdw>
                </a:effectLst>
              </a:rPr>
              <a:t>1.  </a:t>
            </a:r>
            <a:r>
              <a:rPr lang="zh-CN" altLang="en-US" sz="2800" i="0" dirty="0">
                <a:effectLst>
                  <a:outerShdw blurRad="38100" dist="38100" dir="2700000" algn="tl">
                    <a:srgbClr val="DDDDDD"/>
                  </a:outerShdw>
                </a:effectLst>
              </a:rPr>
              <a:t>改善了输出波形在跃变时的陡度。</a:t>
            </a:r>
          </a:p>
          <a:p>
            <a:pPr eaLnBrk="1" hangingPunct="1">
              <a:lnSpc>
                <a:spcPct val="110000"/>
              </a:lnSpc>
            </a:pPr>
            <a:r>
              <a:rPr lang="en-US" altLang="zh-CN" sz="2800" i="0" dirty="0">
                <a:effectLst>
                  <a:outerShdw blurRad="38100" dist="38100" dir="2700000" algn="tl">
                    <a:srgbClr val="DDDDDD"/>
                  </a:outerShdw>
                </a:effectLst>
              </a:rPr>
              <a:t>2.  </a:t>
            </a:r>
            <a:r>
              <a:rPr lang="zh-CN" altLang="en-US" sz="2800" i="0" dirty="0">
                <a:effectLst>
                  <a:outerShdw blurRad="38100" dist="38100" dir="2700000" algn="tl">
                    <a:srgbClr val="DDDDDD"/>
                  </a:outerShdw>
                </a:effectLst>
              </a:rPr>
              <a:t>回差提高了电路的抗干扰能力，</a:t>
            </a:r>
            <a:r>
              <a:rPr lang="zh-CN" altLang="en-US" sz="2800" i="0" dirty="0">
                <a:effectLst>
                  <a:outerShdw blurRad="38100" dist="38100" dir="2700000" algn="tl">
                    <a:srgbClr val="DDDDDD"/>
                  </a:outerShdw>
                </a:effectLst>
                <a:sym typeface="Symbol" panose="05050102010706020507" charset="0"/>
              </a:rPr>
              <a:t></a:t>
            </a:r>
            <a:r>
              <a:rPr lang="en-US" altLang="zh-CN" sz="2800" dirty="0">
                <a:effectLst>
                  <a:outerShdw blurRad="38100" dist="38100" dir="2700000" algn="tl">
                    <a:srgbClr val="DDDDDD"/>
                  </a:outerShdw>
                </a:effectLst>
                <a:sym typeface="Symbol" panose="05050102010706020507" charset="0"/>
              </a:rPr>
              <a:t>U</a:t>
            </a:r>
            <a:r>
              <a:rPr lang="zh-CN" altLang="en-US" sz="2800" i="0" dirty="0">
                <a:effectLst>
                  <a:outerShdw blurRad="38100" dist="38100" dir="2700000" algn="tl">
                    <a:srgbClr val="DDDDDD"/>
                  </a:outerShdw>
                </a:effectLst>
                <a:sym typeface="Symbol" panose="05050102010706020507" charset="0"/>
              </a:rPr>
              <a:t>越大，抗干扰</a:t>
            </a:r>
          </a:p>
          <a:p>
            <a:pPr eaLnBrk="1" hangingPunct="1">
              <a:lnSpc>
                <a:spcPct val="110000"/>
              </a:lnSpc>
            </a:pPr>
            <a:r>
              <a:rPr lang="zh-CN" altLang="en-US" sz="2800" i="0" dirty="0">
                <a:effectLst>
                  <a:outerShdw blurRad="38100" dist="38100" dir="2700000" algn="tl">
                    <a:srgbClr val="DDDDDD"/>
                  </a:outerShdw>
                </a:effectLst>
                <a:sym typeface="Symbol" panose="05050102010706020507" charset="0"/>
              </a:rPr>
              <a:t> </a:t>
            </a:r>
            <a:r>
              <a:rPr lang="en-US" altLang="zh-CN" sz="2800" i="0" dirty="0" smtClean="0">
                <a:effectLst>
                  <a:outerShdw blurRad="38100" dist="38100" dir="2700000" algn="tl">
                    <a:srgbClr val="DDDDDD"/>
                  </a:outerShdw>
                </a:effectLst>
                <a:sym typeface="Symbol" panose="05050102010706020507" charset="0"/>
              </a:rPr>
              <a:t>  </a:t>
            </a:r>
            <a:r>
              <a:rPr lang="zh-CN" altLang="en-US" sz="2800" i="0" dirty="0" smtClean="0">
                <a:effectLst>
                  <a:outerShdw blurRad="38100" dist="38100" dir="2700000" algn="tl">
                    <a:srgbClr val="DDDDDD"/>
                  </a:outerShdw>
                </a:effectLst>
                <a:sym typeface="Symbol" panose="05050102010706020507" charset="0"/>
              </a:rPr>
              <a:t> </a:t>
            </a:r>
            <a:r>
              <a:rPr lang="zh-CN" altLang="en-US" sz="2800" i="0" dirty="0">
                <a:effectLst>
                  <a:outerShdw blurRad="38100" dist="38100" dir="2700000" algn="tl">
                    <a:srgbClr val="DDDDDD"/>
                  </a:outerShdw>
                </a:effectLst>
                <a:sym typeface="Symbol" panose="05050102010706020507" charset="0"/>
              </a:rPr>
              <a:t>能力越强。</a:t>
            </a:r>
            <a:endParaRPr lang="zh-CN" altLang="en-US" sz="2800" i="0" dirty="0">
              <a:effectLst>
                <a:outerShdw blurRad="38100" dist="38100" dir="2700000" algn="tl">
                  <a:srgbClr val="DDDDDD"/>
                </a:outerShdw>
              </a:effectLst>
            </a:endParaRPr>
          </a:p>
        </p:txBody>
      </p:sp>
      <p:sp>
        <p:nvSpPr>
          <p:cNvPr id="104453" name="Text Box 5"/>
          <p:cNvSpPr txBox="1">
            <a:spLocks noChangeArrowheads="1"/>
          </p:cNvSpPr>
          <p:nvPr/>
        </p:nvSpPr>
        <p:spPr bwMode="auto">
          <a:xfrm>
            <a:off x="457200" y="1123950"/>
            <a:ext cx="8686800" cy="19716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zh-CN" altLang="en-US" sz="2800" i="0">
                <a:solidFill>
                  <a:srgbClr val="CC0000"/>
                </a:solidFill>
                <a:effectLst>
                  <a:outerShdw blurRad="38100" dist="38100" dir="2700000" algn="tl">
                    <a:srgbClr val="DDDDDD"/>
                  </a:outerShdw>
                </a:effectLst>
              </a:rPr>
              <a:t>结论：</a:t>
            </a:r>
            <a:endParaRPr lang="zh-CN" altLang="en-US" sz="2800" i="0">
              <a:effectLst>
                <a:outerShdw blurRad="38100" dist="38100" dir="2700000" algn="tl">
                  <a:srgbClr val="DDDDDD"/>
                </a:outerShdw>
              </a:effectLst>
            </a:endParaRPr>
          </a:p>
          <a:p>
            <a:pPr eaLnBrk="1" hangingPunct="1">
              <a:lnSpc>
                <a:spcPct val="110000"/>
              </a:lnSpc>
            </a:pPr>
            <a:r>
              <a:rPr lang="en-US" altLang="zh-CN" sz="2800" i="0">
                <a:effectLst>
                  <a:outerShdw blurRad="38100" dist="38100" dir="2700000" algn="tl">
                    <a:srgbClr val="DDDDDD"/>
                  </a:outerShdw>
                </a:effectLst>
              </a:rPr>
              <a:t>1. </a:t>
            </a:r>
            <a:r>
              <a:rPr lang="zh-CN" altLang="en-US" sz="2800" i="0">
                <a:effectLst>
                  <a:outerShdw blurRad="38100" dist="38100" dir="2700000" algn="tl">
                    <a:srgbClr val="DDDDDD"/>
                  </a:outerShdw>
                </a:effectLst>
              </a:rPr>
              <a:t>调节</a:t>
            </a: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F</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或</a:t>
            </a: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可以改变回差电压的大小。</a:t>
            </a:r>
          </a:p>
          <a:p>
            <a:pPr eaLnBrk="1" hangingPunct="1">
              <a:lnSpc>
                <a:spcPct val="110000"/>
              </a:lnSpc>
            </a:pPr>
            <a:r>
              <a:rPr lang="en-US" altLang="zh-CN" sz="2800" i="0">
                <a:effectLst>
                  <a:outerShdw blurRad="38100" dist="38100" dir="2700000" algn="tl">
                    <a:srgbClr val="DDDDDD"/>
                  </a:outerShdw>
                </a:effectLst>
              </a:rPr>
              <a:t>2. </a:t>
            </a:r>
            <a:r>
              <a:rPr lang="zh-CN" altLang="en-US" sz="2800" i="0">
                <a:effectLst>
                  <a:outerShdw blurRad="38100" dist="38100" dir="2700000" algn="tl">
                    <a:srgbClr val="DDDDDD"/>
                  </a:outerShdw>
                </a:effectLst>
              </a:rPr>
              <a:t>改变</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R</a:t>
            </a:r>
            <a:r>
              <a:rPr lang="zh-CN" altLang="en-US" sz="2800" i="0">
                <a:effectLst>
                  <a:outerShdw blurRad="38100" dist="38100" dir="2700000" algn="tl">
                    <a:srgbClr val="DDDDDD"/>
                  </a:outerShdw>
                </a:effectLst>
              </a:rPr>
              <a:t>可以改变上、下门限电压， 但不影回差</a:t>
            </a:r>
          </a:p>
          <a:p>
            <a:pPr eaLnBrk="1" hangingPunct="1">
              <a:lnSpc>
                <a:spcPct val="110000"/>
              </a:lnSpc>
            </a:pPr>
            <a:r>
              <a:rPr lang="zh-CN" altLang="en-US" sz="2800" i="0">
                <a:effectLst>
                  <a:outerShdw blurRad="38100" dist="38100" dir="2700000" algn="tl">
                    <a:srgbClr val="DDDDDD"/>
                  </a:outerShdw>
                </a:effectLst>
              </a:rPr>
              <a:t>    电压</a:t>
            </a:r>
            <a:r>
              <a:rPr lang="zh-CN" altLang="en-US" sz="2800" i="0">
                <a:effectLst>
                  <a:outerShdw blurRad="38100" dist="38100" dir="2700000" algn="tl">
                    <a:srgbClr val="DDDDDD"/>
                  </a:outerShdw>
                </a:effectLst>
                <a:sym typeface="Symbol" panose="05050102010706020507" charset="0"/>
              </a:rPr>
              <a:t></a:t>
            </a:r>
            <a:r>
              <a:rPr lang="en-US" altLang="zh-CN" sz="2800">
                <a:effectLst>
                  <a:outerShdw blurRad="38100" dist="38100" dir="2700000" algn="tl">
                    <a:srgbClr val="DDDDDD"/>
                  </a:outerShdw>
                </a:effectLst>
                <a:sym typeface="Symbol" panose="05050102010706020507" charset="0"/>
              </a:rPr>
              <a:t>U</a:t>
            </a:r>
            <a:r>
              <a:rPr lang="zh-CN" altLang="en-US" sz="2800" i="0">
                <a:effectLst>
                  <a:outerShdw blurRad="38100" dist="38100" dir="2700000" algn="tl">
                    <a:srgbClr val="DDDDDD"/>
                  </a:outerShdw>
                </a:effectLst>
                <a:sym typeface="Symbol" panose="05050102010706020507" charset="0"/>
              </a:rPr>
              <a:t>。</a:t>
            </a:r>
          </a:p>
        </p:txBody>
      </p:sp>
      <p:sp>
        <p:nvSpPr>
          <p:cNvPr id="104457" name="Rectangle 9" descr="40%"/>
          <p:cNvSpPr>
            <a:spLocks noChangeArrowheads="1"/>
          </p:cNvSpPr>
          <p:nvPr/>
        </p:nvSpPr>
        <p:spPr bwMode="auto">
          <a:xfrm>
            <a:off x="533400" y="4953000"/>
            <a:ext cx="8077200" cy="1146175"/>
          </a:xfrm>
          <a:prstGeom prst="rect">
            <a:avLst/>
          </a:prstGeom>
          <a:pattFill prst="pct40">
            <a:fgClr>
              <a:srgbClr val="FFFF00"/>
            </a:fgClr>
            <a:bgClr>
              <a:srgbClr val="FFFFFF"/>
            </a:bgClr>
          </a:pattFill>
          <a:ln w="28575">
            <a:solidFill>
              <a:srgbClr val="006600"/>
            </a:solidFill>
            <a:miter lim="800000"/>
          </a:ln>
          <a:effectLst/>
        </p:spPr>
        <p:txBody>
          <a:bodyPr>
            <a:spAutoFit/>
          </a:bodyPr>
          <a:lstStyle/>
          <a:p>
            <a:pPr>
              <a:lnSpc>
                <a:spcPct val="120000"/>
              </a:lnSpc>
            </a:pPr>
            <a:r>
              <a:rPr lang="en-US" altLang="zh-CN" sz="2800" b="1" i="0" dirty="0">
                <a:solidFill>
                  <a:srgbClr val="FF3300"/>
                </a:solidFill>
                <a:effectLst>
                  <a:outerShdw blurRad="38100" dist="38100" dir="2700000" algn="tl">
                    <a:srgbClr val="DDDDDD"/>
                  </a:outerShdw>
                </a:effectLst>
                <a:latin typeface="Times New Roman" panose="02020603050405020304" charset="0"/>
              </a:rPr>
              <a:t>    </a:t>
            </a:r>
            <a:r>
              <a:rPr lang="zh-CN" altLang="en-US" sz="2800" b="1" i="0" dirty="0">
                <a:solidFill>
                  <a:srgbClr val="FF3300"/>
                </a:solidFill>
                <a:effectLst>
                  <a:outerShdw blurRad="38100" dist="38100" dir="2700000" algn="tl">
                    <a:srgbClr val="DDDDDD"/>
                  </a:outerShdw>
                </a:effectLst>
                <a:latin typeface="Times New Roman" panose="02020603050405020304" charset="0"/>
              </a:rPr>
              <a:t>电压比较器在数据检测、自动控制、超限控制报警和波形发生等电路中得到广泛应用。</a:t>
            </a:r>
          </a:p>
        </p:txBody>
      </p:sp>
    </p:spTree>
    <p:extLst>
      <p:ext uri="{BB962C8B-B14F-4D97-AF65-F5344CB8AC3E}">
        <p14:creationId xmlns:p14="http://schemas.microsoft.com/office/powerpoint/2010/main" val="2775267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3">
                                            <p:txEl>
                                              <p:pRg st="0" end="0"/>
                                            </p:txEl>
                                          </p:spTgt>
                                        </p:tgtEl>
                                        <p:attrNameLst>
                                          <p:attrName>style.visibility</p:attrName>
                                        </p:attrNameLst>
                                      </p:cBhvr>
                                      <p:to>
                                        <p:strVal val="visible"/>
                                      </p:to>
                                    </p:set>
                                    <p:animEffect transition="in" filter="wipe(left)">
                                      <p:cBhvr>
                                        <p:cTn id="7" dur="500"/>
                                        <p:tgtEl>
                                          <p:spTgt spid="1044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53">
                                            <p:txEl>
                                              <p:pRg st="1" end="1"/>
                                            </p:txEl>
                                          </p:spTgt>
                                        </p:tgtEl>
                                        <p:attrNameLst>
                                          <p:attrName>style.visibility</p:attrName>
                                        </p:attrNameLst>
                                      </p:cBhvr>
                                      <p:to>
                                        <p:strVal val="visible"/>
                                      </p:to>
                                    </p:set>
                                    <p:animEffect transition="in" filter="wipe(left)">
                                      <p:cBhvr>
                                        <p:cTn id="12" dur="500"/>
                                        <p:tgtEl>
                                          <p:spTgt spid="1044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53">
                                            <p:txEl>
                                              <p:pRg st="2" end="2"/>
                                            </p:txEl>
                                          </p:spTgt>
                                        </p:tgtEl>
                                        <p:attrNameLst>
                                          <p:attrName>style.visibility</p:attrName>
                                        </p:attrNameLst>
                                      </p:cBhvr>
                                      <p:to>
                                        <p:strVal val="visible"/>
                                      </p:to>
                                    </p:set>
                                    <p:animEffect transition="in" filter="wipe(left)">
                                      <p:cBhvr>
                                        <p:cTn id="17" dur="500"/>
                                        <p:tgtEl>
                                          <p:spTgt spid="1044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3">
                                            <p:txEl>
                                              <p:pRg st="3" end="3"/>
                                            </p:txEl>
                                          </p:spTgt>
                                        </p:tgtEl>
                                        <p:attrNameLst>
                                          <p:attrName>style.visibility</p:attrName>
                                        </p:attrNameLst>
                                      </p:cBhvr>
                                      <p:to>
                                        <p:strVal val="visible"/>
                                      </p:to>
                                    </p:set>
                                    <p:animEffect transition="in" filter="wipe(left)">
                                      <p:cBhvr>
                                        <p:cTn id="22" dur="500"/>
                                        <p:tgtEl>
                                          <p:spTgt spid="1044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452">
                                            <p:txEl>
                                              <p:pRg st="0" end="0"/>
                                            </p:txEl>
                                          </p:spTgt>
                                        </p:tgtEl>
                                        <p:attrNameLst>
                                          <p:attrName>style.visibility</p:attrName>
                                        </p:attrNameLst>
                                      </p:cBhvr>
                                      <p:to>
                                        <p:strVal val="visible"/>
                                      </p:to>
                                    </p:set>
                                    <p:animEffect transition="in" filter="wipe(left)">
                                      <p:cBhvr>
                                        <p:cTn id="27" dur="500"/>
                                        <p:tgtEl>
                                          <p:spTgt spid="10445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52">
                                            <p:txEl>
                                              <p:pRg st="1" end="1"/>
                                            </p:txEl>
                                          </p:spTgt>
                                        </p:tgtEl>
                                        <p:attrNameLst>
                                          <p:attrName>style.visibility</p:attrName>
                                        </p:attrNameLst>
                                      </p:cBhvr>
                                      <p:to>
                                        <p:strVal val="visible"/>
                                      </p:to>
                                    </p:set>
                                    <p:animEffect transition="in" filter="wipe(left)">
                                      <p:cBhvr>
                                        <p:cTn id="32" dur="500"/>
                                        <p:tgtEl>
                                          <p:spTgt spid="10445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4452">
                                            <p:txEl>
                                              <p:pRg st="2" end="2"/>
                                            </p:txEl>
                                          </p:spTgt>
                                        </p:tgtEl>
                                        <p:attrNameLst>
                                          <p:attrName>style.visibility</p:attrName>
                                        </p:attrNameLst>
                                      </p:cBhvr>
                                      <p:to>
                                        <p:strVal val="visible"/>
                                      </p:to>
                                    </p:set>
                                    <p:animEffect transition="in" filter="wipe(left)">
                                      <p:cBhvr>
                                        <p:cTn id="37" dur="500"/>
                                        <p:tgtEl>
                                          <p:spTgt spid="10445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4452">
                                            <p:txEl>
                                              <p:pRg st="3" end="3"/>
                                            </p:txEl>
                                          </p:spTgt>
                                        </p:tgtEl>
                                        <p:attrNameLst>
                                          <p:attrName>style.visibility</p:attrName>
                                        </p:attrNameLst>
                                      </p:cBhvr>
                                      <p:to>
                                        <p:strVal val="visible"/>
                                      </p:to>
                                    </p:set>
                                    <p:animEffect transition="in" filter="wipe(left)">
                                      <p:cBhvr>
                                        <p:cTn id="42" dur="500"/>
                                        <p:tgtEl>
                                          <p:spTgt spid="10445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457"/>
                                        </p:tgtEl>
                                        <p:attrNameLst>
                                          <p:attrName>style.visibility</p:attrName>
                                        </p:attrNameLst>
                                      </p:cBhvr>
                                      <p:to>
                                        <p:strVal val="visible"/>
                                      </p:to>
                                    </p:set>
                                    <p:animEffect transition="in" filter="wipe(left)">
                                      <p:cBhvr>
                                        <p:cTn id="47" dur="500"/>
                                        <p:tgtEl>
                                          <p:spTgt spid="104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autoUpdateAnimBg="0"/>
      <p:bldP spid="104453" grpId="0" build="p" autoUpdateAnimBg="0"/>
      <p:bldP spid="104457"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381000" y="3886200"/>
            <a:ext cx="2968625" cy="1112099"/>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zh-CN" altLang="en-US" sz="2800" i="0" dirty="0">
                <a:solidFill>
                  <a:srgbClr val="CC0000"/>
                </a:solidFill>
                <a:effectLst>
                  <a:outerShdw blurRad="38100" dist="38100" dir="2700000" algn="tl">
                    <a:srgbClr val="DDDDDD"/>
                  </a:outerShdw>
                </a:effectLst>
              </a:rPr>
              <a:t>解：</a:t>
            </a:r>
            <a:r>
              <a:rPr lang="zh-CN" altLang="en-US" sz="2800" i="0" dirty="0">
                <a:effectLst>
                  <a:outerShdw blurRad="38100" dist="38100" dir="2700000" algn="tl">
                    <a:srgbClr val="DDDDDD"/>
                  </a:outerShdw>
                </a:effectLst>
              </a:rPr>
              <a:t>对图（</a:t>
            </a:r>
            <a:r>
              <a:rPr lang="en-US" altLang="zh-CN" sz="2800" i="0" dirty="0">
                <a:effectLst>
                  <a:outerShdw blurRad="38100" dist="38100" dir="2700000" algn="tl">
                    <a:srgbClr val="DDDDDD"/>
                  </a:outerShdw>
                </a:effectLst>
              </a:rPr>
              <a:t>1</a:t>
            </a:r>
            <a:r>
              <a:rPr lang="zh-CN" altLang="en-US" sz="2800" i="0" dirty="0">
                <a:effectLst>
                  <a:outerShdw blurRad="38100" dist="38100" dir="2700000" algn="tl">
                    <a:srgbClr val="DDDDDD"/>
                  </a:outerShdw>
                </a:effectLst>
              </a:rPr>
              <a:t>）</a:t>
            </a:r>
            <a:r>
              <a:rPr lang="zh-CN" altLang="en-US" sz="2800" b="0" i="0" dirty="0">
                <a:solidFill>
                  <a:srgbClr val="FF0000"/>
                </a:solidFill>
                <a:effectLst>
                  <a:outerShdw blurRad="38100" dist="38100" dir="2700000" algn="tl">
                    <a:srgbClr val="DDDDDD"/>
                  </a:outerShdw>
                </a:effectLst>
              </a:rPr>
              <a:t>             </a:t>
            </a:r>
            <a:r>
              <a:rPr lang="zh-CN" altLang="en-US" sz="2800" b="0" i="0" dirty="0">
                <a:solidFill>
                  <a:srgbClr val="FF0000"/>
                </a:solidFill>
                <a:effectLst>
                  <a:outerShdw blurRad="38100" dist="38100" dir="2700000" algn="tl">
                    <a:srgbClr val="DDDDDD"/>
                  </a:outerShdw>
                </a:effectLst>
                <a:sym typeface="Symbol" panose="05050102010706020507" charset="0"/>
              </a:rPr>
              <a:t>      </a:t>
            </a:r>
          </a:p>
          <a:p>
            <a:pPr eaLnBrk="1" hangingPunct="1">
              <a:lnSpc>
                <a:spcPct val="120000"/>
              </a:lnSpc>
            </a:pPr>
            <a:r>
              <a:rPr lang="zh-CN" altLang="en-US" sz="2800" b="0" i="0" dirty="0">
                <a:solidFill>
                  <a:srgbClr val="FF0000"/>
                </a:solidFill>
                <a:effectLst>
                  <a:outerShdw blurRad="38100" dist="38100" dir="2700000" algn="tl">
                    <a:srgbClr val="DDDDDD"/>
                  </a:outerShdw>
                </a:effectLst>
                <a:sym typeface="Symbol" panose="05050102010706020507" charset="0"/>
              </a:rPr>
              <a:t>   </a:t>
            </a:r>
            <a:r>
              <a:rPr lang="zh-CN" altLang="en-US" sz="2800" i="0" dirty="0" smtClean="0">
                <a:effectLst>
                  <a:outerShdw blurRad="38100" dist="38100" dir="2700000" algn="tl">
                    <a:srgbClr val="DDDDDD"/>
                  </a:outerShdw>
                </a:effectLst>
                <a:sym typeface="Symbol" panose="05050102010706020507" charset="0"/>
              </a:rPr>
              <a:t>上门限电压</a:t>
            </a:r>
            <a:r>
              <a:rPr lang="zh-CN" altLang="en-US" sz="2800" b="0" i="0" dirty="0" smtClean="0">
                <a:effectLst>
                  <a:outerShdw blurRad="38100" dist="38100" dir="2700000" algn="tl">
                    <a:srgbClr val="DDDDDD"/>
                  </a:outerShdw>
                </a:effectLst>
                <a:sym typeface="Symbol" panose="05050102010706020507" charset="0"/>
              </a:rPr>
              <a:t>          </a:t>
            </a:r>
            <a:endParaRPr lang="zh-CN" altLang="en-US" sz="2800" b="0" i="0" dirty="0">
              <a:effectLst>
                <a:outerShdw blurRad="38100" dist="38100" dir="2700000" algn="tl">
                  <a:srgbClr val="DDDDDD"/>
                </a:outerShdw>
              </a:effectLst>
              <a:sym typeface="Symbol" panose="05050102010706020507" charset="0"/>
            </a:endParaRPr>
          </a:p>
        </p:txBody>
      </p:sp>
      <p:graphicFrame>
        <p:nvGraphicFramePr>
          <p:cNvPr id="105475" name="Object 3"/>
          <p:cNvGraphicFramePr>
            <a:graphicFrameLocks noChangeAspect="1"/>
          </p:cNvGraphicFramePr>
          <p:nvPr/>
        </p:nvGraphicFramePr>
        <p:xfrm>
          <a:off x="2916238" y="4275138"/>
          <a:ext cx="4475162" cy="982662"/>
        </p:xfrm>
        <a:graphic>
          <a:graphicData uri="http://schemas.openxmlformats.org/presentationml/2006/ole">
            <mc:AlternateContent xmlns:mc="http://schemas.openxmlformats.org/markup-compatibility/2006">
              <mc:Choice xmlns:v="urn:schemas-microsoft-com:vml" Requires="v">
                <p:oleObj spid="_x0000_s40964" name="Equation" r:id="rId3" imgW="1841500" imgH="368300" progId="Equation.3">
                  <p:embed/>
                </p:oleObj>
              </mc:Choice>
              <mc:Fallback>
                <p:oleObj name="Equation" r:id="rId3" imgW="18415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4275138"/>
                        <a:ext cx="4475162" cy="982662"/>
                      </a:xfrm>
                      <a:prstGeom prst="rect">
                        <a:avLst/>
                      </a:prstGeom>
                      <a:noFill/>
                      <a:ln>
                        <a:noFill/>
                      </a:ln>
                      <a:effectLst/>
                    </p:spPr>
                  </p:pic>
                </p:oleObj>
              </mc:Fallback>
            </mc:AlternateContent>
          </a:graphicData>
        </a:graphic>
      </p:graphicFrame>
      <p:sp>
        <p:nvSpPr>
          <p:cNvPr id="105476" name="Text Box 4"/>
          <p:cNvSpPr txBox="1">
            <a:spLocks noChangeArrowheads="1"/>
          </p:cNvSpPr>
          <p:nvPr/>
        </p:nvSpPr>
        <p:spPr bwMode="auto">
          <a:xfrm>
            <a:off x="956181" y="5410200"/>
            <a:ext cx="23622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dirty="0">
                <a:effectLst>
                  <a:outerShdw blurRad="38100" dist="38100" dir="2700000" algn="tl">
                    <a:srgbClr val="DDDDDD"/>
                  </a:outerShdw>
                </a:effectLst>
                <a:sym typeface="Symbol" panose="05050102010706020507" charset="0"/>
              </a:rPr>
              <a:t>下门限电压</a:t>
            </a:r>
          </a:p>
        </p:txBody>
      </p:sp>
      <p:graphicFrame>
        <p:nvGraphicFramePr>
          <p:cNvPr id="105477" name="Object 5"/>
          <p:cNvGraphicFramePr>
            <a:graphicFrameLocks noChangeAspect="1"/>
          </p:cNvGraphicFramePr>
          <p:nvPr/>
        </p:nvGraphicFramePr>
        <p:xfrm>
          <a:off x="3067050" y="5181600"/>
          <a:ext cx="4552950" cy="1003300"/>
        </p:xfrm>
        <a:graphic>
          <a:graphicData uri="http://schemas.openxmlformats.org/presentationml/2006/ole">
            <mc:AlternateContent xmlns:mc="http://schemas.openxmlformats.org/markup-compatibility/2006">
              <mc:Choice xmlns:v="urn:schemas-microsoft-com:vml" Requires="v">
                <p:oleObj spid="_x0000_s40965" name="公式" r:id="rId5" imgW="2273300" imgH="368300" progId="Equation.3">
                  <p:embed/>
                </p:oleObj>
              </mc:Choice>
              <mc:Fallback>
                <p:oleObj name="公式" r:id="rId5" imgW="22733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7050" y="5181600"/>
                        <a:ext cx="4552950" cy="1003300"/>
                      </a:xfrm>
                      <a:prstGeom prst="rect">
                        <a:avLst/>
                      </a:prstGeom>
                      <a:noFill/>
                      <a:ln>
                        <a:noFill/>
                      </a:ln>
                      <a:effectLst/>
                    </p:spPr>
                  </p:pic>
                </p:oleObj>
              </mc:Fallback>
            </mc:AlternateContent>
          </a:graphicData>
        </a:graphic>
      </p:graphicFrame>
      <p:sp>
        <p:nvSpPr>
          <p:cNvPr id="105478" name="Text Box 6"/>
          <p:cNvSpPr txBox="1">
            <a:spLocks noChangeArrowheads="1"/>
          </p:cNvSpPr>
          <p:nvPr/>
        </p:nvSpPr>
        <p:spPr bwMode="auto">
          <a:xfrm>
            <a:off x="381000" y="2819400"/>
            <a:ext cx="7924800" cy="1112099"/>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zh-CN" altLang="en-US" sz="2800" i="0" dirty="0">
                <a:solidFill>
                  <a:srgbClr val="CC0000"/>
                </a:solidFill>
                <a:effectLst>
                  <a:outerShdw blurRad="38100" dist="38100" dir="2700000" algn="tl">
                    <a:srgbClr val="DDDDDD"/>
                  </a:outerShdw>
                </a:effectLst>
              </a:rPr>
              <a:t>例：</a:t>
            </a:r>
            <a:r>
              <a:rPr lang="zh-CN" altLang="en-US" sz="2800" i="0" dirty="0">
                <a:effectLst>
                  <a:outerShdw blurRad="38100" dist="38100" dir="2700000" algn="tl">
                    <a:srgbClr val="DDDDDD"/>
                  </a:outerShdw>
                </a:effectLst>
              </a:rPr>
              <a:t>电路如图所示，</a:t>
            </a:r>
            <a:r>
              <a:rPr lang="zh-CN" altLang="en-US" sz="2800" i="0" dirty="0">
                <a:effectLst>
                  <a:outerShdw blurRad="38100" dist="38100" dir="2700000" algn="tl">
                    <a:srgbClr val="DDDDDD"/>
                  </a:outerShdw>
                </a:effectLst>
                <a:sym typeface="Symbol" panose="05050102010706020507" charset="0"/>
              </a:rPr>
              <a:t></a:t>
            </a:r>
            <a:r>
              <a:rPr lang="en-US" altLang="zh-CN" sz="2800" dirty="0" err="1">
                <a:effectLst>
                  <a:outerShdw blurRad="38100" dist="38100" dir="2700000" algn="tl">
                    <a:srgbClr val="DDDDDD"/>
                  </a:outerShdw>
                </a:effectLst>
              </a:rPr>
              <a:t>U</a:t>
            </a:r>
            <a:r>
              <a:rPr lang="en-US" altLang="zh-CN" sz="2800" i="0" baseline="-25000" dirty="0" err="1">
                <a:effectLst>
                  <a:outerShdw blurRad="38100" dist="38100" dir="2700000" algn="tl">
                    <a:srgbClr val="DDDDDD"/>
                  </a:outerShdw>
                </a:effectLst>
              </a:rPr>
              <a:t>o</a:t>
            </a:r>
            <a:r>
              <a:rPr lang="en-US" altLang="zh-CN" sz="2800" i="0" baseline="-25000" dirty="0">
                <a:effectLst>
                  <a:outerShdw blurRad="38100" dist="38100" dir="2700000" algn="tl">
                    <a:srgbClr val="DDDDDD"/>
                  </a:outerShdw>
                </a:effectLst>
                <a:ea typeface="楷体_GB2312" charset="0"/>
                <a:cs typeface="楷体_GB2312" charset="0"/>
              </a:rPr>
              <a:t>(sat)</a:t>
            </a:r>
            <a:r>
              <a:rPr lang="en-US" altLang="zh-CN" sz="2800" i="0" baseline="-25000" dirty="0">
                <a:effectLst>
                  <a:outerShdw blurRad="38100" dist="38100" dir="2700000" algn="tl">
                    <a:srgbClr val="DDDDDD"/>
                  </a:outerShdw>
                </a:effectLst>
              </a:rPr>
              <a:t> </a:t>
            </a:r>
            <a:r>
              <a:rPr lang="en-US" altLang="zh-CN" sz="2800" i="0" dirty="0">
                <a:effectLst>
                  <a:outerShdw blurRad="38100" dist="38100" dir="2700000" algn="tl">
                    <a:srgbClr val="DDDDDD"/>
                  </a:outerShdw>
                </a:effectLst>
              </a:rPr>
              <a:t>=±6V</a:t>
            </a:r>
            <a:r>
              <a:rPr lang="zh-CN" altLang="en-US" sz="2800" i="0" dirty="0">
                <a:effectLst>
                  <a:outerShdw blurRad="38100" dist="38100" dir="2700000" algn="tl">
                    <a:srgbClr val="DDDDDD"/>
                  </a:outerShdw>
                </a:effectLst>
              </a:rPr>
              <a:t>，</a:t>
            </a:r>
            <a:r>
              <a:rPr lang="en-US" altLang="zh-CN" sz="2800" dirty="0">
                <a:effectLst>
                  <a:outerShdw blurRad="38100" dist="38100" dir="2700000" algn="tl">
                    <a:srgbClr val="DDDDDD"/>
                  </a:outerShdw>
                </a:effectLst>
              </a:rPr>
              <a:t>U</a:t>
            </a:r>
            <a:r>
              <a:rPr lang="en-US" altLang="zh-CN" sz="2800" i="0" baseline="-25000" dirty="0">
                <a:effectLst>
                  <a:outerShdw blurRad="38100" dist="38100" dir="2700000" algn="tl">
                    <a:srgbClr val="DDDDDD"/>
                  </a:outerShdw>
                </a:effectLst>
              </a:rPr>
              <a:t>R</a:t>
            </a:r>
            <a:r>
              <a:rPr lang="en-US" altLang="zh-CN" sz="2800" baseline="-25000" dirty="0">
                <a:effectLst>
                  <a:outerShdw blurRad="38100" dist="38100" dir="2700000" algn="tl">
                    <a:srgbClr val="DDDDDD"/>
                  </a:outerShdw>
                </a:effectLst>
              </a:rPr>
              <a:t> </a:t>
            </a:r>
            <a:r>
              <a:rPr lang="en-US" altLang="zh-CN" sz="2800" i="0" dirty="0">
                <a:effectLst>
                  <a:outerShdw blurRad="38100" dist="38100" dir="2700000" algn="tl">
                    <a:srgbClr val="DDDDDD"/>
                  </a:outerShdw>
                </a:effectLst>
              </a:rPr>
              <a:t>= 5V</a:t>
            </a:r>
            <a:r>
              <a:rPr lang="zh-CN" altLang="en-US" sz="2800" i="0" dirty="0">
                <a:effectLst>
                  <a:outerShdw blurRad="38100" dist="38100" dir="2700000" algn="tl">
                    <a:srgbClr val="DDDDDD"/>
                  </a:outerShdw>
                </a:effectLst>
              </a:rPr>
              <a:t>，</a:t>
            </a:r>
          </a:p>
          <a:p>
            <a:pPr eaLnBrk="1" hangingPunct="1">
              <a:lnSpc>
                <a:spcPct val="120000"/>
              </a:lnSpc>
            </a:pPr>
            <a:r>
              <a:rPr lang="zh-CN" altLang="en-US" sz="2800" i="0" dirty="0">
                <a:effectLst>
                  <a:outerShdw blurRad="38100" dist="38100" dir="2700000" algn="tl">
                    <a:srgbClr val="DDDDDD"/>
                  </a:outerShdw>
                </a:effectLst>
              </a:rPr>
              <a:t>    </a:t>
            </a:r>
            <a:r>
              <a:rPr lang="en-US" altLang="zh-CN" sz="2800" dirty="0" smtClean="0">
                <a:effectLst>
                  <a:outerShdw blurRad="38100" dist="38100" dir="2700000" algn="tl">
                    <a:srgbClr val="DDDDDD"/>
                  </a:outerShdw>
                </a:effectLst>
              </a:rPr>
              <a:t>R</a:t>
            </a:r>
            <a:r>
              <a:rPr lang="en-US" altLang="zh-CN" sz="2800" i="0" baseline="-25000" dirty="0" smtClean="0">
                <a:effectLst>
                  <a:outerShdw blurRad="38100" dist="38100" dir="2700000" algn="tl">
                    <a:srgbClr val="DDDDDD"/>
                  </a:outerShdw>
                </a:effectLst>
              </a:rPr>
              <a:t>F</a:t>
            </a:r>
            <a:r>
              <a:rPr lang="en-US" altLang="zh-CN" sz="2800" baseline="-25000" dirty="0" smtClean="0">
                <a:effectLst>
                  <a:outerShdw blurRad="38100" dist="38100" dir="2700000" algn="tl">
                    <a:srgbClr val="DDDDDD"/>
                  </a:outerShdw>
                </a:effectLst>
              </a:rPr>
              <a:t> </a:t>
            </a:r>
            <a:r>
              <a:rPr lang="en-US" altLang="zh-CN" sz="2800" i="0" dirty="0">
                <a:effectLst>
                  <a:outerShdw blurRad="38100" dist="38100" dir="2700000" algn="tl">
                    <a:srgbClr val="DDDDDD"/>
                  </a:outerShdw>
                </a:effectLst>
              </a:rPr>
              <a:t>= 20k</a:t>
            </a:r>
            <a:r>
              <a:rPr lang="en-US" altLang="zh-CN" sz="2800" i="0" dirty="0">
                <a:effectLst>
                  <a:outerShdw blurRad="38100" dist="38100" dir="2700000" algn="tl">
                    <a:srgbClr val="DDDDDD"/>
                  </a:outerShdw>
                </a:effectLst>
                <a:sym typeface="Symbol" panose="05050102010706020507" charset="0"/>
              </a:rPr>
              <a:t></a:t>
            </a:r>
            <a:r>
              <a:rPr lang="zh-CN" altLang="en-US" sz="2800" i="0" dirty="0">
                <a:effectLst>
                  <a:outerShdw blurRad="38100" dist="38100" dir="2700000" algn="tl">
                    <a:srgbClr val="DDDDDD"/>
                  </a:outerShdw>
                </a:effectLst>
                <a:sym typeface="Symbol" panose="05050102010706020507" charset="0"/>
              </a:rPr>
              <a:t>，</a:t>
            </a: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2</a:t>
            </a:r>
            <a:r>
              <a:rPr lang="en-US" altLang="zh-CN" sz="2800" i="0" dirty="0">
                <a:effectLst>
                  <a:outerShdw blurRad="38100" dist="38100" dir="2700000" algn="tl">
                    <a:srgbClr val="DDDDDD"/>
                  </a:outerShdw>
                </a:effectLst>
                <a:sym typeface="Symbol" panose="05050102010706020507" charset="0"/>
              </a:rPr>
              <a:t> =1</a:t>
            </a:r>
            <a:r>
              <a:rPr lang="en-US" altLang="zh-CN" sz="2800" i="0" dirty="0">
                <a:effectLst>
                  <a:outerShdw blurRad="38100" dist="38100" dir="2700000" algn="tl">
                    <a:srgbClr val="DDDDDD"/>
                  </a:outerShdw>
                </a:effectLst>
              </a:rPr>
              <a:t>0k</a:t>
            </a:r>
            <a:r>
              <a:rPr lang="en-US" altLang="zh-CN" sz="2800" i="0" dirty="0">
                <a:effectLst>
                  <a:outerShdw blurRad="38100" dist="38100" dir="2700000" algn="tl">
                    <a:srgbClr val="DDDDDD"/>
                  </a:outerShdw>
                </a:effectLst>
                <a:sym typeface="Symbol" panose="05050102010706020507" charset="0"/>
              </a:rPr>
              <a:t></a:t>
            </a:r>
            <a:r>
              <a:rPr lang="zh-CN" altLang="en-US" sz="2800" i="0" dirty="0">
                <a:effectLst>
                  <a:outerShdw blurRad="38100" dist="38100" dir="2700000" algn="tl">
                    <a:srgbClr val="DDDDDD"/>
                  </a:outerShdw>
                </a:effectLst>
                <a:sym typeface="Symbol" panose="05050102010706020507" charset="0"/>
              </a:rPr>
              <a:t>，求上、下门限电压。</a:t>
            </a:r>
          </a:p>
        </p:txBody>
      </p:sp>
      <p:sp>
        <p:nvSpPr>
          <p:cNvPr id="105479" name="Rectangle 7"/>
          <p:cNvSpPr>
            <a:spLocks noChangeArrowheads="1"/>
          </p:cNvSpPr>
          <p:nvPr/>
        </p:nvSpPr>
        <p:spPr bwMode="auto">
          <a:xfrm>
            <a:off x="2057400" y="23622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i="0">
                <a:effectLst>
                  <a:outerShdw blurRad="38100" dist="38100" dir="2700000" algn="tl">
                    <a:srgbClr val="C0C0C0"/>
                  </a:outerShdw>
                </a:effectLst>
                <a:latin typeface="Times New Roman" panose="02020603050405020304" charset="0"/>
                <a:ea typeface="宋体" panose="02010600030101010101" pitchFamily="2" charset="-122"/>
                <a:cs typeface="+mn-cs"/>
              </a:rPr>
              <a:t>1</a:t>
            </a: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pSp>
        <p:nvGrpSpPr>
          <p:cNvPr id="76808" name="Group 11"/>
          <p:cNvGrpSpPr/>
          <p:nvPr/>
        </p:nvGrpSpPr>
        <p:grpSpPr bwMode="auto">
          <a:xfrm>
            <a:off x="381000" y="228600"/>
            <a:ext cx="3805238" cy="2195513"/>
            <a:chOff x="3072" y="192"/>
            <a:chExt cx="2397" cy="1383"/>
          </a:xfrm>
        </p:grpSpPr>
        <p:grpSp>
          <p:nvGrpSpPr>
            <p:cNvPr id="76859" name="Group 12"/>
            <p:cNvGrpSpPr/>
            <p:nvPr/>
          </p:nvGrpSpPr>
          <p:grpSpPr bwMode="auto">
            <a:xfrm>
              <a:off x="4128" y="702"/>
              <a:ext cx="723" cy="873"/>
              <a:chOff x="1392" y="942"/>
              <a:chExt cx="723" cy="873"/>
            </a:xfrm>
          </p:grpSpPr>
          <p:sp>
            <p:nvSpPr>
              <p:cNvPr id="76898" name="Rectangle 13"/>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6899" name="Line 14"/>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900" name="Line 15"/>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901" name="Line 16"/>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902" name="Line 17"/>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05490" name="Text Box 18"/>
              <p:cNvSpPr txBox="1">
                <a:spLocks noChangeArrowheads="1"/>
              </p:cNvSpPr>
              <p:nvPr/>
            </p:nvSpPr>
            <p:spPr bwMode="auto">
              <a:xfrm>
                <a:off x="1584" y="1488"/>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F</a:t>
                </a:r>
                <a:endParaRPr lang="en-US" altLang="zh-CN" sz="2800" b="0" i="0">
                  <a:effectLst>
                    <a:outerShdw blurRad="38100" dist="38100" dir="2700000" algn="tl">
                      <a:srgbClr val="DDDDDD"/>
                    </a:outerShdw>
                  </a:effectLst>
                </a:endParaRPr>
              </a:p>
            </p:txBody>
          </p:sp>
        </p:grpSp>
        <p:sp>
          <p:nvSpPr>
            <p:cNvPr id="105491" name="Rectangle 19"/>
            <p:cNvSpPr>
              <a:spLocks noChangeArrowheads="1"/>
            </p:cNvSpPr>
            <p:nvPr/>
          </p:nvSpPr>
          <p:spPr bwMode="auto">
            <a:xfrm>
              <a:off x="3744" y="873"/>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grpSp>
          <p:nvGrpSpPr>
            <p:cNvPr id="76861" name="Group 20"/>
            <p:cNvGrpSpPr/>
            <p:nvPr/>
          </p:nvGrpSpPr>
          <p:grpSpPr bwMode="auto">
            <a:xfrm>
              <a:off x="3072" y="192"/>
              <a:ext cx="2397" cy="1104"/>
              <a:chOff x="336" y="432"/>
              <a:chExt cx="2397" cy="1104"/>
            </a:xfrm>
          </p:grpSpPr>
          <p:sp>
            <p:nvSpPr>
              <p:cNvPr id="105493" name="Text Box 21"/>
              <p:cNvSpPr txBox="1">
                <a:spLocks noChangeArrowheads="1"/>
              </p:cNvSpPr>
              <p:nvPr/>
            </p:nvSpPr>
            <p:spPr bwMode="auto">
              <a:xfrm>
                <a:off x="2301" y="960"/>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05494" name="Text Box 22"/>
              <p:cNvSpPr txBox="1">
                <a:spLocks noChangeArrowheads="1"/>
              </p:cNvSpPr>
              <p:nvPr/>
            </p:nvSpPr>
            <p:spPr bwMode="auto">
              <a:xfrm>
                <a:off x="336" y="87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6864" name="Rectangle 23"/>
              <p:cNvSpPr>
                <a:spLocks noChangeArrowheads="1"/>
              </p:cNvSpPr>
              <p:nvPr/>
            </p:nvSpPr>
            <p:spPr bwMode="auto">
              <a:xfrm>
                <a:off x="1038" y="105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6865" name="Rectangle 24"/>
              <p:cNvSpPr>
                <a:spLocks noChangeArrowheads="1"/>
              </p:cNvSpPr>
              <p:nvPr/>
            </p:nvSpPr>
            <p:spPr bwMode="auto">
              <a:xfrm>
                <a:off x="1038" y="7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6866" name="Line 25"/>
              <p:cNvSpPr>
                <a:spLocks noChangeShapeType="1"/>
              </p:cNvSpPr>
              <p:nvPr/>
            </p:nvSpPr>
            <p:spPr bwMode="auto">
              <a:xfrm flipH="1">
                <a:off x="624" y="835"/>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67" name="Line 26"/>
              <p:cNvSpPr>
                <a:spLocks noChangeShapeType="1"/>
              </p:cNvSpPr>
              <p:nvPr/>
            </p:nvSpPr>
            <p:spPr bwMode="auto">
              <a:xfrm flipH="1">
                <a:off x="864" y="1104"/>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68" name="Rectangle 27" descr="40%"/>
              <p:cNvSpPr>
                <a:spLocks noChangeArrowheads="1"/>
              </p:cNvSpPr>
              <p:nvPr/>
            </p:nvSpPr>
            <p:spPr bwMode="auto">
              <a:xfrm>
                <a:off x="1486" y="60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05500" name="Text Box 28"/>
              <p:cNvSpPr txBox="1">
                <a:spLocks noChangeArrowheads="1"/>
              </p:cNvSpPr>
              <p:nvPr/>
            </p:nvSpPr>
            <p:spPr bwMode="auto">
              <a:xfrm>
                <a:off x="1479" y="928"/>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01" name="Text Box 29"/>
              <p:cNvSpPr txBox="1">
                <a:spLocks noChangeArrowheads="1"/>
              </p:cNvSpPr>
              <p:nvPr/>
            </p:nvSpPr>
            <p:spPr bwMode="auto">
              <a:xfrm>
                <a:off x="1797" y="787"/>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02" name="Text Box 30"/>
              <p:cNvSpPr txBox="1">
                <a:spLocks noChangeArrowheads="1"/>
              </p:cNvSpPr>
              <p:nvPr/>
            </p:nvSpPr>
            <p:spPr bwMode="auto">
              <a:xfrm>
                <a:off x="1696" y="569"/>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6872" name="Line 31"/>
              <p:cNvSpPr>
                <a:spLocks noChangeShapeType="1"/>
              </p:cNvSpPr>
              <p:nvPr/>
            </p:nvSpPr>
            <p:spPr bwMode="auto">
              <a:xfrm>
                <a:off x="1286" y="1095"/>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73" name="Line 32"/>
              <p:cNvSpPr>
                <a:spLocks noChangeShapeType="1"/>
              </p:cNvSpPr>
              <p:nvPr/>
            </p:nvSpPr>
            <p:spPr bwMode="auto">
              <a:xfrm>
                <a:off x="2004" y="931"/>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74" name="Line 33"/>
              <p:cNvSpPr>
                <a:spLocks noChangeShapeType="1"/>
              </p:cNvSpPr>
              <p:nvPr/>
            </p:nvSpPr>
            <p:spPr bwMode="auto">
              <a:xfrm>
                <a:off x="1389" y="43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6875" name="Line 34"/>
              <p:cNvSpPr>
                <a:spLocks noChangeShapeType="1"/>
              </p:cNvSpPr>
              <p:nvPr/>
            </p:nvSpPr>
            <p:spPr bwMode="auto">
              <a:xfrm>
                <a:off x="1286" y="836"/>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5507" name="Text Box 35"/>
              <p:cNvSpPr txBox="1">
                <a:spLocks noChangeArrowheads="1"/>
              </p:cNvSpPr>
              <p:nvPr/>
            </p:nvSpPr>
            <p:spPr bwMode="auto">
              <a:xfrm>
                <a:off x="1486" y="656"/>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08" name="Text Box 36"/>
              <p:cNvSpPr txBox="1">
                <a:spLocks noChangeArrowheads="1"/>
              </p:cNvSpPr>
              <p:nvPr/>
            </p:nvSpPr>
            <p:spPr bwMode="auto">
              <a:xfrm rot="5400000">
                <a:off x="1554" y="581"/>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6878" name="Oval 37"/>
              <p:cNvSpPr>
                <a:spLocks noChangeArrowheads="1"/>
              </p:cNvSpPr>
              <p:nvPr/>
            </p:nvSpPr>
            <p:spPr bwMode="auto">
              <a:xfrm>
                <a:off x="2253" y="89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6879" name="Oval 38"/>
              <p:cNvSpPr>
                <a:spLocks noChangeArrowheads="1"/>
              </p:cNvSpPr>
              <p:nvPr/>
            </p:nvSpPr>
            <p:spPr bwMode="auto">
              <a:xfrm>
                <a:off x="576" y="8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05511" name="Text Box 39"/>
              <p:cNvSpPr txBox="1">
                <a:spLocks noChangeArrowheads="1"/>
              </p:cNvSpPr>
              <p:nvPr/>
            </p:nvSpPr>
            <p:spPr bwMode="auto">
              <a:xfrm>
                <a:off x="991" y="441"/>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i="0">
                  <a:effectLst>
                    <a:outerShdw blurRad="38100" dist="38100" dir="2700000" algn="tl">
                      <a:srgbClr val="DDDDDD"/>
                    </a:outerShdw>
                  </a:effectLst>
                </a:endParaRPr>
              </a:p>
            </p:txBody>
          </p:sp>
          <p:grpSp>
            <p:nvGrpSpPr>
              <p:cNvPr id="76881" name="Group 40"/>
              <p:cNvGrpSpPr/>
              <p:nvPr/>
            </p:nvGrpSpPr>
            <p:grpSpPr bwMode="auto">
              <a:xfrm>
                <a:off x="2205" y="1329"/>
                <a:ext cx="148" cy="207"/>
                <a:chOff x="2160" y="1713"/>
                <a:chExt cx="148" cy="207"/>
              </a:xfrm>
            </p:grpSpPr>
            <p:grpSp>
              <p:nvGrpSpPr>
                <p:cNvPr id="76894" name="Group 41"/>
                <p:cNvGrpSpPr/>
                <p:nvPr/>
              </p:nvGrpSpPr>
              <p:grpSpPr bwMode="auto">
                <a:xfrm>
                  <a:off x="2160" y="1767"/>
                  <a:ext cx="148" cy="153"/>
                  <a:chOff x="720" y="2736"/>
                  <a:chExt cx="185" cy="192"/>
                </a:xfrm>
              </p:grpSpPr>
              <p:sp>
                <p:nvSpPr>
                  <p:cNvPr id="76896" name="Line 4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97" name="Line 4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6895" name="Oval 4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05517" name="Text Box 45"/>
              <p:cNvSpPr txBox="1">
                <a:spLocks noChangeArrowheads="1"/>
              </p:cNvSpPr>
              <p:nvPr/>
            </p:nvSpPr>
            <p:spPr bwMode="auto">
              <a:xfrm>
                <a:off x="2301" y="777"/>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05518" name="Text Box 46"/>
              <p:cNvSpPr txBox="1">
                <a:spLocks noChangeArrowheads="1"/>
              </p:cNvSpPr>
              <p:nvPr/>
            </p:nvSpPr>
            <p:spPr bwMode="auto">
              <a:xfrm>
                <a:off x="2301" y="1209"/>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6884" name="Group 47"/>
              <p:cNvGrpSpPr/>
              <p:nvPr/>
            </p:nvGrpSpPr>
            <p:grpSpPr bwMode="auto">
              <a:xfrm>
                <a:off x="768" y="1104"/>
                <a:ext cx="193" cy="197"/>
                <a:chOff x="720" y="2736"/>
                <a:chExt cx="185" cy="192"/>
              </a:xfrm>
            </p:grpSpPr>
            <p:sp>
              <p:nvSpPr>
                <p:cNvPr id="76892" name="Line 4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93" name="Line 4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05522" name="Text Box 50"/>
              <p:cNvSpPr txBox="1">
                <a:spLocks noChangeArrowheads="1"/>
              </p:cNvSpPr>
              <p:nvPr/>
            </p:nvSpPr>
            <p:spPr bwMode="auto">
              <a:xfrm>
                <a:off x="359" y="6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6886" name="Group 51"/>
              <p:cNvGrpSpPr/>
              <p:nvPr/>
            </p:nvGrpSpPr>
            <p:grpSpPr bwMode="auto">
              <a:xfrm>
                <a:off x="524" y="1329"/>
                <a:ext cx="148" cy="207"/>
                <a:chOff x="2160" y="1713"/>
                <a:chExt cx="148" cy="207"/>
              </a:xfrm>
            </p:grpSpPr>
            <p:grpSp>
              <p:nvGrpSpPr>
                <p:cNvPr id="76888" name="Group 52"/>
                <p:cNvGrpSpPr/>
                <p:nvPr/>
              </p:nvGrpSpPr>
              <p:grpSpPr bwMode="auto">
                <a:xfrm>
                  <a:off x="2160" y="1767"/>
                  <a:ext cx="148" cy="153"/>
                  <a:chOff x="720" y="2736"/>
                  <a:chExt cx="185" cy="192"/>
                </a:xfrm>
              </p:grpSpPr>
              <p:sp>
                <p:nvSpPr>
                  <p:cNvPr id="76890" name="Line 5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91" name="Line 5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6889" name="Oval 5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05528" name="Text Box 56"/>
              <p:cNvSpPr txBox="1">
                <a:spLocks noChangeArrowheads="1"/>
              </p:cNvSpPr>
              <p:nvPr/>
            </p:nvSpPr>
            <p:spPr bwMode="auto">
              <a:xfrm>
                <a:off x="336" y="1185"/>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grpSp>
      <p:grpSp>
        <p:nvGrpSpPr>
          <p:cNvPr id="76809" name="Group 57"/>
          <p:cNvGrpSpPr/>
          <p:nvPr/>
        </p:nvGrpSpPr>
        <p:grpSpPr bwMode="auto">
          <a:xfrm>
            <a:off x="4500563" y="214313"/>
            <a:ext cx="3805237" cy="2147887"/>
            <a:chOff x="192" y="96"/>
            <a:chExt cx="2397" cy="1353"/>
          </a:xfrm>
        </p:grpSpPr>
        <p:sp>
          <p:nvSpPr>
            <p:cNvPr id="76811" name="Oval 58"/>
            <p:cNvSpPr>
              <a:spLocks noChangeArrowheads="1"/>
            </p:cNvSpPr>
            <p:nvPr/>
          </p:nvSpPr>
          <p:spPr bwMode="auto">
            <a:xfrm rot="5400000">
              <a:off x="624" y="960"/>
              <a:ext cx="192" cy="192"/>
            </a:xfrm>
            <a:prstGeom prst="ellips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6812" name="Line 59"/>
            <p:cNvSpPr>
              <a:spLocks noChangeShapeType="1"/>
            </p:cNvSpPr>
            <p:nvPr/>
          </p:nvSpPr>
          <p:spPr bwMode="auto">
            <a:xfrm>
              <a:off x="1119" y="96"/>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13" name="Line 60"/>
            <p:cNvSpPr>
              <a:spLocks noChangeShapeType="1"/>
            </p:cNvSpPr>
            <p:nvPr/>
          </p:nvSpPr>
          <p:spPr bwMode="auto">
            <a:xfrm>
              <a:off x="637" y="1296"/>
              <a:ext cx="17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14" name="Line 61"/>
            <p:cNvSpPr>
              <a:spLocks noChangeShapeType="1"/>
            </p:cNvSpPr>
            <p:nvPr/>
          </p:nvSpPr>
          <p:spPr bwMode="auto">
            <a:xfrm>
              <a:off x="720" y="768"/>
              <a:ext cx="0" cy="5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5534" name="Text Box 62"/>
            <p:cNvSpPr txBox="1">
              <a:spLocks noChangeArrowheads="1"/>
            </p:cNvSpPr>
            <p:nvPr/>
          </p:nvSpPr>
          <p:spPr bwMode="auto">
            <a:xfrm>
              <a:off x="720" y="768"/>
              <a:ext cx="192" cy="288"/>
            </a:xfrm>
            <a:prstGeom prst="rect">
              <a:avLst/>
            </a:prstGeom>
            <a:noFill/>
            <a:ln w="38100">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FF0000"/>
                  </a:solidFill>
                  <a:effectLst>
                    <a:outerShdw blurRad="38100" dist="38100" dir="2700000" algn="tl">
                      <a:srgbClr val="DDDDDD"/>
                    </a:outerShdw>
                  </a:effectLst>
                </a:rPr>
                <a:t>+</a:t>
              </a:r>
              <a:endParaRPr lang="en-US" altLang="zh-CN" sz="2400" b="0" i="0">
                <a:solidFill>
                  <a:srgbClr val="FF0000"/>
                </a:solidFill>
                <a:effectLst>
                  <a:outerShdw blurRad="38100" dist="38100" dir="2700000" algn="tl">
                    <a:srgbClr val="DDDDDD"/>
                  </a:outerShdw>
                </a:effectLst>
              </a:endParaRPr>
            </a:p>
          </p:txBody>
        </p:sp>
        <p:sp>
          <p:nvSpPr>
            <p:cNvPr id="105535" name="Text Box 63"/>
            <p:cNvSpPr txBox="1">
              <a:spLocks noChangeArrowheads="1"/>
            </p:cNvSpPr>
            <p:nvPr/>
          </p:nvSpPr>
          <p:spPr bwMode="auto">
            <a:xfrm>
              <a:off x="768" y="912"/>
              <a:ext cx="384"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baseline="-25000">
                  <a:solidFill>
                    <a:srgbClr val="000099"/>
                  </a:solidFill>
                  <a:effectLst>
                    <a:outerShdw blurRad="38100" dist="38100" dir="2700000" algn="tl">
                      <a:srgbClr val="DDDDDD"/>
                    </a:outerShdw>
                  </a:effectLst>
                </a:rPr>
                <a:t>R</a:t>
              </a:r>
              <a:endParaRPr lang="en-US" altLang="zh-CN" sz="3200">
                <a:solidFill>
                  <a:srgbClr val="000099"/>
                </a:solidFill>
                <a:effectLst>
                  <a:outerShdw blurRad="38100" dist="38100" dir="2700000" algn="tl">
                    <a:srgbClr val="DDDDDD"/>
                  </a:outerShdw>
                </a:effectLst>
              </a:endParaRPr>
            </a:p>
          </p:txBody>
        </p:sp>
        <p:sp>
          <p:nvSpPr>
            <p:cNvPr id="105536" name="Text Box 64"/>
            <p:cNvSpPr txBox="1">
              <a:spLocks noChangeArrowheads="1"/>
            </p:cNvSpPr>
            <p:nvPr/>
          </p:nvSpPr>
          <p:spPr bwMode="auto">
            <a:xfrm>
              <a:off x="720" y="1033"/>
              <a:ext cx="212"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r>
                <a:rPr lang="en-US" altLang="zh-CN" sz="2400" i="0">
                  <a:solidFill>
                    <a:srgbClr val="FF0000"/>
                  </a:solidFill>
                  <a:effectLst>
                    <a:outerShdw blurRad="38100" dist="38100" dir="2700000" algn="tl">
                      <a:srgbClr val="DDDDDD"/>
                    </a:outerShdw>
                  </a:effectLst>
                  <a:ea typeface="楷体_GB2312" charset="0"/>
                  <a:cs typeface="楷体_GB2312" charset="0"/>
                </a:rPr>
                <a:t>–</a:t>
              </a:r>
              <a:endParaRPr lang="en-US" altLang="zh-CN" sz="3200" i="0">
                <a:solidFill>
                  <a:srgbClr val="FF0000"/>
                </a:solidFill>
                <a:effectLst>
                  <a:outerShdw blurRad="38100" dist="38100" dir="2700000" algn="tl">
                    <a:srgbClr val="DDDDDD"/>
                  </a:outerShdw>
                </a:effectLst>
                <a:ea typeface="楷体_GB2312" charset="0"/>
                <a:cs typeface="楷体_GB2312" charset="0"/>
              </a:endParaRPr>
            </a:p>
          </p:txBody>
        </p:sp>
        <p:grpSp>
          <p:nvGrpSpPr>
            <p:cNvPr id="76818" name="Group 65"/>
            <p:cNvGrpSpPr/>
            <p:nvPr/>
          </p:nvGrpSpPr>
          <p:grpSpPr bwMode="auto">
            <a:xfrm>
              <a:off x="1248" y="615"/>
              <a:ext cx="723" cy="834"/>
              <a:chOff x="1392" y="942"/>
              <a:chExt cx="723" cy="834"/>
            </a:xfrm>
          </p:grpSpPr>
          <p:sp>
            <p:nvSpPr>
              <p:cNvPr id="76853" name="Rectangle 66"/>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6854" name="Line 67"/>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855" name="Line 68"/>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856" name="Line 69"/>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6857" name="Line 70"/>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05543" name="Text Box 71"/>
              <p:cNvSpPr txBox="1">
                <a:spLocks noChangeArrowheads="1"/>
              </p:cNvSpPr>
              <p:nvPr/>
            </p:nvSpPr>
            <p:spPr bwMode="auto">
              <a:xfrm>
                <a:off x="1584" y="1488"/>
                <a:ext cx="52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F</a:t>
                </a:r>
                <a:endParaRPr lang="en-US" altLang="zh-CN" sz="2400" b="0" i="0">
                  <a:effectLst>
                    <a:outerShdw blurRad="38100" dist="38100" dir="2700000" algn="tl">
                      <a:srgbClr val="DDDDDD"/>
                    </a:outerShdw>
                  </a:effectLst>
                </a:endParaRPr>
              </a:p>
            </p:txBody>
          </p:sp>
        </p:grpSp>
        <p:sp>
          <p:nvSpPr>
            <p:cNvPr id="105544" name="Rectangle 72"/>
            <p:cNvSpPr>
              <a:spLocks noChangeArrowheads="1"/>
            </p:cNvSpPr>
            <p:nvPr/>
          </p:nvSpPr>
          <p:spPr bwMode="auto">
            <a:xfrm>
              <a:off x="864" y="768"/>
              <a:ext cx="359" cy="291"/>
            </a:xfrm>
            <a:prstGeom prst="rect">
              <a:avLst/>
            </a:prstGeom>
            <a:noFill/>
            <a:ln w="9525">
              <a:noFill/>
              <a:miter lim="800000"/>
            </a:ln>
          </p:spPr>
          <p:txBody>
            <a:bodyPr wrap="none">
              <a:spAutoFit/>
            </a:bodyPr>
            <a:lstStyle/>
            <a:p>
              <a:r>
                <a:rPr lang="en-US" altLang="zh-CN" sz="2400" b="1" i="1" dirty="0">
                  <a:effectLst>
                    <a:outerShdw blurRad="38100" dist="38100" dir="2700000" algn="tl">
                      <a:srgbClr val="DDDDDD"/>
                    </a:outerShdw>
                  </a:effectLst>
                  <a:latin typeface="Times New Roman" panose="02020603050405020304"/>
                  <a:cs typeface="Times New Roman" panose="02020603050405020304"/>
                </a:rPr>
                <a:t>R</a:t>
              </a:r>
              <a:r>
                <a:rPr lang="en-US" altLang="zh-CN" sz="24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05545" name="Text Box 73"/>
            <p:cNvSpPr txBox="1">
              <a:spLocks noChangeArrowheads="1"/>
            </p:cNvSpPr>
            <p:nvPr/>
          </p:nvSpPr>
          <p:spPr bwMode="auto">
            <a:xfrm>
              <a:off x="2157" y="63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05546" name="Text Box 74"/>
            <p:cNvSpPr txBox="1">
              <a:spLocks noChangeArrowheads="1"/>
            </p:cNvSpPr>
            <p:nvPr/>
          </p:nvSpPr>
          <p:spPr bwMode="auto">
            <a:xfrm>
              <a:off x="192" y="585"/>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6822" name="Rectangle 75"/>
            <p:cNvSpPr>
              <a:spLocks noChangeArrowheads="1"/>
            </p:cNvSpPr>
            <p:nvPr/>
          </p:nvSpPr>
          <p:spPr bwMode="auto">
            <a:xfrm>
              <a:off x="894" y="72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6823" name="Rectangle 76"/>
            <p:cNvSpPr>
              <a:spLocks noChangeArrowheads="1"/>
            </p:cNvSpPr>
            <p:nvPr/>
          </p:nvSpPr>
          <p:spPr bwMode="auto">
            <a:xfrm>
              <a:off x="894" y="47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6824" name="Line 77"/>
            <p:cNvSpPr>
              <a:spLocks noChangeShapeType="1"/>
            </p:cNvSpPr>
            <p:nvPr/>
          </p:nvSpPr>
          <p:spPr bwMode="auto">
            <a:xfrm flipH="1">
              <a:off x="480" y="508"/>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25" name="Line 78"/>
            <p:cNvSpPr>
              <a:spLocks noChangeShapeType="1"/>
            </p:cNvSpPr>
            <p:nvPr/>
          </p:nvSpPr>
          <p:spPr bwMode="auto">
            <a:xfrm flipH="1">
              <a:off x="720" y="777"/>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26" name="Rectangle 79" descr="40%"/>
            <p:cNvSpPr>
              <a:spLocks noChangeArrowheads="1"/>
            </p:cNvSpPr>
            <p:nvPr/>
          </p:nvSpPr>
          <p:spPr bwMode="auto">
            <a:xfrm>
              <a:off x="1342" y="278"/>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05552" name="Text Box 80"/>
            <p:cNvSpPr txBox="1">
              <a:spLocks noChangeArrowheads="1"/>
            </p:cNvSpPr>
            <p:nvPr/>
          </p:nvSpPr>
          <p:spPr bwMode="auto">
            <a:xfrm>
              <a:off x="1335" y="601"/>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53" name="Text Box 81"/>
            <p:cNvSpPr txBox="1">
              <a:spLocks noChangeArrowheads="1"/>
            </p:cNvSpPr>
            <p:nvPr/>
          </p:nvSpPr>
          <p:spPr bwMode="auto">
            <a:xfrm>
              <a:off x="1653" y="460"/>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54" name="Text Box 82"/>
            <p:cNvSpPr txBox="1">
              <a:spLocks noChangeArrowheads="1"/>
            </p:cNvSpPr>
            <p:nvPr/>
          </p:nvSpPr>
          <p:spPr bwMode="auto">
            <a:xfrm>
              <a:off x="1552" y="242"/>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6830" name="Line 83"/>
            <p:cNvSpPr>
              <a:spLocks noChangeShapeType="1"/>
            </p:cNvSpPr>
            <p:nvPr/>
          </p:nvSpPr>
          <p:spPr bwMode="auto">
            <a:xfrm>
              <a:off x="1142" y="768"/>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31" name="Line 84"/>
            <p:cNvSpPr>
              <a:spLocks noChangeShapeType="1"/>
            </p:cNvSpPr>
            <p:nvPr/>
          </p:nvSpPr>
          <p:spPr bwMode="auto">
            <a:xfrm>
              <a:off x="1860" y="604"/>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32" name="Line 85"/>
            <p:cNvSpPr>
              <a:spLocks noChangeShapeType="1"/>
            </p:cNvSpPr>
            <p:nvPr/>
          </p:nvSpPr>
          <p:spPr bwMode="auto">
            <a:xfrm>
              <a:off x="1245" y="105"/>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6833" name="Line 86"/>
            <p:cNvSpPr>
              <a:spLocks noChangeShapeType="1"/>
            </p:cNvSpPr>
            <p:nvPr/>
          </p:nvSpPr>
          <p:spPr bwMode="auto">
            <a:xfrm>
              <a:off x="1142" y="50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5559" name="Text Box 87"/>
            <p:cNvSpPr txBox="1">
              <a:spLocks noChangeArrowheads="1"/>
            </p:cNvSpPr>
            <p:nvPr/>
          </p:nvSpPr>
          <p:spPr bwMode="auto">
            <a:xfrm>
              <a:off x="1342" y="329"/>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5560" name="Text Box 88"/>
            <p:cNvSpPr txBox="1">
              <a:spLocks noChangeArrowheads="1"/>
            </p:cNvSpPr>
            <p:nvPr/>
          </p:nvSpPr>
          <p:spPr bwMode="auto">
            <a:xfrm rot="5400000">
              <a:off x="1410" y="254"/>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6836" name="Oval 89"/>
            <p:cNvSpPr>
              <a:spLocks noChangeArrowheads="1"/>
            </p:cNvSpPr>
            <p:nvPr/>
          </p:nvSpPr>
          <p:spPr bwMode="auto">
            <a:xfrm>
              <a:off x="2109" y="570"/>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6837" name="Oval 90"/>
            <p:cNvSpPr>
              <a:spLocks noChangeArrowheads="1"/>
            </p:cNvSpPr>
            <p:nvPr/>
          </p:nvSpPr>
          <p:spPr bwMode="auto">
            <a:xfrm>
              <a:off x="432" y="474"/>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05563" name="Text Box 91"/>
            <p:cNvSpPr txBox="1">
              <a:spLocks noChangeArrowheads="1"/>
            </p:cNvSpPr>
            <p:nvPr/>
          </p:nvSpPr>
          <p:spPr bwMode="auto">
            <a:xfrm>
              <a:off x="895" y="192"/>
              <a:ext cx="353" cy="288"/>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1</a:t>
              </a:r>
              <a:endParaRPr lang="en-US" altLang="zh-CN" sz="2400" i="0">
                <a:effectLst>
                  <a:outerShdw blurRad="38100" dist="38100" dir="2700000" algn="tl">
                    <a:srgbClr val="DDDDDD"/>
                  </a:outerShdw>
                </a:effectLst>
              </a:endParaRPr>
            </a:p>
          </p:txBody>
        </p:sp>
        <p:grpSp>
          <p:nvGrpSpPr>
            <p:cNvPr id="76839" name="Group 92"/>
            <p:cNvGrpSpPr/>
            <p:nvPr/>
          </p:nvGrpSpPr>
          <p:grpSpPr bwMode="auto">
            <a:xfrm>
              <a:off x="2061" y="1002"/>
              <a:ext cx="148" cy="207"/>
              <a:chOff x="2160" y="1713"/>
              <a:chExt cx="148" cy="207"/>
            </a:xfrm>
          </p:grpSpPr>
          <p:grpSp>
            <p:nvGrpSpPr>
              <p:cNvPr id="76849" name="Group 93"/>
              <p:cNvGrpSpPr/>
              <p:nvPr/>
            </p:nvGrpSpPr>
            <p:grpSpPr bwMode="auto">
              <a:xfrm>
                <a:off x="2160" y="1767"/>
                <a:ext cx="148" cy="153"/>
                <a:chOff x="720" y="2736"/>
                <a:chExt cx="185" cy="192"/>
              </a:xfrm>
            </p:grpSpPr>
            <p:sp>
              <p:nvSpPr>
                <p:cNvPr id="76851" name="Line 9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52" name="Line 9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6850" name="Oval 96"/>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05569" name="Text Box 97"/>
            <p:cNvSpPr txBox="1">
              <a:spLocks noChangeArrowheads="1"/>
            </p:cNvSpPr>
            <p:nvPr/>
          </p:nvSpPr>
          <p:spPr bwMode="auto">
            <a:xfrm>
              <a:off x="2157" y="450"/>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05570" name="Text Box 98"/>
            <p:cNvSpPr txBox="1">
              <a:spLocks noChangeArrowheads="1"/>
            </p:cNvSpPr>
            <p:nvPr/>
          </p:nvSpPr>
          <p:spPr bwMode="auto">
            <a:xfrm>
              <a:off x="2157" y="882"/>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05571" name="Text Box 99"/>
            <p:cNvSpPr txBox="1">
              <a:spLocks noChangeArrowheads="1"/>
            </p:cNvSpPr>
            <p:nvPr/>
          </p:nvSpPr>
          <p:spPr bwMode="auto">
            <a:xfrm>
              <a:off x="215" y="354"/>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6843" name="Group 100"/>
            <p:cNvGrpSpPr/>
            <p:nvPr/>
          </p:nvGrpSpPr>
          <p:grpSpPr bwMode="auto">
            <a:xfrm>
              <a:off x="380" y="1104"/>
              <a:ext cx="148" cy="207"/>
              <a:chOff x="2160" y="1713"/>
              <a:chExt cx="148" cy="207"/>
            </a:xfrm>
          </p:grpSpPr>
          <p:grpSp>
            <p:nvGrpSpPr>
              <p:cNvPr id="76845" name="Group 101"/>
              <p:cNvGrpSpPr/>
              <p:nvPr/>
            </p:nvGrpSpPr>
            <p:grpSpPr bwMode="auto">
              <a:xfrm>
                <a:off x="2160" y="1767"/>
                <a:ext cx="148" cy="153"/>
                <a:chOff x="720" y="2736"/>
                <a:chExt cx="185" cy="192"/>
              </a:xfrm>
            </p:grpSpPr>
            <p:sp>
              <p:nvSpPr>
                <p:cNvPr id="76847" name="Line 10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6848" name="Line 10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6846" name="Oval 10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05577" name="Text Box 105"/>
            <p:cNvSpPr txBox="1">
              <a:spLocks noChangeArrowheads="1"/>
            </p:cNvSpPr>
            <p:nvPr/>
          </p:nvSpPr>
          <p:spPr bwMode="auto">
            <a:xfrm>
              <a:off x="192" y="858"/>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sp>
        <p:nvSpPr>
          <p:cNvPr id="105578" name="Rectangle 106"/>
          <p:cNvSpPr>
            <a:spLocks noChangeArrowheads="1"/>
          </p:cNvSpPr>
          <p:nvPr/>
        </p:nvSpPr>
        <p:spPr bwMode="auto">
          <a:xfrm>
            <a:off x="6235700" y="22860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i="0">
                <a:effectLst>
                  <a:outerShdw blurRad="38100" dist="38100" dir="2700000" algn="tl">
                    <a:srgbClr val="C0C0C0"/>
                  </a:outerShdw>
                </a:effectLst>
                <a:latin typeface="Times New Roman" panose="02020603050405020304" charset="0"/>
                <a:ea typeface="宋体" panose="02010600030101010101" pitchFamily="2" charset="-122"/>
                <a:cs typeface="+mn-cs"/>
              </a:rPr>
              <a:t>2</a:t>
            </a: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spTree>
    <p:extLst>
      <p:ext uri="{BB962C8B-B14F-4D97-AF65-F5344CB8AC3E}">
        <p14:creationId xmlns:p14="http://schemas.microsoft.com/office/powerpoint/2010/main" val="635951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wipe(left)">
                                      <p:cBhvr>
                                        <p:cTn id="7" dur="500"/>
                                        <p:tgtEl>
                                          <p:spTgt spid="1054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wipe(left)">
                                      <p:cBhvr>
                                        <p:cTn id="12" dur="500"/>
                                        <p:tgtEl>
                                          <p:spTgt spid="1054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6"/>
                                        </p:tgtEl>
                                        <p:attrNameLst>
                                          <p:attrName>style.visibility</p:attrName>
                                        </p:attrNameLst>
                                      </p:cBhvr>
                                      <p:to>
                                        <p:strVal val="visible"/>
                                      </p:to>
                                    </p:set>
                                    <p:animEffect transition="in" filter="wipe(left)">
                                      <p:cBhvr>
                                        <p:cTn id="17" dur="500"/>
                                        <p:tgtEl>
                                          <p:spTgt spid="1054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477"/>
                                        </p:tgtEl>
                                        <p:attrNameLst>
                                          <p:attrName>style.visibility</p:attrName>
                                        </p:attrNameLst>
                                      </p:cBhvr>
                                      <p:to>
                                        <p:strVal val="visible"/>
                                      </p:to>
                                    </p:set>
                                    <p:animEffect transition="in" filter="wipe(left)">
                                      <p:cBhvr>
                                        <p:cTn id="22"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6"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81000" y="3886200"/>
            <a:ext cx="2968625" cy="60483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zh-CN" altLang="en-US" sz="2800" i="0">
                <a:solidFill>
                  <a:srgbClr val="CC0000"/>
                </a:solidFill>
                <a:effectLst>
                  <a:outerShdw blurRad="38100" dist="38100" dir="2700000" algn="tl">
                    <a:srgbClr val="DDDDDD"/>
                  </a:outerShdw>
                </a:effectLst>
              </a:rPr>
              <a:t>解：</a:t>
            </a:r>
            <a:r>
              <a:rPr lang="zh-CN" altLang="en-US" sz="2800" i="0">
                <a:effectLst>
                  <a:outerShdw blurRad="38100" dist="38100" dir="2700000" algn="tl">
                    <a:srgbClr val="DDDDDD"/>
                  </a:outerShdw>
                </a:effectLst>
              </a:rPr>
              <a:t>对图（</a:t>
            </a:r>
            <a:r>
              <a:rPr lang="en-US" altLang="zh-CN" sz="2800" i="0">
                <a:effectLst>
                  <a:outerShdw blurRad="38100" dist="38100" dir="2700000" algn="tl">
                    <a:srgbClr val="DDDDDD"/>
                  </a:outerShdw>
                </a:effectLst>
              </a:rPr>
              <a:t>2</a:t>
            </a:r>
            <a:r>
              <a:rPr lang="zh-CN" altLang="en-US" sz="2800" i="0">
                <a:effectLst>
                  <a:outerShdw blurRad="38100" dist="38100" dir="2700000" algn="tl">
                    <a:srgbClr val="DDDDDD"/>
                  </a:outerShdw>
                </a:effectLst>
              </a:rPr>
              <a:t>）</a:t>
            </a:r>
            <a:r>
              <a:rPr lang="zh-CN" altLang="en-US" sz="2800" b="0" i="0">
                <a:solidFill>
                  <a:srgbClr val="FF0000"/>
                </a:solidFill>
                <a:effectLst>
                  <a:outerShdw blurRad="38100" dist="38100" dir="2700000" algn="tl">
                    <a:srgbClr val="DDDDDD"/>
                  </a:outerShdw>
                </a:effectLst>
              </a:rPr>
              <a:t>             </a:t>
            </a:r>
            <a:r>
              <a:rPr lang="zh-CN" altLang="en-US" sz="2800" b="0" i="0">
                <a:solidFill>
                  <a:srgbClr val="FF0000"/>
                </a:solidFill>
                <a:effectLst>
                  <a:outerShdw blurRad="38100" dist="38100" dir="2700000" algn="tl">
                    <a:srgbClr val="DDDDDD"/>
                  </a:outerShdw>
                </a:effectLst>
                <a:sym typeface="Symbol" panose="05050102010706020507" charset="0"/>
              </a:rPr>
              <a:t>      </a:t>
            </a:r>
            <a:endParaRPr lang="zh-CN" altLang="en-US" sz="2800" b="0" i="0">
              <a:effectLst>
                <a:outerShdw blurRad="38100" dist="38100" dir="2700000" algn="tl">
                  <a:srgbClr val="DDDDDD"/>
                </a:outerShdw>
              </a:effectLst>
              <a:sym typeface="Symbol" panose="05050102010706020507" charset="0"/>
            </a:endParaRPr>
          </a:p>
        </p:txBody>
      </p:sp>
      <p:sp>
        <p:nvSpPr>
          <p:cNvPr id="133126" name="Text Box 6"/>
          <p:cNvSpPr txBox="1">
            <a:spLocks noChangeArrowheads="1"/>
          </p:cNvSpPr>
          <p:nvPr/>
        </p:nvSpPr>
        <p:spPr bwMode="auto">
          <a:xfrm>
            <a:off x="381000" y="2819400"/>
            <a:ext cx="7924800" cy="1112099"/>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20000"/>
              </a:lnSpc>
            </a:pPr>
            <a:r>
              <a:rPr lang="zh-CN" altLang="en-US" sz="2800" i="0" dirty="0">
                <a:solidFill>
                  <a:srgbClr val="CC0000"/>
                </a:solidFill>
                <a:effectLst>
                  <a:outerShdw blurRad="38100" dist="38100" dir="2700000" algn="tl">
                    <a:srgbClr val="DDDDDD"/>
                  </a:outerShdw>
                </a:effectLst>
              </a:rPr>
              <a:t>例：</a:t>
            </a:r>
            <a:r>
              <a:rPr lang="zh-CN" altLang="en-US" sz="2800" i="0" dirty="0">
                <a:effectLst>
                  <a:outerShdw blurRad="38100" dist="38100" dir="2700000" algn="tl">
                    <a:srgbClr val="DDDDDD"/>
                  </a:outerShdw>
                </a:effectLst>
              </a:rPr>
              <a:t>电路如图所示，</a:t>
            </a:r>
            <a:r>
              <a:rPr lang="zh-CN" altLang="en-US" sz="2800" i="0" dirty="0">
                <a:effectLst>
                  <a:outerShdw blurRad="38100" dist="38100" dir="2700000" algn="tl">
                    <a:srgbClr val="DDDDDD"/>
                  </a:outerShdw>
                </a:effectLst>
                <a:sym typeface="Symbol" panose="05050102010706020507" charset="0"/>
              </a:rPr>
              <a:t></a:t>
            </a:r>
            <a:r>
              <a:rPr lang="en-US" altLang="zh-CN" sz="2800" dirty="0" err="1">
                <a:effectLst>
                  <a:outerShdw blurRad="38100" dist="38100" dir="2700000" algn="tl">
                    <a:srgbClr val="DDDDDD"/>
                  </a:outerShdw>
                </a:effectLst>
              </a:rPr>
              <a:t>U</a:t>
            </a:r>
            <a:r>
              <a:rPr lang="en-US" altLang="zh-CN" sz="2800" i="0" baseline="-25000" dirty="0" err="1">
                <a:effectLst>
                  <a:outerShdw blurRad="38100" dist="38100" dir="2700000" algn="tl">
                    <a:srgbClr val="DDDDDD"/>
                  </a:outerShdw>
                </a:effectLst>
              </a:rPr>
              <a:t>o</a:t>
            </a:r>
            <a:r>
              <a:rPr lang="en-US" altLang="zh-CN" sz="2800" i="0" baseline="-25000" dirty="0">
                <a:effectLst>
                  <a:outerShdw blurRad="38100" dist="38100" dir="2700000" algn="tl">
                    <a:srgbClr val="DDDDDD"/>
                  </a:outerShdw>
                </a:effectLst>
                <a:ea typeface="楷体_GB2312" charset="0"/>
                <a:cs typeface="楷体_GB2312" charset="0"/>
              </a:rPr>
              <a:t>(sat)</a:t>
            </a:r>
            <a:r>
              <a:rPr lang="en-US" altLang="zh-CN" sz="2800" i="0" baseline="-25000" dirty="0">
                <a:effectLst>
                  <a:outerShdw blurRad="38100" dist="38100" dir="2700000" algn="tl">
                    <a:srgbClr val="DDDDDD"/>
                  </a:outerShdw>
                </a:effectLst>
              </a:rPr>
              <a:t> </a:t>
            </a:r>
            <a:r>
              <a:rPr lang="en-US" altLang="zh-CN" sz="2800" i="0" dirty="0">
                <a:effectLst>
                  <a:outerShdw blurRad="38100" dist="38100" dir="2700000" algn="tl">
                    <a:srgbClr val="DDDDDD"/>
                  </a:outerShdw>
                </a:effectLst>
              </a:rPr>
              <a:t>=±6V</a:t>
            </a:r>
            <a:r>
              <a:rPr lang="zh-CN" altLang="en-US" sz="2800" i="0" dirty="0">
                <a:effectLst>
                  <a:outerShdw blurRad="38100" dist="38100" dir="2700000" algn="tl">
                    <a:srgbClr val="DDDDDD"/>
                  </a:outerShdw>
                </a:effectLst>
              </a:rPr>
              <a:t>，</a:t>
            </a:r>
            <a:r>
              <a:rPr lang="en-US" altLang="zh-CN" sz="2800" dirty="0">
                <a:effectLst>
                  <a:outerShdw blurRad="38100" dist="38100" dir="2700000" algn="tl">
                    <a:srgbClr val="DDDDDD"/>
                  </a:outerShdw>
                </a:effectLst>
              </a:rPr>
              <a:t>U</a:t>
            </a:r>
            <a:r>
              <a:rPr lang="en-US" altLang="zh-CN" sz="2800" i="0" baseline="-25000" dirty="0">
                <a:effectLst>
                  <a:outerShdw blurRad="38100" dist="38100" dir="2700000" algn="tl">
                    <a:srgbClr val="DDDDDD"/>
                  </a:outerShdw>
                </a:effectLst>
              </a:rPr>
              <a:t>R</a:t>
            </a:r>
            <a:r>
              <a:rPr lang="en-US" altLang="zh-CN" sz="2800" baseline="-25000" dirty="0">
                <a:effectLst>
                  <a:outerShdw blurRad="38100" dist="38100" dir="2700000" algn="tl">
                    <a:srgbClr val="DDDDDD"/>
                  </a:outerShdw>
                </a:effectLst>
              </a:rPr>
              <a:t> </a:t>
            </a:r>
            <a:r>
              <a:rPr lang="en-US" altLang="zh-CN" sz="2800" i="0" dirty="0">
                <a:effectLst>
                  <a:outerShdw blurRad="38100" dist="38100" dir="2700000" algn="tl">
                    <a:srgbClr val="DDDDDD"/>
                  </a:outerShdw>
                </a:effectLst>
              </a:rPr>
              <a:t>= 5V</a:t>
            </a:r>
            <a:r>
              <a:rPr lang="zh-CN" altLang="en-US" sz="2800" i="0" dirty="0">
                <a:effectLst>
                  <a:outerShdw blurRad="38100" dist="38100" dir="2700000" algn="tl">
                    <a:srgbClr val="DDDDDD"/>
                  </a:outerShdw>
                </a:effectLst>
              </a:rPr>
              <a:t>，</a:t>
            </a:r>
          </a:p>
          <a:p>
            <a:pPr eaLnBrk="1" hangingPunct="1">
              <a:lnSpc>
                <a:spcPct val="120000"/>
              </a:lnSpc>
            </a:pPr>
            <a:r>
              <a:rPr lang="zh-CN" altLang="en-US" sz="2800" i="0" dirty="0">
                <a:effectLst>
                  <a:outerShdw blurRad="38100" dist="38100" dir="2700000" algn="tl">
                    <a:srgbClr val="DDDDDD"/>
                  </a:outerShdw>
                </a:effectLst>
              </a:rPr>
              <a:t>    </a:t>
            </a:r>
            <a:r>
              <a:rPr lang="en-US" altLang="zh-CN" sz="2800" dirty="0" smtClean="0">
                <a:effectLst>
                  <a:outerShdw blurRad="38100" dist="38100" dir="2700000" algn="tl">
                    <a:srgbClr val="DDDDDD"/>
                  </a:outerShdw>
                </a:effectLst>
              </a:rPr>
              <a:t>R</a:t>
            </a:r>
            <a:r>
              <a:rPr lang="en-US" altLang="zh-CN" sz="2800" i="0" baseline="-25000" dirty="0" smtClean="0">
                <a:effectLst>
                  <a:outerShdw blurRad="38100" dist="38100" dir="2700000" algn="tl">
                    <a:srgbClr val="DDDDDD"/>
                  </a:outerShdw>
                </a:effectLst>
              </a:rPr>
              <a:t>F</a:t>
            </a:r>
            <a:r>
              <a:rPr lang="en-US" altLang="zh-CN" sz="2800" baseline="-25000" dirty="0" smtClean="0">
                <a:effectLst>
                  <a:outerShdw blurRad="38100" dist="38100" dir="2700000" algn="tl">
                    <a:srgbClr val="DDDDDD"/>
                  </a:outerShdw>
                </a:effectLst>
              </a:rPr>
              <a:t> </a:t>
            </a:r>
            <a:r>
              <a:rPr lang="en-US" altLang="zh-CN" sz="2800" i="0" dirty="0">
                <a:effectLst>
                  <a:outerShdw blurRad="38100" dist="38100" dir="2700000" algn="tl">
                    <a:srgbClr val="DDDDDD"/>
                  </a:outerShdw>
                </a:effectLst>
              </a:rPr>
              <a:t>= 20k</a:t>
            </a:r>
            <a:r>
              <a:rPr lang="en-US" altLang="zh-CN" sz="2800" i="0" dirty="0">
                <a:effectLst>
                  <a:outerShdw blurRad="38100" dist="38100" dir="2700000" algn="tl">
                    <a:srgbClr val="DDDDDD"/>
                  </a:outerShdw>
                </a:effectLst>
                <a:sym typeface="Symbol" panose="05050102010706020507" charset="0"/>
              </a:rPr>
              <a:t></a:t>
            </a:r>
            <a:r>
              <a:rPr lang="zh-CN" altLang="en-US" sz="2800" i="0" dirty="0">
                <a:effectLst>
                  <a:outerShdw blurRad="38100" dist="38100" dir="2700000" algn="tl">
                    <a:srgbClr val="DDDDDD"/>
                  </a:outerShdw>
                </a:effectLst>
                <a:sym typeface="Symbol" panose="05050102010706020507" charset="0"/>
              </a:rPr>
              <a:t>，</a:t>
            </a:r>
            <a:r>
              <a:rPr lang="en-US" altLang="zh-CN" sz="2800" dirty="0">
                <a:effectLst>
                  <a:outerShdw blurRad="38100" dist="38100" dir="2700000" algn="tl">
                    <a:srgbClr val="DDDDDD"/>
                  </a:outerShdw>
                </a:effectLst>
              </a:rPr>
              <a:t>R</a:t>
            </a:r>
            <a:r>
              <a:rPr lang="en-US" altLang="zh-CN" sz="2800" i="0" baseline="-25000" dirty="0">
                <a:effectLst>
                  <a:outerShdw blurRad="38100" dist="38100" dir="2700000" algn="tl">
                    <a:srgbClr val="DDDDDD"/>
                  </a:outerShdw>
                </a:effectLst>
              </a:rPr>
              <a:t>2</a:t>
            </a:r>
            <a:r>
              <a:rPr lang="en-US" altLang="zh-CN" sz="2800" i="0" dirty="0">
                <a:effectLst>
                  <a:outerShdw blurRad="38100" dist="38100" dir="2700000" algn="tl">
                    <a:srgbClr val="DDDDDD"/>
                  </a:outerShdw>
                </a:effectLst>
                <a:sym typeface="Symbol" panose="05050102010706020507" charset="0"/>
              </a:rPr>
              <a:t> =1</a:t>
            </a:r>
            <a:r>
              <a:rPr lang="en-US" altLang="zh-CN" sz="2800" i="0" dirty="0">
                <a:effectLst>
                  <a:outerShdw blurRad="38100" dist="38100" dir="2700000" algn="tl">
                    <a:srgbClr val="DDDDDD"/>
                  </a:outerShdw>
                </a:effectLst>
              </a:rPr>
              <a:t>0k</a:t>
            </a:r>
            <a:r>
              <a:rPr lang="en-US" altLang="zh-CN" sz="2800" i="0" dirty="0">
                <a:effectLst>
                  <a:outerShdw blurRad="38100" dist="38100" dir="2700000" algn="tl">
                    <a:srgbClr val="DDDDDD"/>
                  </a:outerShdw>
                </a:effectLst>
                <a:sym typeface="Symbol" panose="05050102010706020507" charset="0"/>
              </a:rPr>
              <a:t></a:t>
            </a:r>
            <a:r>
              <a:rPr lang="zh-CN" altLang="en-US" sz="2800" i="0" dirty="0">
                <a:effectLst>
                  <a:outerShdw blurRad="38100" dist="38100" dir="2700000" algn="tl">
                    <a:srgbClr val="DDDDDD"/>
                  </a:outerShdw>
                </a:effectLst>
                <a:sym typeface="Symbol" panose="05050102010706020507" charset="0"/>
              </a:rPr>
              <a:t>，求上、下门限电压。</a:t>
            </a:r>
          </a:p>
        </p:txBody>
      </p:sp>
      <p:sp>
        <p:nvSpPr>
          <p:cNvPr id="133127" name="Rectangle 7"/>
          <p:cNvSpPr>
            <a:spLocks noChangeArrowheads="1"/>
          </p:cNvSpPr>
          <p:nvPr/>
        </p:nvSpPr>
        <p:spPr bwMode="auto">
          <a:xfrm>
            <a:off x="2057400" y="23622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i="0">
                <a:effectLst>
                  <a:outerShdw blurRad="38100" dist="38100" dir="2700000" algn="tl">
                    <a:srgbClr val="C0C0C0"/>
                  </a:outerShdw>
                </a:effectLst>
                <a:latin typeface="Times New Roman" panose="02020603050405020304" charset="0"/>
                <a:ea typeface="宋体" panose="02010600030101010101" pitchFamily="2" charset="-122"/>
                <a:cs typeface="+mn-cs"/>
              </a:rPr>
              <a:t>1</a:t>
            </a: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pSp>
        <p:nvGrpSpPr>
          <p:cNvPr id="77829" name="Group 8"/>
          <p:cNvGrpSpPr/>
          <p:nvPr/>
        </p:nvGrpSpPr>
        <p:grpSpPr bwMode="auto">
          <a:xfrm>
            <a:off x="381000" y="228600"/>
            <a:ext cx="3805238" cy="2195513"/>
            <a:chOff x="3072" y="192"/>
            <a:chExt cx="2397" cy="1383"/>
          </a:xfrm>
        </p:grpSpPr>
        <p:grpSp>
          <p:nvGrpSpPr>
            <p:cNvPr id="77881" name="Group 9"/>
            <p:cNvGrpSpPr/>
            <p:nvPr/>
          </p:nvGrpSpPr>
          <p:grpSpPr bwMode="auto">
            <a:xfrm>
              <a:off x="4128" y="702"/>
              <a:ext cx="723" cy="873"/>
              <a:chOff x="1392" y="942"/>
              <a:chExt cx="723" cy="873"/>
            </a:xfrm>
          </p:grpSpPr>
          <p:sp>
            <p:nvSpPr>
              <p:cNvPr id="77920" name="Rectangle 10"/>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7921" name="Line 11"/>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922" name="Line 12"/>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923" name="Line 13"/>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924" name="Line 14"/>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33135" name="Text Box 15"/>
              <p:cNvSpPr txBox="1">
                <a:spLocks noChangeArrowheads="1"/>
              </p:cNvSpPr>
              <p:nvPr/>
            </p:nvSpPr>
            <p:spPr bwMode="auto">
              <a:xfrm>
                <a:off x="1584" y="1488"/>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F</a:t>
                </a:r>
                <a:endParaRPr lang="en-US" altLang="zh-CN" sz="2800" b="0" i="0">
                  <a:effectLst>
                    <a:outerShdw blurRad="38100" dist="38100" dir="2700000" algn="tl">
                      <a:srgbClr val="DDDDDD"/>
                    </a:outerShdw>
                  </a:effectLst>
                </a:endParaRPr>
              </a:p>
            </p:txBody>
          </p:sp>
        </p:grpSp>
        <p:sp>
          <p:nvSpPr>
            <p:cNvPr id="133136" name="Rectangle 16"/>
            <p:cNvSpPr>
              <a:spLocks noChangeArrowheads="1"/>
            </p:cNvSpPr>
            <p:nvPr/>
          </p:nvSpPr>
          <p:spPr bwMode="auto">
            <a:xfrm>
              <a:off x="3744" y="873"/>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grpSp>
          <p:nvGrpSpPr>
            <p:cNvPr id="77883" name="Group 17"/>
            <p:cNvGrpSpPr/>
            <p:nvPr/>
          </p:nvGrpSpPr>
          <p:grpSpPr bwMode="auto">
            <a:xfrm>
              <a:off x="3072" y="192"/>
              <a:ext cx="2397" cy="1104"/>
              <a:chOff x="336" y="432"/>
              <a:chExt cx="2397" cy="1104"/>
            </a:xfrm>
          </p:grpSpPr>
          <p:sp>
            <p:nvSpPr>
              <p:cNvPr id="133138" name="Text Box 18"/>
              <p:cNvSpPr txBox="1">
                <a:spLocks noChangeArrowheads="1"/>
              </p:cNvSpPr>
              <p:nvPr/>
            </p:nvSpPr>
            <p:spPr bwMode="auto">
              <a:xfrm>
                <a:off x="2301" y="960"/>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33139" name="Text Box 19"/>
              <p:cNvSpPr txBox="1">
                <a:spLocks noChangeArrowheads="1"/>
              </p:cNvSpPr>
              <p:nvPr/>
            </p:nvSpPr>
            <p:spPr bwMode="auto">
              <a:xfrm>
                <a:off x="336" y="87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7886" name="Rectangle 20"/>
              <p:cNvSpPr>
                <a:spLocks noChangeArrowheads="1"/>
              </p:cNvSpPr>
              <p:nvPr/>
            </p:nvSpPr>
            <p:spPr bwMode="auto">
              <a:xfrm>
                <a:off x="1038" y="105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7887" name="Rectangle 21"/>
              <p:cNvSpPr>
                <a:spLocks noChangeArrowheads="1"/>
              </p:cNvSpPr>
              <p:nvPr/>
            </p:nvSpPr>
            <p:spPr bwMode="auto">
              <a:xfrm>
                <a:off x="1038" y="7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7888" name="Line 22"/>
              <p:cNvSpPr>
                <a:spLocks noChangeShapeType="1"/>
              </p:cNvSpPr>
              <p:nvPr/>
            </p:nvSpPr>
            <p:spPr bwMode="auto">
              <a:xfrm flipH="1">
                <a:off x="624" y="835"/>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89" name="Line 23"/>
              <p:cNvSpPr>
                <a:spLocks noChangeShapeType="1"/>
              </p:cNvSpPr>
              <p:nvPr/>
            </p:nvSpPr>
            <p:spPr bwMode="auto">
              <a:xfrm flipH="1">
                <a:off x="864" y="1104"/>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90" name="Rectangle 24" descr="40%"/>
              <p:cNvSpPr>
                <a:spLocks noChangeArrowheads="1"/>
              </p:cNvSpPr>
              <p:nvPr/>
            </p:nvSpPr>
            <p:spPr bwMode="auto">
              <a:xfrm>
                <a:off x="1486" y="60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3145" name="Text Box 25"/>
              <p:cNvSpPr txBox="1">
                <a:spLocks noChangeArrowheads="1"/>
              </p:cNvSpPr>
              <p:nvPr/>
            </p:nvSpPr>
            <p:spPr bwMode="auto">
              <a:xfrm>
                <a:off x="1479" y="928"/>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146" name="Text Box 26"/>
              <p:cNvSpPr txBox="1">
                <a:spLocks noChangeArrowheads="1"/>
              </p:cNvSpPr>
              <p:nvPr/>
            </p:nvSpPr>
            <p:spPr bwMode="auto">
              <a:xfrm>
                <a:off x="1797" y="787"/>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147" name="Text Box 27"/>
              <p:cNvSpPr txBox="1">
                <a:spLocks noChangeArrowheads="1"/>
              </p:cNvSpPr>
              <p:nvPr/>
            </p:nvSpPr>
            <p:spPr bwMode="auto">
              <a:xfrm>
                <a:off x="1696" y="569"/>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7894" name="Line 28"/>
              <p:cNvSpPr>
                <a:spLocks noChangeShapeType="1"/>
              </p:cNvSpPr>
              <p:nvPr/>
            </p:nvSpPr>
            <p:spPr bwMode="auto">
              <a:xfrm>
                <a:off x="1286" y="1095"/>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95" name="Line 29"/>
              <p:cNvSpPr>
                <a:spLocks noChangeShapeType="1"/>
              </p:cNvSpPr>
              <p:nvPr/>
            </p:nvSpPr>
            <p:spPr bwMode="auto">
              <a:xfrm>
                <a:off x="2004" y="931"/>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96" name="Line 30"/>
              <p:cNvSpPr>
                <a:spLocks noChangeShapeType="1"/>
              </p:cNvSpPr>
              <p:nvPr/>
            </p:nvSpPr>
            <p:spPr bwMode="auto">
              <a:xfrm>
                <a:off x="1389" y="43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7897" name="Line 31"/>
              <p:cNvSpPr>
                <a:spLocks noChangeShapeType="1"/>
              </p:cNvSpPr>
              <p:nvPr/>
            </p:nvSpPr>
            <p:spPr bwMode="auto">
              <a:xfrm>
                <a:off x="1286" y="836"/>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3152" name="Text Box 32"/>
              <p:cNvSpPr txBox="1">
                <a:spLocks noChangeArrowheads="1"/>
              </p:cNvSpPr>
              <p:nvPr/>
            </p:nvSpPr>
            <p:spPr bwMode="auto">
              <a:xfrm>
                <a:off x="1486" y="656"/>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153" name="Text Box 33"/>
              <p:cNvSpPr txBox="1">
                <a:spLocks noChangeArrowheads="1"/>
              </p:cNvSpPr>
              <p:nvPr/>
            </p:nvSpPr>
            <p:spPr bwMode="auto">
              <a:xfrm rot="5400000">
                <a:off x="1554" y="581"/>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7900" name="Oval 34"/>
              <p:cNvSpPr>
                <a:spLocks noChangeArrowheads="1"/>
              </p:cNvSpPr>
              <p:nvPr/>
            </p:nvSpPr>
            <p:spPr bwMode="auto">
              <a:xfrm>
                <a:off x="2253" y="89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7901" name="Oval 35"/>
              <p:cNvSpPr>
                <a:spLocks noChangeArrowheads="1"/>
              </p:cNvSpPr>
              <p:nvPr/>
            </p:nvSpPr>
            <p:spPr bwMode="auto">
              <a:xfrm>
                <a:off x="576" y="8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3156" name="Text Box 36"/>
              <p:cNvSpPr txBox="1">
                <a:spLocks noChangeArrowheads="1"/>
              </p:cNvSpPr>
              <p:nvPr/>
            </p:nvSpPr>
            <p:spPr bwMode="auto">
              <a:xfrm>
                <a:off x="991" y="441"/>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i="0">
                  <a:effectLst>
                    <a:outerShdw blurRad="38100" dist="38100" dir="2700000" algn="tl">
                      <a:srgbClr val="DDDDDD"/>
                    </a:outerShdw>
                  </a:effectLst>
                </a:endParaRPr>
              </a:p>
            </p:txBody>
          </p:sp>
          <p:grpSp>
            <p:nvGrpSpPr>
              <p:cNvPr id="77903" name="Group 37"/>
              <p:cNvGrpSpPr/>
              <p:nvPr/>
            </p:nvGrpSpPr>
            <p:grpSpPr bwMode="auto">
              <a:xfrm>
                <a:off x="2205" y="1329"/>
                <a:ext cx="148" cy="207"/>
                <a:chOff x="2160" y="1713"/>
                <a:chExt cx="148" cy="207"/>
              </a:xfrm>
            </p:grpSpPr>
            <p:grpSp>
              <p:nvGrpSpPr>
                <p:cNvPr id="77916" name="Group 38"/>
                <p:cNvGrpSpPr/>
                <p:nvPr/>
              </p:nvGrpSpPr>
              <p:grpSpPr bwMode="auto">
                <a:xfrm>
                  <a:off x="2160" y="1767"/>
                  <a:ext cx="148" cy="153"/>
                  <a:chOff x="720" y="2736"/>
                  <a:chExt cx="185" cy="192"/>
                </a:xfrm>
              </p:grpSpPr>
              <p:sp>
                <p:nvSpPr>
                  <p:cNvPr id="77918" name="Line 3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919" name="Line 4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7917" name="Oval 4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3162" name="Text Box 42"/>
              <p:cNvSpPr txBox="1">
                <a:spLocks noChangeArrowheads="1"/>
              </p:cNvSpPr>
              <p:nvPr/>
            </p:nvSpPr>
            <p:spPr bwMode="auto">
              <a:xfrm>
                <a:off x="2301" y="777"/>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3163" name="Text Box 43"/>
              <p:cNvSpPr txBox="1">
                <a:spLocks noChangeArrowheads="1"/>
              </p:cNvSpPr>
              <p:nvPr/>
            </p:nvSpPr>
            <p:spPr bwMode="auto">
              <a:xfrm>
                <a:off x="2301" y="1209"/>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7906" name="Group 44"/>
              <p:cNvGrpSpPr/>
              <p:nvPr/>
            </p:nvGrpSpPr>
            <p:grpSpPr bwMode="auto">
              <a:xfrm>
                <a:off x="768" y="1104"/>
                <a:ext cx="193" cy="197"/>
                <a:chOff x="720" y="2736"/>
                <a:chExt cx="185" cy="192"/>
              </a:xfrm>
            </p:grpSpPr>
            <p:sp>
              <p:nvSpPr>
                <p:cNvPr id="77914" name="Line 4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915" name="Line 4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33167" name="Text Box 47"/>
              <p:cNvSpPr txBox="1">
                <a:spLocks noChangeArrowheads="1"/>
              </p:cNvSpPr>
              <p:nvPr/>
            </p:nvSpPr>
            <p:spPr bwMode="auto">
              <a:xfrm>
                <a:off x="359" y="6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7908" name="Group 48"/>
              <p:cNvGrpSpPr/>
              <p:nvPr/>
            </p:nvGrpSpPr>
            <p:grpSpPr bwMode="auto">
              <a:xfrm>
                <a:off x="524" y="1329"/>
                <a:ext cx="148" cy="207"/>
                <a:chOff x="2160" y="1713"/>
                <a:chExt cx="148" cy="207"/>
              </a:xfrm>
            </p:grpSpPr>
            <p:grpSp>
              <p:nvGrpSpPr>
                <p:cNvPr id="77910" name="Group 49"/>
                <p:cNvGrpSpPr/>
                <p:nvPr/>
              </p:nvGrpSpPr>
              <p:grpSpPr bwMode="auto">
                <a:xfrm>
                  <a:off x="2160" y="1767"/>
                  <a:ext cx="148" cy="153"/>
                  <a:chOff x="720" y="2736"/>
                  <a:chExt cx="185" cy="192"/>
                </a:xfrm>
              </p:grpSpPr>
              <p:sp>
                <p:nvSpPr>
                  <p:cNvPr id="77912" name="Line 5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913" name="Line 5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7911" name="Oval 5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3173" name="Text Box 53"/>
              <p:cNvSpPr txBox="1">
                <a:spLocks noChangeArrowheads="1"/>
              </p:cNvSpPr>
              <p:nvPr/>
            </p:nvSpPr>
            <p:spPr bwMode="auto">
              <a:xfrm>
                <a:off x="336" y="1185"/>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grpSp>
      <p:grpSp>
        <p:nvGrpSpPr>
          <p:cNvPr id="77830" name="Group 54"/>
          <p:cNvGrpSpPr/>
          <p:nvPr/>
        </p:nvGrpSpPr>
        <p:grpSpPr bwMode="auto">
          <a:xfrm>
            <a:off x="4500563" y="214313"/>
            <a:ext cx="3805237" cy="2147887"/>
            <a:chOff x="192" y="96"/>
            <a:chExt cx="2397" cy="1353"/>
          </a:xfrm>
        </p:grpSpPr>
        <p:sp>
          <p:nvSpPr>
            <p:cNvPr id="77833" name="Oval 55"/>
            <p:cNvSpPr>
              <a:spLocks noChangeArrowheads="1"/>
            </p:cNvSpPr>
            <p:nvPr/>
          </p:nvSpPr>
          <p:spPr bwMode="auto">
            <a:xfrm rot="5400000">
              <a:off x="624" y="960"/>
              <a:ext cx="192" cy="192"/>
            </a:xfrm>
            <a:prstGeom prst="ellips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7834" name="Line 56"/>
            <p:cNvSpPr>
              <a:spLocks noChangeShapeType="1"/>
            </p:cNvSpPr>
            <p:nvPr/>
          </p:nvSpPr>
          <p:spPr bwMode="auto">
            <a:xfrm>
              <a:off x="1119" y="96"/>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35" name="Line 57"/>
            <p:cNvSpPr>
              <a:spLocks noChangeShapeType="1"/>
            </p:cNvSpPr>
            <p:nvPr/>
          </p:nvSpPr>
          <p:spPr bwMode="auto">
            <a:xfrm>
              <a:off x="637" y="1296"/>
              <a:ext cx="17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36" name="Line 58"/>
            <p:cNvSpPr>
              <a:spLocks noChangeShapeType="1"/>
            </p:cNvSpPr>
            <p:nvPr/>
          </p:nvSpPr>
          <p:spPr bwMode="auto">
            <a:xfrm>
              <a:off x="720" y="768"/>
              <a:ext cx="0" cy="5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3179" name="Text Box 59"/>
            <p:cNvSpPr txBox="1">
              <a:spLocks noChangeArrowheads="1"/>
            </p:cNvSpPr>
            <p:nvPr/>
          </p:nvSpPr>
          <p:spPr bwMode="auto">
            <a:xfrm>
              <a:off x="720" y="768"/>
              <a:ext cx="192" cy="288"/>
            </a:xfrm>
            <a:prstGeom prst="rect">
              <a:avLst/>
            </a:prstGeom>
            <a:noFill/>
            <a:ln w="38100">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FF0000"/>
                  </a:solidFill>
                  <a:effectLst>
                    <a:outerShdw blurRad="38100" dist="38100" dir="2700000" algn="tl">
                      <a:srgbClr val="DDDDDD"/>
                    </a:outerShdw>
                  </a:effectLst>
                </a:rPr>
                <a:t>+</a:t>
              </a:r>
              <a:endParaRPr lang="en-US" altLang="zh-CN" sz="2400" b="0" i="0">
                <a:solidFill>
                  <a:srgbClr val="FF0000"/>
                </a:solidFill>
                <a:effectLst>
                  <a:outerShdw blurRad="38100" dist="38100" dir="2700000" algn="tl">
                    <a:srgbClr val="DDDDDD"/>
                  </a:outerShdw>
                </a:effectLst>
              </a:endParaRPr>
            </a:p>
          </p:txBody>
        </p:sp>
        <p:sp>
          <p:nvSpPr>
            <p:cNvPr id="133180" name="Text Box 60"/>
            <p:cNvSpPr txBox="1">
              <a:spLocks noChangeArrowheads="1"/>
            </p:cNvSpPr>
            <p:nvPr/>
          </p:nvSpPr>
          <p:spPr bwMode="auto">
            <a:xfrm>
              <a:off x="768" y="912"/>
              <a:ext cx="384"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baseline="-25000">
                  <a:solidFill>
                    <a:srgbClr val="000099"/>
                  </a:solidFill>
                  <a:effectLst>
                    <a:outerShdw blurRad="38100" dist="38100" dir="2700000" algn="tl">
                      <a:srgbClr val="DDDDDD"/>
                    </a:outerShdw>
                  </a:effectLst>
                </a:rPr>
                <a:t>R</a:t>
              </a:r>
              <a:endParaRPr lang="en-US" altLang="zh-CN" sz="3200">
                <a:solidFill>
                  <a:srgbClr val="000099"/>
                </a:solidFill>
                <a:effectLst>
                  <a:outerShdw blurRad="38100" dist="38100" dir="2700000" algn="tl">
                    <a:srgbClr val="DDDDDD"/>
                  </a:outerShdw>
                </a:effectLst>
              </a:endParaRPr>
            </a:p>
          </p:txBody>
        </p:sp>
        <p:sp>
          <p:nvSpPr>
            <p:cNvPr id="133181" name="Text Box 61"/>
            <p:cNvSpPr txBox="1">
              <a:spLocks noChangeArrowheads="1"/>
            </p:cNvSpPr>
            <p:nvPr/>
          </p:nvSpPr>
          <p:spPr bwMode="auto">
            <a:xfrm>
              <a:off x="720" y="1033"/>
              <a:ext cx="212"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r>
                <a:rPr lang="en-US" altLang="zh-CN" sz="2400" i="0">
                  <a:solidFill>
                    <a:srgbClr val="FF0000"/>
                  </a:solidFill>
                  <a:effectLst>
                    <a:outerShdw blurRad="38100" dist="38100" dir="2700000" algn="tl">
                      <a:srgbClr val="DDDDDD"/>
                    </a:outerShdw>
                  </a:effectLst>
                  <a:ea typeface="楷体_GB2312" charset="0"/>
                  <a:cs typeface="楷体_GB2312" charset="0"/>
                </a:rPr>
                <a:t>–</a:t>
              </a:r>
              <a:endParaRPr lang="en-US" altLang="zh-CN" sz="3200" i="0">
                <a:solidFill>
                  <a:srgbClr val="FF0000"/>
                </a:solidFill>
                <a:effectLst>
                  <a:outerShdw blurRad="38100" dist="38100" dir="2700000" algn="tl">
                    <a:srgbClr val="DDDDDD"/>
                  </a:outerShdw>
                </a:effectLst>
                <a:ea typeface="楷体_GB2312" charset="0"/>
                <a:cs typeface="楷体_GB2312" charset="0"/>
              </a:endParaRPr>
            </a:p>
          </p:txBody>
        </p:sp>
        <p:grpSp>
          <p:nvGrpSpPr>
            <p:cNvPr id="77840" name="Group 62"/>
            <p:cNvGrpSpPr/>
            <p:nvPr/>
          </p:nvGrpSpPr>
          <p:grpSpPr bwMode="auto">
            <a:xfrm>
              <a:off x="1248" y="615"/>
              <a:ext cx="723" cy="834"/>
              <a:chOff x="1392" y="942"/>
              <a:chExt cx="723" cy="834"/>
            </a:xfrm>
          </p:grpSpPr>
          <p:sp>
            <p:nvSpPr>
              <p:cNvPr id="77875" name="Rectangle 63"/>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7876" name="Line 64"/>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877" name="Line 65"/>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878" name="Line 66"/>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7879" name="Line 67"/>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33188" name="Text Box 68"/>
              <p:cNvSpPr txBox="1">
                <a:spLocks noChangeArrowheads="1"/>
              </p:cNvSpPr>
              <p:nvPr/>
            </p:nvSpPr>
            <p:spPr bwMode="auto">
              <a:xfrm>
                <a:off x="1584" y="1488"/>
                <a:ext cx="52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F</a:t>
                </a:r>
                <a:endParaRPr lang="en-US" altLang="zh-CN" sz="2400" b="0" i="0">
                  <a:effectLst>
                    <a:outerShdw blurRad="38100" dist="38100" dir="2700000" algn="tl">
                      <a:srgbClr val="DDDDDD"/>
                    </a:outerShdw>
                  </a:effectLst>
                </a:endParaRPr>
              </a:p>
            </p:txBody>
          </p:sp>
        </p:grpSp>
        <p:sp>
          <p:nvSpPr>
            <p:cNvPr id="133189" name="Rectangle 69"/>
            <p:cNvSpPr>
              <a:spLocks noChangeArrowheads="1"/>
            </p:cNvSpPr>
            <p:nvPr/>
          </p:nvSpPr>
          <p:spPr bwMode="auto">
            <a:xfrm>
              <a:off x="864" y="768"/>
              <a:ext cx="359" cy="291"/>
            </a:xfrm>
            <a:prstGeom prst="rect">
              <a:avLst/>
            </a:prstGeom>
            <a:noFill/>
            <a:ln w="9525">
              <a:noFill/>
              <a:miter lim="800000"/>
            </a:ln>
          </p:spPr>
          <p:txBody>
            <a:bodyPr wrap="none">
              <a:spAutoFit/>
            </a:bodyPr>
            <a:lstStyle/>
            <a:p>
              <a:r>
                <a:rPr lang="en-US" altLang="zh-CN" sz="2400" b="1" i="1" dirty="0">
                  <a:effectLst>
                    <a:outerShdw blurRad="38100" dist="38100" dir="2700000" algn="tl">
                      <a:srgbClr val="DDDDDD"/>
                    </a:outerShdw>
                  </a:effectLst>
                  <a:latin typeface="Times New Roman" panose="02020603050405020304"/>
                  <a:cs typeface="Times New Roman" panose="02020603050405020304"/>
                </a:rPr>
                <a:t>R</a:t>
              </a:r>
              <a:r>
                <a:rPr lang="en-US" altLang="zh-CN" sz="24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33190" name="Text Box 70"/>
            <p:cNvSpPr txBox="1">
              <a:spLocks noChangeArrowheads="1"/>
            </p:cNvSpPr>
            <p:nvPr/>
          </p:nvSpPr>
          <p:spPr bwMode="auto">
            <a:xfrm>
              <a:off x="2157" y="63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33191" name="Text Box 71"/>
            <p:cNvSpPr txBox="1">
              <a:spLocks noChangeArrowheads="1"/>
            </p:cNvSpPr>
            <p:nvPr/>
          </p:nvSpPr>
          <p:spPr bwMode="auto">
            <a:xfrm>
              <a:off x="192" y="585"/>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7844" name="Rectangle 72"/>
            <p:cNvSpPr>
              <a:spLocks noChangeArrowheads="1"/>
            </p:cNvSpPr>
            <p:nvPr/>
          </p:nvSpPr>
          <p:spPr bwMode="auto">
            <a:xfrm>
              <a:off x="894" y="72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7845" name="Rectangle 73"/>
            <p:cNvSpPr>
              <a:spLocks noChangeArrowheads="1"/>
            </p:cNvSpPr>
            <p:nvPr/>
          </p:nvSpPr>
          <p:spPr bwMode="auto">
            <a:xfrm>
              <a:off x="894" y="47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7846" name="Line 74"/>
            <p:cNvSpPr>
              <a:spLocks noChangeShapeType="1"/>
            </p:cNvSpPr>
            <p:nvPr/>
          </p:nvSpPr>
          <p:spPr bwMode="auto">
            <a:xfrm flipH="1">
              <a:off x="480" y="508"/>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47" name="Line 75"/>
            <p:cNvSpPr>
              <a:spLocks noChangeShapeType="1"/>
            </p:cNvSpPr>
            <p:nvPr/>
          </p:nvSpPr>
          <p:spPr bwMode="auto">
            <a:xfrm flipH="1">
              <a:off x="720" y="777"/>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48" name="Rectangle 76" descr="40%"/>
            <p:cNvSpPr>
              <a:spLocks noChangeArrowheads="1"/>
            </p:cNvSpPr>
            <p:nvPr/>
          </p:nvSpPr>
          <p:spPr bwMode="auto">
            <a:xfrm>
              <a:off x="1342" y="278"/>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3197" name="Text Box 77"/>
            <p:cNvSpPr txBox="1">
              <a:spLocks noChangeArrowheads="1"/>
            </p:cNvSpPr>
            <p:nvPr/>
          </p:nvSpPr>
          <p:spPr bwMode="auto">
            <a:xfrm>
              <a:off x="1335" y="601"/>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198" name="Text Box 78"/>
            <p:cNvSpPr txBox="1">
              <a:spLocks noChangeArrowheads="1"/>
            </p:cNvSpPr>
            <p:nvPr/>
          </p:nvSpPr>
          <p:spPr bwMode="auto">
            <a:xfrm>
              <a:off x="1653" y="460"/>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199" name="Text Box 79"/>
            <p:cNvSpPr txBox="1">
              <a:spLocks noChangeArrowheads="1"/>
            </p:cNvSpPr>
            <p:nvPr/>
          </p:nvSpPr>
          <p:spPr bwMode="auto">
            <a:xfrm>
              <a:off x="1552" y="242"/>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7852" name="Line 80"/>
            <p:cNvSpPr>
              <a:spLocks noChangeShapeType="1"/>
            </p:cNvSpPr>
            <p:nvPr/>
          </p:nvSpPr>
          <p:spPr bwMode="auto">
            <a:xfrm>
              <a:off x="1142" y="768"/>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53" name="Line 81"/>
            <p:cNvSpPr>
              <a:spLocks noChangeShapeType="1"/>
            </p:cNvSpPr>
            <p:nvPr/>
          </p:nvSpPr>
          <p:spPr bwMode="auto">
            <a:xfrm>
              <a:off x="1860" y="604"/>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54" name="Line 82"/>
            <p:cNvSpPr>
              <a:spLocks noChangeShapeType="1"/>
            </p:cNvSpPr>
            <p:nvPr/>
          </p:nvSpPr>
          <p:spPr bwMode="auto">
            <a:xfrm>
              <a:off x="1245" y="105"/>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7855" name="Line 83"/>
            <p:cNvSpPr>
              <a:spLocks noChangeShapeType="1"/>
            </p:cNvSpPr>
            <p:nvPr/>
          </p:nvSpPr>
          <p:spPr bwMode="auto">
            <a:xfrm>
              <a:off x="1142" y="50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3204" name="Text Box 84"/>
            <p:cNvSpPr txBox="1">
              <a:spLocks noChangeArrowheads="1"/>
            </p:cNvSpPr>
            <p:nvPr/>
          </p:nvSpPr>
          <p:spPr bwMode="auto">
            <a:xfrm>
              <a:off x="1342" y="329"/>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3205" name="Text Box 85"/>
            <p:cNvSpPr txBox="1">
              <a:spLocks noChangeArrowheads="1"/>
            </p:cNvSpPr>
            <p:nvPr/>
          </p:nvSpPr>
          <p:spPr bwMode="auto">
            <a:xfrm rot="5400000">
              <a:off x="1410" y="254"/>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7858" name="Oval 86"/>
            <p:cNvSpPr>
              <a:spLocks noChangeArrowheads="1"/>
            </p:cNvSpPr>
            <p:nvPr/>
          </p:nvSpPr>
          <p:spPr bwMode="auto">
            <a:xfrm>
              <a:off x="2109" y="570"/>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7859" name="Oval 87"/>
            <p:cNvSpPr>
              <a:spLocks noChangeArrowheads="1"/>
            </p:cNvSpPr>
            <p:nvPr/>
          </p:nvSpPr>
          <p:spPr bwMode="auto">
            <a:xfrm>
              <a:off x="432" y="474"/>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3208" name="Text Box 88"/>
            <p:cNvSpPr txBox="1">
              <a:spLocks noChangeArrowheads="1"/>
            </p:cNvSpPr>
            <p:nvPr/>
          </p:nvSpPr>
          <p:spPr bwMode="auto">
            <a:xfrm>
              <a:off x="895" y="192"/>
              <a:ext cx="353" cy="288"/>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1</a:t>
              </a:r>
              <a:endParaRPr lang="en-US" altLang="zh-CN" sz="2400" i="0">
                <a:effectLst>
                  <a:outerShdw blurRad="38100" dist="38100" dir="2700000" algn="tl">
                    <a:srgbClr val="DDDDDD"/>
                  </a:outerShdw>
                </a:effectLst>
              </a:endParaRPr>
            </a:p>
          </p:txBody>
        </p:sp>
        <p:grpSp>
          <p:nvGrpSpPr>
            <p:cNvPr id="77861" name="Group 89"/>
            <p:cNvGrpSpPr/>
            <p:nvPr/>
          </p:nvGrpSpPr>
          <p:grpSpPr bwMode="auto">
            <a:xfrm>
              <a:off x="2061" y="1002"/>
              <a:ext cx="148" cy="207"/>
              <a:chOff x="2160" y="1713"/>
              <a:chExt cx="148" cy="207"/>
            </a:xfrm>
          </p:grpSpPr>
          <p:grpSp>
            <p:nvGrpSpPr>
              <p:cNvPr id="77871" name="Group 90"/>
              <p:cNvGrpSpPr/>
              <p:nvPr/>
            </p:nvGrpSpPr>
            <p:grpSpPr bwMode="auto">
              <a:xfrm>
                <a:off x="2160" y="1767"/>
                <a:ext cx="148" cy="153"/>
                <a:chOff x="720" y="2736"/>
                <a:chExt cx="185" cy="192"/>
              </a:xfrm>
            </p:grpSpPr>
            <p:sp>
              <p:nvSpPr>
                <p:cNvPr id="77873" name="Line 91"/>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74" name="Line 92"/>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7872" name="Oval 93"/>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3214" name="Text Box 94"/>
            <p:cNvSpPr txBox="1">
              <a:spLocks noChangeArrowheads="1"/>
            </p:cNvSpPr>
            <p:nvPr/>
          </p:nvSpPr>
          <p:spPr bwMode="auto">
            <a:xfrm>
              <a:off x="2157" y="450"/>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3215" name="Text Box 95"/>
            <p:cNvSpPr txBox="1">
              <a:spLocks noChangeArrowheads="1"/>
            </p:cNvSpPr>
            <p:nvPr/>
          </p:nvSpPr>
          <p:spPr bwMode="auto">
            <a:xfrm>
              <a:off x="2157" y="882"/>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3216" name="Text Box 96"/>
            <p:cNvSpPr txBox="1">
              <a:spLocks noChangeArrowheads="1"/>
            </p:cNvSpPr>
            <p:nvPr/>
          </p:nvSpPr>
          <p:spPr bwMode="auto">
            <a:xfrm>
              <a:off x="215" y="354"/>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7865" name="Group 97"/>
            <p:cNvGrpSpPr/>
            <p:nvPr/>
          </p:nvGrpSpPr>
          <p:grpSpPr bwMode="auto">
            <a:xfrm>
              <a:off x="380" y="1104"/>
              <a:ext cx="148" cy="207"/>
              <a:chOff x="2160" y="1713"/>
              <a:chExt cx="148" cy="207"/>
            </a:xfrm>
          </p:grpSpPr>
          <p:grpSp>
            <p:nvGrpSpPr>
              <p:cNvPr id="77867" name="Group 98"/>
              <p:cNvGrpSpPr/>
              <p:nvPr/>
            </p:nvGrpSpPr>
            <p:grpSpPr bwMode="auto">
              <a:xfrm>
                <a:off x="2160" y="1767"/>
                <a:ext cx="148" cy="153"/>
                <a:chOff x="720" y="2736"/>
                <a:chExt cx="185" cy="192"/>
              </a:xfrm>
            </p:grpSpPr>
            <p:sp>
              <p:nvSpPr>
                <p:cNvPr id="77869" name="Line 9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7870" name="Line 10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7868" name="Oval 10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3222" name="Text Box 102"/>
            <p:cNvSpPr txBox="1">
              <a:spLocks noChangeArrowheads="1"/>
            </p:cNvSpPr>
            <p:nvPr/>
          </p:nvSpPr>
          <p:spPr bwMode="auto">
            <a:xfrm>
              <a:off x="192" y="858"/>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sp>
        <p:nvSpPr>
          <p:cNvPr id="133223" name="Rectangle 103"/>
          <p:cNvSpPr>
            <a:spLocks noChangeArrowheads="1"/>
          </p:cNvSpPr>
          <p:nvPr/>
        </p:nvSpPr>
        <p:spPr bwMode="auto">
          <a:xfrm>
            <a:off x="6235700" y="22860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i="0">
                <a:effectLst>
                  <a:outerShdw blurRad="38100" dist="38100" dir="2700000" algn="tl">
                    <a:srgbClr val="C0C0C0"/>
                  </a:outerShdw>
                </a:effectLst>
                <a:latin typeface="Times New Roman" panose="02020603050405020304" charset="0"/>
                <a:ea typeface="宋体" panose="02010600030101010101" pitchFamily="2" charset="-122"/>
                <a:cs typeface="+mn-cs"/>
              </a:rPr>
              <a:t>2</a:t>
            </a:r>
            <a:r>
              <a:rPr lang="zh-CN" altLang="en-US" sz="2800" i="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aphicFrame>
        <p:nvGraphicFramePr>
          <p:cNvPr id="133224" name="Object 104"/>
          <p:cNvGraphicFramePr>
            <a:graphicFrameLocks noChangeAspect="1"/>
          </p:cNvGraphicFramePr>
          <p:nvPr/>
        </p:nvGraphicFramePr>
        <p:xfrm>
          <a:off x="1143000" y="4394200"/>
          <a:ext cx="6400800" cy="1782763"/>
        </p:xfrm>
        <a:graphic>
          <a:graphicData uri="http://schemas.openxmlformats.org/presentationml/2006/ole">
            <mc:AlternateContent xmlns:mc="http://schemas.openxmlformats.org/markup-compatibility/2006">
              <mc:Choice xmlns:v="urn:schemas-microsoft-com:vml" Requires="v">
                <p:oleObj spid="_x0000_s41987" name="公式" r:id="rId3" imgW="3492500" imgH="901700" progId="Equation.3">
                  <p:embed/>
                </p:oleObj>
              </mc:Choice>
              <mc:Fallback>
                <p:oleObj name="公式" r:id="rId3" imgW="3492500" imgH="901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94200"/>
                        <a:ext cx="6400800" cy="17827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65134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wipe(left)">
                                      <p:cBhvr>
                                        <p:cTn id="7" dur="500"/>
                                        <p:tgtEl>
                                          <p:spTgt spid="133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224"/>
                                        </p:tgtEl>
                                        <p:attrNameLst>
                                          <p:attrName>style.visibility</p:attrName>
                                        </p:attrNameLst>
                                      </p:cBhvr>
                                      <p:to>
                                        <p:strVal val="visible"/>
                                      </p:to>
                                    </p:set>
                                    <p:animEffect transition="in" filter="wipe(left)">
                                      <p:cBhvr>
                                        <p:cTn id="12" dur="500"/>
                                        <p:tgtEl>
                                          <p:spTgt spid="133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4"/>
          <p:cNvSpPr>
            <a:spLocks noChangeArrowheads="1"/>
          </p:cNvSpPr>
          <p:nvPr/>
        </p:nvSpPr>
        <p:spPr bwMode="auto">
          <a:xfrm>
            <a:off x="2057400" y="23622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1</a:t>
            </a:r>
            <a:r>
              <a:rPr lang="zh-CN" altLang="en-US"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pSp>
        <p:nvGrpSpPr>
          <p:cNvPr id="78851" name="Group 5"/>
          <p:cNvGrpSpPr/>
          <p:nvPr/>
        </p:nvGrpSpPr>
        <p:grpSpPr bwMode="auto">
          <a:xfrm>
            <a:off x="381000" y="228600"/>
            <a:ext cx="3805238" cy="2195513"/>
            <a:chOff x="3072" y="192"/>
            <a:chExt cx="2397" cy="1383"/>
          </a:xfrm>
        </p:grpSpPr>
        <p:grpSp>
          <p:nvGrpSpPr>
            <p:cNvPr id="78972" name="Group 6"/>
            <p:cNvGrpSpPr/>
            <p:nvPr/>
          </p:nvGrpSpPr>
          <p:grpSpPr bwMode="auto">
            <a:xfrm>
              <a:off x="4128" y="702"/>
              <a:ext cx="723" cy="873"/>
              <a:chOff x="1392" y="942"/>
              <a:chExt cx="723" cy="873"/>
            </a:xfrm>
          </p:grpSpPr>
          <p:sp>
            <p:nvSpPr>
              <p:cNvPr id="79011" name="Rectangle 7"/>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9012" name="Line 8"/>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9013" name="Line 9"/>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9014" name="Line 10"/>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9015" name="Line 11"/>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34156" name="Text Box 12"/>
              <p:cNvSpPr txBox="1">
                <a:spLocks noChangeArrowheads="1"/>
              </p:cNvSpPr>
              <p:nvPr/>
            </p:nvSpPr>
            <p:spPr bwMode="auto">
              <a:xfrm>
                <a:off x="1584" y="1488"/>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F</a:t>
                </a:r>
                <a:endParaRPr lang="en-US" altLang="zh-CN" sz="2800" b="0" i="0">
                  <a:effectLst>
                    <a:outerShdw blurRad="38100" dist="38100" dir="2700000" algn="tl">
                      <a:srgbClr val="DDDDDD"/>
                    </a:outerShdw>
                  </a:effectLst>
                </a:endParaRPr>
              </a:p>
            </p:txBody>
          </p:sp>
        </p:grpSp>
        <p:sp>
          <p:nvSpPr>
            <p:cNvPr id="134157" name="Rectangle 13"/>
            <p:cNvSpPr>
              <a:spLocks noChangeArrowheads="1"/>
            </p:cNvSpPr>
            <p:nvPr/>
          </p:nvSpPr>
          <p:spPr bwMode="auto">
            <a:xfrm>
              <a:off x="3744" y="873"/>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grpSp>
          <p:nvGrpSpPr>
            <p:cNvPr id="78974" name="Group 14"/>
            <p:cNvGrpSpPr/>
            <p:nvPr/>
          </p:nvGrpSpPr>
          <p:grpSpPr bwMode="auto">
            <a:xfrm>
              <a:off x="3072" y="192"/>
              <a:ext cx="2397" cy="1104"/>
              <a:chOff x="336" y="432"/>
              <a:chExt cx="2397" cy="1104"/>
            </a:xfrm>
          </p:grpSpPr>
          <p:sp>
            <p:nvSpPr>
              <p:cNvPr id="134159" name="Text Box 15"/>
              <p:cNvSpPr txBox="1">
                <a:spLocks noChangeArrowheads="1"/>
              </p:cNvSpPr>
              <p:nvPr/>
            </p:nvSpPr>
            <p:spPr bwMode="auto">
              <a:xfrm>
                <a:off x="2301" y="960"/>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34160" name="Text Box 16"/>
              <p:cNvSpPr txBox="1">
                <a:spLocks noChangeArrowheads="1"/>
              </p:cNvSpPr>
              <p:nvPr/>
            </p:nvSpPr>
            <p:spPr bwMode="auto">
              <a:xfrm>
                <a:off x="336" y="87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8977" name="Rectangle 17"/>
              <p:cNvSpPr>
                <a:spLocks noChangeArrowheads="1"/>
              </p:cNvSpPr>
              <p:nvPr/>
            </p:nvSpPr>
            <p:spPr bwMode="auto">
              <a:xfrm>
                <a:off x="1038" y="1056"/>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8978" name="Rectangle 18"/>
              <p:cNvSpPr>
                <a:spLocks noChangeArrowheads="1"/>
              </p:cNvSpPr>
              <p:nvPr/>
            </p:nvSpPr>
            <p:spPr bwMode="auto">
              <a:xfrm>
                <a:off x="1038" y="797"/>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8979" name="Line 19"/>
              <p:cNvSpPr>
                <a:spLocks noChangeShapeType="1"/>
              </p:cNvSpPr>
              <p:nvPr/>
            </p:nvSpPr>
            <p:spPr bwMode="auto">
              <a:xfrm flipH="1">
                <a:off x="624" y="835"/>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80" name="Line 20"/>
              <p:cNvSpPr>
                <a:spLocks noChangeShapeType="1"/>
              </p:cNvSpPr>
              <p:nvPr/>
            </p:nvSpPr>
            <p:spPr bwMode="auto">
              <a:xfrm flipH="1">
                <a:off x="864" y="1104"/>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81" name="Rectangle 21" descr="40%"/>
              <p:cNvSpPr>
                <a:spLocks noChangeArrowheads="1"/>
              </p:cNvSpPr>
              <p:nvPr/>
            </p:nvSpPr>
            <p:spPr bwMode="auto">
              <a:xfrm>
                <a:off x="1486" y="605"/>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4166" name="Text Box 22"/>
              <p:cNvSpPr txBox="1">
                <a:spLocks noChangeArrowheads="1"/>
              </p:cNvSpPr>
              <p:nvPr/>
            </p:nvSpPr>
            <p:spPr bwMode="auto">
              <a:xfrm>
                <a:off x="1479" y="928"/>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167" name="Text Box 23"/>
              <p:cNvSpPr txBox="1">
                <a:spLocks noChangeArrowheads="1"/>
              </p:cNvSpPr>
              <p:nvPr/>
            </p:nvSpPr>
            <p:spPr bwMode="auto">
              <a:xfrm>
                <a:off x="1797" y="787"/>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168" name="Text Box 24"/>
              <p:cNvSpPr txBox="1">
                <a:spLocks noChangeArrowheads="1"/>
              </p:cNvSpPr>
              <p:nvPr/>
            </p:nvSpPr>
            <p:spPr bwMode="auto">
              <a:xfrm>
                <a:off x="1696" y="569"/>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8985" name="Line 25"/>
              <p:cNvSpPr>
                <a:spLocks noChangeShapeType="1"/>
              </p:cNvSpPr>
              <p:nvPr/>
            </p:nvSpPr>
            <p:spPr bwMode="auto">
              <a:xfrm>
                <a:off x="1286" y="1095"/>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86" name="Line 26"/>
              <p:cNvSpPr>
                <a:spLocks noChangeShapeType="1"/>
              </p:cNvSpPr>
              <p:nvPr/>
            </p:nvSpPr>
            <p:spPr bwMode="auto">
              <a:xfrm>
                <a:off x="2004" y="931"/>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87" name="Line 27"/>
              <p:cNvSpPr>
                <a:spLocks noChangeShapeType="1"/>
              </p:cNvSpPr>
              <p:nvPr/>
            </p:nvSpPr>
            <p:spPr bwMode="auto">
              <a:xfrm>
                <a:off x="1389" y="432"/>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8988" name="Line 28"/>
              <p:cNvSpPr>
                <a:spLocks noChangeShapeType="1"/>
              </p:cNvSpPr>
              <p:nvPr/>
            </p:nvSpPr>
            <p:spPr bwMode="auto">
              <a:xfrm>
                <a:off x="1286" y="836"/>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4173" name="Text Box 29"/>
              <p:cNvSpPr txBox="1">
                <a:spLocks noChangeArrowheads="1"/>
              </p:cNvSpPr>
              <p:nvPr/>
            </p:nvSpPr>
            <p:spPr bwMode="auto">
              <a:xfrm>
                <a:off x="1486" y="656"/>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174" name="Text Box 30"/>
              <p:cNvSpPr txBox="1">
                <a:spLocks noChangeArrowheads="1"/>
              </p:cNvSpPr>
              <p:nvPr/>
            </p:nvSpPr>
            <p:spPr bwMode="auto">
              <a:xfrm rot="5400000">
                <a:off x="1554" y="581"/>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8991" name="Oval 31"/>
              <p:cNvSpPr>
                <a:spLocks noChangeArrowheads="1"/>
              </p:cNvSpPr>
              <p:nvPr/>
            </p:nvSpPr>
            <p:spPr bwMode="auto">
              <a:xfrm>
                <a:off x="2253" y="897"/>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8992" name="Oval 32"/>
              <p:cNvSpPr>
                <a:spLocks noChangeArrowheads="1"/>
              </p:cNvSpPr>
              <p:nvPr/>
            </p:nvSpPr>
            <p:spPr bwMode="auto">
              <a:xfrm>
                <a:off x="576" y="8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4177" name="Text Box 33"/>
              <p:cNvSpPr txBox="1">
                <a:spLocks noChangeArrowheads="1"/>
              </p:cNvSpPr>
              <p:nvPr/>
            </p:nvSpPr>
            <p:spPr bwMode="auto">
              <a:xfrm>
                <a:off x="991" y="441"/>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i="0">
                  <a:effectLst>
                    <a:outerShdw blurRad="38100" dist="38100" dir="2700000" algn="tl">
                      <a:srgbClr val="DDDDDD"/>
                    </a:outerShdw>
                  </a:effectLst>
                </a:endParaRPr>
              </a:p>
            </p:txBody>
          </p:sp>
          <p:grpSp>
            <p:nvGrpSpPr>
              <p:cNvPr id="78994" name="Group 34"/>
              <p:cNvGrpSpPr/>
              <p:nvPr/>
            </p:nvGrpSpPr>
            <p:grpSpPr bwMode="auto">
              <a:xfrm>
                <a:off x="2205" y="1329"/>
                <a:ext cx="148" cy="207"/>
                <a:chOff x="2160" y="1713"/>
                <a:chExt cx="148" cy="207"/>
              </a:xfrm>
            </p:grpSpPr>
            <p:grpSp>
              <p:nvGrpSpPr>
                <p:cNvPr id="79007" name="Group 35"/>
                <p:cNvGrpSpPr/>
                <p:nvPr/>
              </p:nvGrpSpPr>
              <p:grpSpPr bwMode="auto">
                <a:xfrm>
                  <a:off x="2160" y="1767"/>
                  <a:ext cx="148" cy="153"/>
                  <a:chOff x="720" y="2736"/>
                  <a:chExt cx="185" cy="192"/>
                </a:xfrm>
              </p:grpSpPr>
              <p:sp>
                <p:nvSpPr>
                  <p:cNvPr id="79009" name="Line 3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9010" name="Line 3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9008" name="Oval 3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4183" name="Text Box 39"/>
              <p:cNvSpPr txBox="1">
                <a:spLocks noChangeArrowheads="1"/>
              </p:cNvSpPr>
              <p:nvPr/>
            </p:nvSpPr>
            <p:spPr bwMode="auto">
              <a:xfrm>
                <a:off x="2301" y="777"/>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4184" name="Text Box 40"/>
              <p:cNvSpPr txBox="1">
                <a:spLocks noChangeArrowheads="1"/>
              </p:cNvSpPr>
              <p:nvPr/>
            </p:nvSpPr>
            <p:spPr bwMode="auto">
              <a:xfrm>
                <a:off x="2301" y="1209"/>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8997" name="Group 41"/>
              <p:cNvGrpSpPr/>
              <p:nvPr/>
            </p:nvGrpSpPr>
            <p:grpSpPr bwMode="auto">
              <a:xfrm>
                <a:off x="768" y="1104"/>
                <a:ext cx="193" cy="197"/>
                <a:chOff x="720" y="2736"/>
                <a:chExt cx="185" cy="192"/>
              </a:xfrm>
            </p:grpSpPr>
            <p:sp>
              <p:nvSpPr>
                <p:cNvPr id="79005" name="Line 4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9006" name="Line 4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34188" name="Text Box 44"/>
              <p:cNvSpPr txBox="1">
                <a:spLocks noChangeArrowheads="1"/>
              </p:cNvSpPr>
              <p:nvPr/>
            </p:nvSpPr>
            <p:spPr bwMode="auto">
              <a:xfrm>
                <a:off x="359" y="6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8999" name="Group 45"/>
              <p:cNvGrpSpPr/>
              <p:nvPr/>
            </p:nvGrpSpPr>
            <p:grpSpPr bwMode="auto">
              <a:xfrm>
                <a:off x="524" y="1329"/>
                <a:ext cx="148" cy="207"/>
                <a:chOff x="2160" y="1713"/>
                <a:chExt cx="148" cy="207"/>
              </a:xfrm>
            </p:grpSpPr>
            <p:grpSp>
              <p:nvGrpSpPr>
                <p:cNvPr id="79001" name="Group 46"/>
                <p:cNvGrpSpPr/>
                <p:nvPr/>
              </p:nvGrpSpPr>
              <p:grpSpPr bwMode="auto">
                <a:xfrm>
                  <a:off x="2160" y="1767"/>
                  <a:ext cx="148" cy="153"/>
                  <a:chOff x="720" y="2736"/>
                  <a:chExt cx="185" cy="192"/>
                </a:xfrm>
              </p:grpSpPr>
              <p:sp>
                <p:nvSpPr>
                  <p:cNvPr id="79003" name="Line 4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9004" name="Line 4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9002" name="Oval 49"/>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4194" name="Text Box 50"/>
              <p:cNvSpPr txBox="1">
                <a:spLocks noChangeArrowheads="1"/>
              </p:cNvSpPr>
              <p:nvPr/>
            </p:nvSpPr>
            <p:spPr bwMode="auto">
              <a:xfrm>
                <a:off x="336" y="1185"/>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grpSp>
      <p:grpSp>
        <p:nvGrpSpPr>
          <p:cNvPr id="78852" name="Group 51"/>
          <p:cNvGrpSpPr/>
          <p:nvPr/>
        </p:nvGrpSpPr>
        <p:grpSpPr bwMode="auto">
          <a:xfrm>
            <a:off x="4500563" y="214313"/>
            <a:ext cx="3805237" cy="2147887"/>
            <a:chOff x="192" y="96"/>
            <a:chExt cx="2397" cy="1353"/>
          </a:xfrm>
        </p:grpSpPr>
        <p:sp>
          <p:nvSpPr>
            <p:cNvPr id="78924" name="Oval 52"/>
            <p:cNvSpPr>
              <a:spLocks noChangeArrowheads="1"/>
            </p:cNvSpPr>
            <p:nvPr/>
          </p:nvSpPr>
          <p:spPr bwMode="auto">
            <a:xfrm rot="5400000">
              <a:off x="624" y="960"/>
              <a:ext cx="192" cy="192"/>
            </a:xfrm>
            <a:prstGeom prst="ellipse">
              <a:avLst/>
            </a:prstGeom>
            <a:noFill/>
            <a:ln w="38100">
              <a:solidFill>
                <a:srgbClr val="FF0000"/>
              </a:solidFill>
              <a:round/>
            </a:ln>
          </p:spPr>
          <p:txBody>
            <a:bodyPr wrap="none" anchor="ctr"/>
            <a:lstStyle/>
            <a:p>
              <a:endParaRPr lang="zh-CN" altLang="en-US">
                <a:latin typeface="Times New Roman" panose="02020603050405020304" charset="0"/>
              </a:endParaRPr>
            </a:p>
          </p:txBody>
        </p:sp>
        <p:sp>
          <p:nvSpPr>
            <p:cNvPr id="78925" name="Line 53"/>
            <p:cNvSpPr>
              <a:spLocks noChangeShapeType="1"/>
            </p:cNvSpPr>
            <p:nvPr/>
          </p:nvSpPr>
          <p:spPr bwMode="auto">
            <a:xfrm>
              <a:off x="1119" y="96"/>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26" name="Line 54"/>
            <p:cNvSpPr>
              <a:spLocks noChangeShapeType="1"/>
            </p:cNvSpPr>
            <p:nvPr/>
          </p:nvSpPr>
          <p:spPr bwMode="auto">
            <a:xfrm>
              <a:off x="637" y="1296"/>
              <a:ext cx="17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27" name="Line 55"/>
            <p:cNvSpPr>
              <a:spLocks noChangeShapeType="1"/>
            </p:cNvSpPr>
            <p:nvPr/>
          </p:nvSpPr>
          <p:spPr bwMode="auto">
            <a:xfrm>
              <a:off x="720" y="768"/>
              <a:ext cx="0" cy="52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4200" name="Text Box 56"/>
            <p:cNvSpPr txBox="1">
              <a:spLocks noChangeArrowheads="1"/>
            </p:cNvSpPr>
            <p:nvPr/>
          </p:nvSpPr>
          <p:spPr bwMode="auto">
            <a:xfrm>
              <a:off x="720" y="768"/>
              <a:ext cx="192" cy="288"/>
            </a:xfrm>
            <a:prstGeom prst="rect">
              <a:avLst/>
            </a:prstGeom>
            <a:noFill/>
            <a:ln w="38100">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solidFill>
                    <a:srgbClr val="FF0000"/>
                  </a:solidFill>
                  <a:effectLst>
                    <a:outerShdw blurRad="38100" dist="38100" dir="2700000" algn="tl">
                      <a:srgbClr val="DDDDDD"/>
                    </a:outerShdw>
                  </a:effectLst>
                </a:rPr>
                <a:t>+</a:t>
              </a:r>
              <a:endParaRPr lang="en-US" altLang="zh-CN" sz="2400" b="0" i="0">
                <a:solidFill>
                  <a:srgbClr val="FF0000"/>
                </a:solidFill>
                <a:effectLst>
                  <a:outerShdw blurRad="38100" dist="38100" dir="2700000" algn="tl">
                    <a:srgbClr val="DDDDDD"/>
                  </a:outerShdw>
                </a:effectLst>
              </a:endParaRPr>
            </a:p>
          </p:txBody>
        </p:sp>
        <p:sp>
          <p:nvSpPr>
            <p:cNvPr id="134201" name="Text Box 57"/>
            <p:cNvSpPr txBox="1">
              <a:spLocks noChangeArrowheads="1"/>
            </p:cNvSpPr>
            <p:nvPr/>
          </p:nvSpPr>
          <p:spPr bwMode="auto">
            <a:xfrm>
              <a:off x="768" y="912"/>
              <a:ext cx="384"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baseline="-25000">
                  <a:solidFill>
                    <a:srgbClr val="000099"/>
                  </a:solidFill>
                  <a:effectLst>
                    <a:outerShdw blurRad="38100" dist="38100" dir="2700000" algn="tl">
                      <a:srgbClr val="DDDDDD"/>
                    </a:outerShdw>
                  </a:effectLst>
                </a:rPr>
                <a:t>R</a:t>
              </a:r>
              <a:endParaRPr lang="en-US" altLang="zh-CN" sz="3200">
                <a:solidFill>
                  <a:srgbClr val="000099"/>
                </a:solidFill>
                <a:effectLst>
                  <a:outerShdw blurRad="38100" dist="38100" dir="2700000" algn="tl">
                    <a:srgbClr val="DDDDDD"/>
                  </a:outerShdw>
                </a:effectLst>
              </a:endParaRPr>
            </a:p>
          </p:txBody>
        </p:sp>
        <p:sp>
          <p:nvSpPr>
            <p:cNvPr id="134202" name="Text Box 58"/>
            <p:cNvSpPr txBox="1">
              <a:spLocks noChangeArrowheads="1"/>
            </p:cNvSpPr>
            <p:nvPr/>
          </p:nvSpPr>
          <p:spPr bwMode="auto">
            <a:xfrm>
              <a:off x="720" y="1033"/>
              <a:ext cx="212"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r>
                <a:rPr lang="en-US" altLang="zh-CN" sz="2400" i="0">
                  <a:solidFill>
                    <a:srgbClr val="FF0000"/>
                  </a:solidFill>
                  <a:effectLst>
                    <a:outerShdw blurRad="38100" dist="38100" dir="2700000" algn="tl">
                      <a:srgbClr val="DDDDDD"/>
                    </a:outerShdw>
                  </a:effectLst>
                  <a:ea typeface="楷体_GB2312" charset="0"/>
                  <a:cs typeface="楷体_GB2312" charset="0"/>
                </a:rPr>
                <a:t>–</a:t>
              </a:r>
              <a:endParaRPr lang="en-US" altLang="zh-CN" sz="3200" i="0">
                <a:solidFill>
                  <a:srgbClr val="FF0000"/>
                </a:solidFill>
                <a:effectLst>
                  <a:outerShdw blurRad="38100" dist="38100" dir="2700000" algn="tl">
                    <a:srgbClr val="DDDDDD"/>
                  </a:outerShdw>
                </a:effectLst>
                <a:ea typeface="楷体_GB2312" charset="0"/>
                <a:cs typeface="楷体_GB2312" charset="0"/>
              </a:endParaRPr>
            </a:p>
          </p:txBody>
        </p:sp>
        <p:grpSp>
          <p:nvGrpSpPr>
            <p:cNvPr id="78931" name="Group 59"/>
            <p:cNvGrpSpPr/>
            <p:nvPr/>
          </p:nvGrpSpPr>
          <p:grpSpPr bwMode="auto">
            <a:xfrm>
              <a:off x="1248" y="615"/>
              <a:ext cx="723" cy="834"/>
              <a:chOff x="1392" y="942"/>
              <a:chExt cx="723" cy="834"/>
            </a:xfrm>
          </p:grpSpPr>
          <p:sp>
            <p:nvSpPr>
              <p:cNvPr id="78966" name="Rectangle 60"/>
              <p:cNvSpPr>
                <a:spLocks noChangeArrowheads="1"/>
              </p:cNvSpPr>
              <p:nvPr/>
            </p:nvSpPr>
            <p:spPr bwMode="auto">
              <a:xfrm rot="10800000">
                <a:off x="1627" y="1440"/>
                <a:ext cx="245" cy="96"/>
              </a:xfrm>
              <a:prstGeom prst="rect">
                <a:avLst/>
              </a:prstGeom>
              <a:noFill/>
              <a:ln w="38100">
                <a:solidFill>
                  <a:srgbClr val="0000FF"/>
                </a:solidFill>
                <a:miter lim="800000"/>
              </a:ln>
            </p:spPr>
            <p:txBody>
              <a:bodyPr wrap="none" anchor="ctr"/>
              <a:lstStyle/>
              <a:p>
                <a:endParaRPr lang="zh-CN" altLang="en-US">
                  <a:latin typeface="Times New Roman" panose="02020603050405020304" charset="0"/>
                </a:endParaRPr>
              </a:p>
            </p:txBody>
          </p:sp>
          <p:sp>
            <p:nvSpPr>
              <p:cNvPr id="78967" name="Line 61"/>
              <p:cNvSpPr>
                <a:spLocks noChangeShapeType="1"/>
              </p:cNvSpPr>
              <p:nvPr/>
            </p:nvSpPr>
            <p:spPr bwMode="auto">
              <a:xfrm>
                <a:off x="1392" y="1104"/>
                <a:ext cx="0" cy="399"/>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8968" name="Line 62"/>
              <p:cNvSpPr>
                <a:spLocks noChangeShapeType="1"/>
              </p:cNvSpPr>
              <p:nvPr/>
            </p:nvSpPr>
            <p:spPr bwMode="auto">
              <a:xfrm>
                <a:off x="1392" y="1480"/>
                <a:ext cx="243"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8969" name="Line 63"/>
              <p:cNvSpPr>
                <a:spLocks noChangeShapeType="1"/>
              </p:cNvSpPr>
              <p:nvPr/>
            </p:nvSpPr>
            <p:spPr bwMode="auto">
              <a:xfrm>
                <a:off x="1868" y="1480"/>
                <a:ext cx="247" cy="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78970" name="Line 64"/>
              <p:cNvSpPr>
                <a:spLocks noChangeShapeType="1"/>
              </p:cNvSpPr>
              <p:nvPr/>
            </p:nvSpPr>
            <p:spPr bwMode="auto">
              <a:xfrm flipV="1">
                <a:off x="2112" y="942"/>
                <a:ext cx="0" cy="560"/>
              </a:xfrm>
              <a:prstGeom prst="line">
                <a:avLst/>
              </a:prstGeom>
              <a:noFill/>
              <a:ln w="38100">
                <a:solidFill>
                  <a:srgbClr val="0000FF"/>
                </a:solidFill>
                <a:round/>
              </a:ln>
            </p:spPr>
            <p:txBody>
              <a:bodyPr wrap="none" anchor="ctr"/>
              <a:lstStyle/>
              <a:p>
                <a:endParaRPr lang="zh-CN" altLang="en-US">
                  <a:latin typeface="Times New Roman" panose="02020603050405020304" charset="0"/>
                </a:endParaRPr>
              </a:p>
            </p:txBody>
          </p:sp>
          <p:sp>
            <p:nvSpPr>
              <p:cNvPr id="134209" name="Text Box 65"/>
              <p:cNvSpPr txBox="1">
                <a:spLocks noChangeArrowheads="1"/>
              </p:cNvSpPr>
              <p:nvPr/>
            </p:nvSpPr>
            <p:spPr bwMode="auto">
              <a:xfrm>
                <a:off x="1584" y="1488"/>
                <a:ext cx="52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F</a:t>
                </a:r>
                <a:endParaRPr lang="en-US" altLang="zh-CN" sz="2400" b="0" i="0">
                  <a:effectLst>
                    <a:outerShdw blurRad="38100" dist="38100" dir="2700000" algn="tl">
                      <a:srgbClr val="DDDDDD"/>
                    </a:outerShdw>
                  </a:effectLst>
                </a:endParaRPr>
              </a:p>
            </p:txBody>
          </p:sp>
        </p:grpSp>
        <p:sp>
          <p:nvSpPr>
            <p:cNvPr id="134210" name="Rectangle 66"/>
            <p:cNvSpPr>
              <a:spLocks noChangeArrowheads="1"/>
            </p:cNvSpPr>
            <p:nvPr/>
          </p:nvSpPr>
          <p:spPr bwMode="auto">
            <a:xfrm>
              <a:off x="864" y="768"/>
              <a:ext cx="359" cy="291"/>
            </a:xfrm>
            <a:prstGeom prst="rect">
              <a:avLst/>
            </a:prstGeom>
            <a:noFill/>
            <a:ln w="9525">
              <a:noFill/>
              <a:miter lim="800000"/>
            </a:ln>
          </p:spPr>
          <p:txBody>
            <a:bodyPr wrap="none">
              <a:spAutoFit/>
            </a:bodyPr>
            <a:lstStyle/>
            <a:p>
              <a:r>
                <a:rPr lang="en-US" altLang="zh-CN" sz="2400" b="1" i="1" dirty="0">
                  <a:effectLst>
                    <a:outerShdw blurRad="38100" dist="38100" dir="2700000" algn="tl">
                      <a:srgbClr val="DDDDDD"/>
                    </a:outerShdw>
                  </a:effectLst>
                  <a:latin typeface="Times New Roman" panose="02020603050405020304"/>
                  <a:cs typeface="Times New Roman" panose="02020603050405020304"/>
                </a:rPr>
                <a:t>R</a:t>
              </a:r>
              <a:r>
                <a:rPr lang="en-US" altLang="zh-CN" sz="24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34211" name="Text Box 67"/>
            <p:cNvSpPr txBox="1">
              <a:spLocks noChangeArrowheads="1"/>
            </p:cNvSpPr>
            <p:nvPr/>
          </p:nvSpPr>
          <p:spPr bwMode="auto">
            <a:xfrm>
              <a:off x="2157" y="633"/>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134212" name="Text Box 68"/>
            <p:cNvSpPr txBox="1">
              <a:spLocks noChangeArrowheads="1"/>
            </p:cNvSpPr>
            <p:nvPr/>
          </p:nvSpPr>
          <p:spPr bwMode="auto">
            <a:xfrm>
              <a:off x="192" y="585"/>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i</a:t>
              </a:r>
              <a:endParaRPr lang="en-US" altLang="zh-CN" sz="2800" i="0">
                <a:solidFill>
                  <a:srgbClr val="000099"/>
                </a:solidFill>
                <a:effectLst>
                  <a:outerShdw blurRad="38100" dist="38100" dir="2700000" algn="tl">
                    <a:srgbClr val="DDDDDD"/>
                  </a:outerShdw>
                </a:effectLst>
              </a:endParaRPr>
            </a:p>
          </p:txBody>
        </p:sp>
        <p:sp>
          <p:nvSpPr>
            <p:cNvPr id="78935" name="Rectangle 69"/>
            <p:cNvSpPr>
              <a:spLocks noChangeArrowheads="1"/>
            </p:cNvSpPr>
            <p:nvPr/>
          </p:nvSpPr>
          <p:spPr bwMode="auto">
            <a:xfrm>
              <a:off x="894" y="729"/>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8936" name="Rectangle 70"/>
            <p:cNvSpPr>
              <a:spLocks noChangeArrowheads="1"/>
            </p:cNvSpPr>
            <p:nvPr/>
          </p:nvSpPr>
          <p:spPr bwMode="auto">
            <a:xfrm>
              <a:off x="894" y="47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78937" name="Line 71"/>
            <p:cNvSpPr>
              <a:spLocks noChangeShapeType="1"/>
            </p:cNvSpPr>
            <p:nvPr/>
          </p:nvSpPr>
          <p:spPr bwMode="auto">
            <a:xfrm flipH="1">
              <a:off x="480" y="508"/>
              <a:ext cx="41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38" name="Line 72"/>
            <p:cNvSpPr>
              <a:spLocks noChangeShapeType="1"/>
            </p:cNvSpPr>
            <p:nvPr/>
          </p:nvSpPr>
          <p:spPr bwMode="auto">
            <a:xfrm flipH="1">
              <a:off x="720" y="777"/>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39" name="Rectangle 73" descr="40%"/>
            <p:cNvSpPr>
              <a:spLocks noChangeArrowheads="1"/>
            </p:cNvSpPr>
            <p:nvPr/>
          </p:nvSpPr>
          <p:spPr bwMode="auto">
            <a:xfrm>
              <a:off x="1342" y="278"/>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34218" name="Text Box 74"/>
            <p:cNvSpPr txBox="1">
              <a:spLocks noChangeArrowheads="1"/>
            </p:cNvSpPr>
            <p:nvPr/>
          </p:nvSpPr>
          <p:spPr bwMode="auto">
            <a:xfrm>
              <a:off x="1335" y="601"/>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219" name="Text Box 75"/>
            <p:cNvSpPr txBox="1">
              <a:spLocks noChangeArrowheads="1"/>
            </p:cNvSpPr>
            <p:nvPr/>
          </p:nvSpPr>
          <p:spPr bwMode="auto">
            <a:xfrm>
              <a:off x="1653" y="460"/>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220" name="Text Box 76"/>
            <p:cNvSpPr txBox="1">
              <a:spLocks noChangeArrowheads="1"/>
            </p:cNvSpPr>
            <p:nvPr/>
          </p:nvSpPr>
          <p:spPr bwMode="auto">
            <a:xfrm>
              <a:off x="1552" y="242"/>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78943" name="Line 77"/>
            <p:cNvSpPr>
              <a:spLocks noChangeShapeType="1"/>
            </p:cNvSpPr>
            <p:nvPr/>
          </p:nvSpPr>
          <p:spPr bwMode="auto">
            <a:xfrm>
              <a:off x="1142" y="768"/>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44" name="Line 78"/>
            <p:cNvSpPr>
              <a:spLocks noChangeShapeType="1"/>
            </p:cNvSpPr>
            <p:nvPr/>
          </p:nvSpPr>
          <p:spPr bwMode="auto">
            <a:xfrm>
              <a:off x="1860" y="604"/>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45" name="Line 79"/>
            <p:cNvSpPr>
              <a:spLocks noChangeShapeType="1"/>
            </p:cNvSpPr>
            <p:nvPr/>
          </p:nvSpPr>
          <p:spPr bwMode="auto">
            <a:xfrm>
              <a:off x="1245" y="105"/>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78946" name="Line 80"/>
            <p:cNvSpPr>
              <a:spLocks noChangeShapeType="1"/>
            </p:cNvSpPr>
            <p:nvPr/>
          </p:nvSpPr>
          <p:spPr bwMode="auto">
            <a:xfrm>
              <a:off x="1142" y="50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34225" name="Text Box 81"/>
            <p:cNvSpPr txBox="1">
              <a:spLocks noChangeArrowheads="1"/>
            </p:cNvSpPr>
            <p:nvPr/>
          </p:nvSpPr>
          <p:spPr bwMode="auto">
            <a:xfrm>
              <a:off x="1342" y="329"/>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34226" name="Text Box 82"/>
            <p:cNvSpPr txBox="1">
              <a:spLocks noChangeArrowheads="1"/>
            </p:cNvSpPr>
            <p:nvPr/>
          </p:nvSpPr>
          <p:spPr bwMode="auto">
            <a:xfrm rot="5400000">
              <a:off x="1410" y="254"/>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78949" name="Oval 83"/>
            <p:cNvSpPr>
              <a:spLocks noChangeArrowheads="1"/>
            </p:cNvSpPr>
            <p:nvPr/>
          </p:nvSpPr>
          <p:spPr bwMode="auto">
            <a:xfrm>
              <a:off x="2109" y="570"/>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78950" name="Oval 84"/>
            <p:cNvSpPr>
              <a:spLocks noChangeArrowheads="1"/>
            </p:cNvSpPr>
            <p:nvPr/>
          </p:nvSpPr>
          <p:spPr bwMode="auto">
            <a:xfrm>
              <a:off x="432" y="474"/>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34229" name="Text Box 85"/>
            <p:cNvSpPr txBox="1">
              <a:spLocks noChangeArrowheads="1"/>
            </p:cNvSpPr>
            <p:nvPr/>
          </p:nvSpPr>
          <p:spPr bwMode="auto">
            <a:xfrm>
              <a:off x="895" y="192"/>
              <a:ext cx="353" cy="288"/>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rPr>
                <a:t>R</a:t>
              </a:r>
              <a:r>
                <a:rPr lang="en-US" altLang="zh-CN" sz="2400" i="0" baseline="-25000">
                  <a:effectLst>
                    <a:outerShdw blurRad="38100" dist="38100" dir="2700000" algn="tl">
                      <a:srgbClr val="DDDDDD"/>
                    </a:outerShdw>
                  </a:effectLst>
                </a:rPr>
                <a:t>1</a:t>
              </a:r>
              <a:endParaRPr lang="en-US" altLang="zh-CN" sz="2400" i="0">
                <a:effectLst>
                  <a:outerShdw blurRad="38100" dist="38100" dir="2700000" algn="tl">
                    <a:srgbClr val="DDDDDD"/>
                  </a:outerShdw>
                </a:effectLst>
              </a:endParaRPr>
            </a:p>
          </p:txBody>
        </p:sp>
        <p:grpSp>
          <p:nvGrpSpPr>
            <p:cNvPr id="78952" name="Group 86"/>
            <p:cNvGrpSpPr/>
            <p:nvPr/>
          </p:nvGrpSpPr>
          <p:grpSpPr bwMode="auto">
            <a:xfrm>
              <a:off x="2061" y="1002"/>
              <a:ext cx="148" cy="207"/>
              <a:chOff x="2160" y="1713"/>
              <a:chExt cx="148" cy="207"/>
            </a:xfrm>
          </p:grpSpPr>
          <p:grpSp>
            <p:nvGrpSpPr>
              <p:cNvPr id="78962" name="Group 87"/>
              <p:cNvGrpSpPr/>
              <p:nvPr/>
            </p:nvGrpSpPr>
            <p:grpSpPr bwMode="auto">
              <a:xfrm>
                <a:off x="2160" y="1767"/>
                <a:ext cx="148" cy="153"/>
                <a:chOff x="720" y="2736"/>
                <a:chExt cx="185" cy="192"/>
              </a:xfrm>
            </p:grpSpPr>
            <p:sp>
              <p:nvSpPr>
                <p:cNvPr id="78964" name="Line 8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65" name="Line 8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8963" name="Oval 90"/>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4235" name="Text Box 91"/>
            <p:cNvSpPr txBox="1">
              <a:spLocks noChangeArrowheads="1"/>
            </p:cNvSpPr>
            <p:nvPr/>
          </p:nvSpPr>
          <p:spPr bwMode="auto">
            <a:xfrm>
              <a:off x="2157" y="450"/>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4236" name="Text Box 92"/>
            <p:cNvSpPr txBox="1">
              <a:spLocks noChangeArrowheads="1"/>
            </p:cNvSpPr>
            <p:nvPr/>
          </p:nvSpPr>
          <p:spPr bwMode="auto">
            <a:xfrm>
              <a:off x="2157" y="882"/>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34237" name="Text Box 93"/>
            <p:cNvSpPr txBox="1">
              <a:spLocks noChangeArrowheads="1"/>
            </p:cNvSpPr>
            <p:nvPr/>
          </p:nvSpPr>
          <p:spPr bwMode="auto">
            <a:xfrm>
              <a:off x="215" y="354"/>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78956" name="Group 94"/>
            <p:cNvGrpSpPr/>
            <p:nvPr/>
          </p:nvGrpSpPr>
          <p:grpSpPr bwMode="auto">
            <a:xfrm>
              <a:off x="380" y="1104"/>
              <a:ext cx="148" cy="207"/>
              <a:chOff x="2160" y="1713"/>
              <a:chExt cx="148" cy="207"/>
            </a:xfrm>
          </p:grpSpPr>
          <p:grpSp>
            <p:nvGrpSpPr>
              <p:cNvPr id="78958" name="Group 95"/>
              <p:cNvGrpSpPr/>
              <p:nvPr/>
            </p:nvGrpSpPr>
            <p:grpSpPr bwMode="auto">
              <a:xfrm>
                <a:off x="2160" y="1767"/>
                <a:ext cx="148" cy="153"/>
                <a:chOff x="720" y="2736"/>
                <a:chExt cx="185" cy="192"/>
              </a:xfrm>
            </p:grpSpPr>
            <p:sp>
              <p:nvSpPr>
                <p:cNvPr id="78960" name="Line 9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61" name="Line 9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78959" name="Oval 9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34243" name="Text Box 99"/>
            <p:cNvSpPr txBox="1">
              <a:spLocks noChangeArrowheads="1"/>
            </p:cNvSpPr>
            <p:nvPr/>
          </p:nvSpPr>
          <p:spPr bwMode="auto">
            <a:xfrm>
              <a:off x="192" y="858"/>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sp>
        <p:nvSpPr>
          <p:cNvPr id="134244" name="Rectangle 100"/>
          <p:cNvSpPr>
            <a:spLocks noChangeArrowheads="1"/>
          </p:cNvSpPr>
          <p:nvPr/>
        </p:nvSpPr>
        <p:spPr bwMode="auto">
          <a:xfrm>
            <a:off x="6235700" y="2286000"/>
            <a:ext cx="1079500" cy="519113"/>
          </a:xfrm>
          <a:prstGeom prst="rect">
            <a:avLst/>
          </a:prstGeom>
          <a:noFill/>
          <a:ln w="9525">
            <a:noFill/>
            <a:miter lim="800000"/>
          </a:ln>
          <a:effectLst/>
        </p:spPr>
        <p:txBody>
          <a:bodyPr wrap="none">
            <a:spAutoFit/>
          </a:bodyPr>
          <a:lstStyle/>
          <a:p>
            <a:pPr algn="ctr">
              <a:spcBef>
                <a:spcPct val="50000"/>
              </a:spcBef>
              <a:defRPr/>
            </a:pPr>
            <a:r>
              <a:rPr lang="zh-CN" altLang="en-US"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a:t>
            </a:r>
            <a:r>
              <a:rPr lang="en-US" altLang="zh-CN"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2</a:t>
            </a:r>
            <a:r>
              <a:rPr lang="zh-CN" altLang="en-US" sz="2800" b="1" i="0" dirty="0">
                <a:effectLst>
                  <a:outerShdw blurRad="38100" dist="38100" dir="2700000" algn="tl">
                    <a:srgbClr val="C0C0C0"/>
                  </a:outerShdw>
                </a:effectLst>
                <a:latin typeface="Times New Roman" panose="02020603050405020304" charset="0"/>
                <a:ea typeface="宋体" panose="02010600030101010101" pitchFamily="2" charset="-122"/>
                <a:cs typeface="+mn-cs"/>
              </a:rPr>
              <a:t>）</a:t>
            </a:r>
          </a:p>
        </p:txBody>
      </p:sp>
      <p:grpSp>
        <p:nvGrpSpPr>
          <p:cNvPr id="16" name="Group 174"/>
          <p:cNvGrpSpPr/>
          <p:nvPr/>
        </p:nvGrpSpPr>
        <p:grpSpPr bwMode="auto">
          <a:xfrm>
            <a:off x="711200" y="2819400"/>
            <a:ext cx="3632200" cy="3352800"/>
            <a:chOff x="448" y="1776"/>
            <a:chExt cx="2288" cy="2112"/>
          </a:xfrm>
        </p:grpSpPr>
        <p:sp>
          <p:nvSpPr>
            <p:cNvPr id="78890" name="Line 103"/>
            <p:cNvSpPr>
              <a:spLocks noChangeShapeType="1"/>
            </p:cNvSpPr>
            <p:nvPr/>
          </p:nvSpPr>
          <p:spPr bwMode="auto">
            <a:xfrm>
              <a:off x="864" y="2256"/>
              <a:ext cx="912" cy="0"/>
            </a:xfrm>
            <a:prstGeom prst="line">
              <a:avLst/>
            </a:prstGeom>
            <a:noFill/>
            <a:ln w="38100">
              <a:solidFill>
                <a:schemeClr val="tx1"/>
              </a:solidFill>
              <a:round/>
              <a:tailEnd type="triangle" w="sm" len="lg"/>
            </a:ln>
          </p:spPr>
          <p:txBody>
            <a:bodyPr wrap="none" anchor="ctr"/>
            <a:lstStyle/>
            <a:p>
              <a:endParaRPr lang="zh-CN" altLang="en-US">
                <a:latin typeface="Times New Roman" panose="02020603050405020304" charset="0"/>
              </a:endParaRPr>
            </a:p>
          </p:txBody>
        </p:sp>
        <p:sp>
          <p:nvSpPr>
            <p:cNvPr id="78891" name="Line 104"/>
            <p:cNvSpPr>
              <a:spLocks noChangeShapeType="1"/>
            </p:cNvSpPr>
            <p:nvPr/>
          </p:nvSpPr>
          <p:spPr bwMode="auto">
            <a:xfrm>
              <a:off x="1776" y="2256"/>
              <a:ext cx="0" cy="1056"/>
            </a:xfrm>
            <a:prstGeom prst="line">
              <a:avLst/>
            </a:prstGeom>
            <a:noFill/>
            <a:ln w="38100">
              <a:solidFill>
                <a:schemeClr val="tx1"/>
              </a:solidFill>
              <a:round/>
              <a:tailEnd type="triangle" w="sm" len="lg"/>
            </a:ln>
          </p:spPr>
          <p:txBody>
            <a:bodyPr wrap="none" anchor="ctr"/>
            <a:lstStyle/>
            <a:p>
              <a:endParaRPr lang="zh-CN" altLang="en-US">
                <a:latin typeface="Times New Roman" panose="02020603050405020304" charset="0"/>
              </a:endParaRPr>
            </a:p>
          </p:txBody>
        </p:sp>
        <p:sp>
          <p:nvSpPr>
            <p:cNvPr id="78892" name="Line 105"/>
            <p:cNvSpPr>
              <a:spLocks noChangeShapeType="1"/>
            </p:cNvSpPr>
            <p:nvPr/>
          </p:nvSpPr>
          <p:spPr bwMode="auto">
            <a:xfrm flipV="1">
              <a:off x="1104" y="2256"/>
              <a:ext cx="0" cy="1056"/>
            </a:xfrm>
            <a:prstGeom prst="line">
              <a:avLst/>
            </a:prstGeom>
            <a:noFill/>
            <a:ln w="38100">
              <a:solidFill>
                <a:srgbClr val="339933"/>
              </a:solidFill>
              <a:prstDash val="dash"/>
              <a:round/>
              <a:tailEnd type="triangle" w="sm" len="lg"/>
            </a:ln>
          </p:spPr>
          <p:txBody>
            <a:bodyPr wrap="none" anchor="ctr"/>
            <a:lstStyle/>
            <a:p>
              <a:endParaRPr lang="zh-CN" altLang="en-US">
                <a:latin typeface="Times New Roman" panose="02020603050405020304" charset="0"/>
              </a:endParaRPr>
            </a:p>
          </p:txBody>
        </p:sp>
        <p:sp>
          <p:nvSpPr>
            <p:cNvPr id="78893" name="Line 106"/>
            <p:cNvSpPr>
              <a:spLocks noChangeShapeType="1"/>
            </p:cNvSpPr>
            <p:nvPr/>
          </p:nvSpPr>
          <p:spPr bwMode="auto">
            <a:xfrm>
              <a:off x="1776" y="3312"/>
              <a:ext cx="432" cy="0"/>
            </a:xfrm>
            <a:prstGeom prst="line">
              <a:avLst/>
            </a:prstGeom>
            <a:noFill/>
            <a:ln w="38100">
              <a:solidFill>
                <a:schemeClr val="bg1"/>
              </a:solidFill>
              <a:round/>
            </a:ln>
          </p:spPr>
          <p:txBody>
            <a:bodyPr wrap="none" anchor="ctr"/>
            <a:lstStyle/>
            <a:p>
              <a:endParaRPr lang="zh-CN" altLang="en-US">
                <a:latin typeface="Times New Roman" panose="02020603050405020304" charset="0"/>
              </a:endParaRPr>
            </a:p>
          </p:txBody>
        </p:sp>
        <p:sp>
          <p:nvSpPr>
            <p:cNvPr id="78894" name="Line 107"/>
            <p:cNvSpPr>
              <a:spLocks noChangeShapeType="1"/>
            </p:cNvSpPr>
            <p:nvPr/>
          </p:nvSpPr>
          <p:spPr bwMode="auto">
            <a:xfrm>
              <a:off x="1824"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95" name="Line 108"/>
            <p:cNvSpPr>
              <a:spLocks noChangeShapeType="1"/>
            </p:cNvSpPr>
            <p:nvPr/>
          </p:nvSpPr>
          <p:spPr bwMode="auto">
            <a:xfrm>
              <a:off x="1824"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96" name="Line 109"/>
            <p:cNvSpPr>
              <a:spLocks noChangeShapeType="1"/>
            </p:cNvSpPr>
            <p:nvPr/>
          </p:nvSpPr>
          <p:spPr bwMode="auto">
            <a:xfrm flipV="1">
              <a:off x="1824"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97" name="Line 110"/>
            <p:cNvSpPr>
              <a:spLocks noChangeShapeType="1"/>
            </p:cNvSpPr>
            <p:nvPr/>
          </p:nvSpPr>
          <p:spPr bwMode="auto">
            <a:xfrm>
              <a:off x="1776"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98" name="Line 111"/>
            <p:cNvSpPr>
              <a:spLocks noChangeShapeType="1"/>
            </p:cNvSpPr>
            <p:nvPr/>
          </p:nvSpPr>
          <p:spPr bwMode="auto">
            <a:xfrm>
              <a:off x="18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99" name="Line 112"/>
            <p:cNvSpPr>
              <a:spLocks noChangeShapeType="1"/>
            </p:cNvSpPr>
            <p:nvPr/>
          </p:nvSpPr>
          <p:spPr bwMode="auto">
            <a:xfrm>
              <a:off x="18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0" name="Line 113"/>
            <p:cNvSpPr>
              <a:spLocks noChangeShapeType="1"/>
            </p:cNvSpPr>
            <p:nvPr/>
          </p:nvSpPr>
          <p:spPr bwMode="auto">
            <a:xfrm>
              <a:off x="18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1" name="Line 114"/>
            <p:cNvSpPr>
              <a:spLocks noChangeShapeType="1"/>
            </p:cNvSpPr>
            <p:nvPr/>
          </p:nvSpPr>
          <p:spPr bwMode="auto">
            <a:xfrm>
              <a:off x="1824"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2" name="Line 115"/>
            <p:cNvSpPr>
              <a:spLocks noChangeShapeType="1"/>
            </p:cNvSpPr>
            <p:nvPr/>
          </p:nvSpPr>
          <p:spPr bwMode="auto">
            <a:xfrm>
              <a:off x="1824"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3" name="Line 116"/>
            <p:cNvSpPr>
              <a:spLocks noChangeShapeType="1"/>
            </p:cNvSpPr>
            <p:nvPr/>
          </p:nvSpPr>
          <p:spPr bwMode="auto">
            <a:xfrm flipV="1">
              <a:off x="1824"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4" name="Line 117"/>
            <p:cNvSpPr>
              <a:spLocks noChangeShapeType="1"/>
            </p:cNvSpPr>
            <p:nvPr/>
          </p:nvSpPr>
          <p:spPr bwMode="auto">
            <a:xfrm>
              <a:off x="1776"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5" name="Line 118"/>
            <p:cNvSpPr>
              <a:spLocks noChangeShapeType="1"/>
            </p:cNvSpPr>
            <p:nvPr/>
          </p:nvSpPr>
          <p:spPr bwMode="auto">
            <a:xfrm>
              <a:off x="1872"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6" name="Line 119"/>
            <p:cNvSpPr>
              <a:spLocks noChangeShapeType="1"/>
            </p:cNvSpPr>
            <p:nvPr/>
          </p:nvSpPr>
          <p:spPr bwMode="auto">
            <a:xfrm>
              <a:off x="1872"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7" name="Line 120"/>
            <p:cNvSpPr>
              <a:spLocks noChangeShapeType="1"/>
            </p:cNvSpPr>
            <p:nvPr/>
          </p:nvSpPr>
          <p:spPr bwMode="auto">
            <a:xfrm>
              <a:off x="1872" y="2784"/>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8" name="Line 121"/>
            <p:cNvSpPr>
              <a:spLocks noChangeShapeType="1"/>
            </p:cNvSpPr>
            <p:nvPr/>
          </p:nvSpPr>
          <p:spPr bwMode="auto">
            <a:xfrm>
              <a:off x="1104" y="2736"/>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09" name="Line 122"/>
            <p:cNvSpPr>
              <a:spLocks noChangeShapeType="1"/>
            </p:cNvSpPr>
            <p:nvPr/>
          </p:nvSpPr>
          <p:spPr bwMode="auto">
            <a:xfrm>
              <a:off x="1776" y="2736"/>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10" name="Line 123"/>
            <p:cNvSpPr>
              <a:spLocks noChangeShapeType="1"/>
            </p:cNvSpPr>
            <p:nvPr/>
          </p:nvSpPr>
          <p:spPr bwMode="auto">
            <a:xfrm rot="5400000">
              <a:off x="1464" y="2232"/>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11" name="Line 124"/>
            <p:cNvSpPr>
              <a:spLocks noChangeShapeType="1"/>
            </p:cNvSpPr>
            <p:nvPr/>
          </p:nvSpPr>
          <p:spPr bwMode="auto">
            <a:xfrm rot="5400000">
              <a:off x="1464" y="3288"/>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912" name="Line 125"/>
            <p:cNvSpPr>
              <a:spLocks noChangeShapeType="1"/>
            </p:cNvSpPr>
            <p:nvPr/>
          </p:nvSpPr>
          <p:spPr bwMode="auto">
            <a:xfrm flipV="1">
              <a:off x="1440" y="1920"/>
              <a:ext cx="0" cy="1584"/>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78913" name="Line 126"/>
            <p:cNvSpPr>
              <a:spLocks noChangeShapeType="1"/>
            </p:cNvSpPr>
            <p:nvPr/>
          </p:nvSpPr>
          <p:spPr bwMode="auto">
            <a:xfrm>
              <a:off x="672" y="2784"/>
              <a:ext cx="1920" cy="0"/>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134271" name="Text Box 127"/>
            <p:cNvSpPr txBox="1">
              <a:spLocks noChangeArrowheads="1"/>
            </p:cNvSpPr>
            <p:nvPr/>
          </p:nvSpPr>
          <p:spPr bwMode="auto">
            <a:xfrm>
              <a:off x="2400" y="2457"/>
              <a:ext cx="336"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endParaRPr lang="en-US" altLang="zh-CN" sz="2800" i="0">
                <a:effectLst>
                  <a:outerShdw blurRad="38100" dist="38100" dir="2700000" algn="tl">
                    <a:srgbClr val="DDDDDD"/>
                  </a:outerShdw>
                </a:effectLst>
              </a:endParaRPr>
            </a:p>
          </p:txBody>
        </p:sp>
        <p:sp>
          <p:nvSpPr>
            <p:cNvPr id="134272" name="Text Box 128"/>
            <p:cNvSpPr txBox="1">
              <a:spLocks noChangeArrowheads="1"/>
            </p:cNvSpPr>
            <p:nvPr/>
          </p:nvSpPr>
          <p:spPr bwMode="auto">
            <a:xfrm>
              <a:off x="1104" y="1776"/>
              <a:ext cx="384"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endParaRPr lang="en-US" altLang="zh-CN" sz="2800" i="0">
                <a:effectLst>
                  <a:outerShdw blurRad="38100" dist="38100" dir="2700000" algn="tl">
                    <a:srgbClr val="DDDDDD"/>
                  </a:outerShdw>
                </a:effectLst>
              </a:endParaRPr>
            </a:p>
          </p:txBody>
        </p:sp>
        <p:sp>
          <p:nvSpPr>
            <p:cNvPr id="134273" name="Text Box 129"/>
            <p:cNvSpPr txBox="1">
              <a:spLocks noChangeArrowheads="1"/>
            </p:cNvSpPr>
            <p:nvPr/>
          </p:nvSpPr>
          <p:spPr bwMode="auto">
            <a:xfrm flipH="1">
              <a:off x="1248" y="2736"/>
              <a:ext cx="240"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DDDDDD"/>
                    </a:outerShdw>
                  </a:effectLst>
                </a:rPr>
                <a:t>O</a:t>
              </a:r>
            </a:p>
          </p:txBody>
        </p:sp>
        <p:sp>
          <p:nvSpPr>
            <p:cNvPr id="134274" name="Text Box 130"/>
            <p:cNvSpPr txBox="1">
              <a:spLocks noChangeArrowheads="1"/>
            </p:cNvSpPr>
            <p:nvPr/>
          </p:nvSpPr>
          <p:spPr bwMode="auto">
            <a:xfrm>
              <a:off x="1200" y="3264"/>
              <a:ext cx="28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rPr>
                <a:t>-</a:t>
              </a:r>
              <a:r>
                <a:rPr lang="en-US" altLang="zh-CN" i="0">
                  <a:effectLst>
                    <a:outerShdw blurRad="38100" dist="38100" dir="2700000" algn="tl">
                      <a:srgbClr val="DDDDDD"/>
                    </a:outerShdw>
                  </a:effectLst>
                </a:rPr>
                <a:t>6</a:t>
              </a:r>
              <a:endParaRPr lang="en-US" altLang="zh-CN" sz="3200" i="0">
                <a:effectLst>
                  <a:outerShdw blurRad="38100" dist="38100" dir="2700000" algn="tl">
                    <a:srgbClr val="DDDDDD"/>
                  </a:outerShdw>
                </a:effectLst>
              </a:endParaRPr>
            </a:p>
          </p:txBody>
        </p:sp>
        <p:sp>
          <p:nvSpPr>
            <p:cNvPr id="134275" name="Text Box 131"/>
            <p:cNvSpPr txBox="1">
              <a:spLocks noChangeArrowheads="1"/>
            </p:cNvSpPr>
            <p:nvPr/>
          </p:nvSpPr>
          <p:spPr bwMode="auto">
            <a:xfrm>
              <a:off x="864" y="2736"/>
              <a:ext cx="336"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i="0">
                  <a:effectLst>
                    <a:outerShdw blurRad="38100" dist="38100" dir="2700000" algn="tl">
                      <a:srgbClr val="DDDDDD"/>
                    </a:outerShdw>
                  </a:effectLst>
                </a:rPr>
                <a:t>-2</a:t>
              </a:r>
              <a:endParaRPr lang="en-US" altLang="zh-CN" sz="3200" i="0">
                <a:effectLst>
                  <a:outerShdw blurRad="38100" dist="38100" dir="2700000" algn="tl">
                    <a:srgbClr val="DDDDDD"/>
                  </a:outerShdw>
                </a:effectLst>
              </a:endParaRPr>
            </a:p>
          </p:txBody>
        </p:sp>
        <p:sp>
          <p:nvSpPr>
            <p:cNvPr id="134276" name="Rectangle 132"/>
            <p:cNvSpPr>
              <a:spLocks noChangeArrowheads="1"/>
            </p:cNvSpPr>
            <p:nvPr/>
          </p:nvSpPr>
          <p:spPr bwMode="auto">
            <a:xfrm>
              <a:off x="1776" y="2736"/>
              <a:ext cx="192" cy="250"/>
            </a:xfrm>
            <a:prstGeom prst="rect">
              <a:avLst/>
            </a:prstGeom>
            <a:noFill/>
            <a:ln w="38100">
              <a:noFill/>
              <a:miter lim="800000"/>
            </a:ln>
            <a:effectLst/>
          </p:spPr>
          <p:txBody>
            <a:bodyPr>
              <a:spAutoFit/>
            </a:bodyPr>
            <a:lstStyle/>
            <a:p>
              <a:r>
                <a:rPr lang="en-US" altLang="zh-CN" i="0">
                  <a:effectLst>
                    <a:outerShdw blurRad="38100" dist="38100" dir="2700000" algn="tl">
                      <a:srgbClr val="DDDDDD"/>
                    </a:outerShdw>
                  </a:effectLst>
                  <a:latin typeface="Times New Roman" panose="02020603050405020304" charset="0"/>
                </a:rPr>
                <a:t>2</a:t>
              </a:r>
            </a:p>
          </p:txBody>
        </p:sp>
        <p:sp>
          <p:nvSpPr>
            <p:cNvPr id="134277" name="Rectangle 133"/>
            <p:cNvSpPr>
              <a:spLocks noChangeArrowheads="1"/>
            </p:cNvSpPr>
            <p:nvPr/>
          </p:nvSpPr>
          <p:spPr bwMode="auto">
            <a:xfrm>
              <a:off x="1440" y="2016"/>
              <a:ext cx="144" cy="250"/>
            </a:xfrm>
            <a:prstGeom prst="rect">
              <a:avLst/>
            </a:prstGeom>
            <a:noFill/>
            <a:ln w="38100">
              <a:noFill/>
              <a:miter lim="800000"/>
            </a:ln>
            <a:effectLst/>
          </p:spPr>
          <p:txBody>
            <a:bodyPr>
              <a:spAutoFit/>
            </a:bodyPr>
            <a:lstStyle/>
            <a:p>
              <a:r>
                <a:rPr lang="en-US" altLang="zh-CN" i="0">
                  <a:effectLst>
                    <a:outerShdw blurRad="38100" dist="38100" dir="2700000" algn="tl">
                      <a:srgbClr val="DDDDDD"/>
                    </a:outerShdw>
                  </a:effectLst>
                  <a:latin typeface="Times New Roman" panose="02020603050405020304" charset="0"/>
                </a:rPr>
                <a:t>6</a:t>
              </a:r>
            </a:p>
          </p:txBody>
        </p:sp>
        <p:sp>
          <p:nvSpPr>
            <p:cNvPr id="134278" name="Rectangle 134"/>
            <p:cNvSpPr>
              <a:spLocks noChangeArrowheads="1"/>
            </p:cNvSpPr>
            <p:nvPr/>
          </p:nvSpPr>
          <p:spPr bwMode="auto">
            <a:xfrm>
              <a:off x="448" y="3600"/>
              <a:ext cx="1932" cy="288"/>
            </a:xfrm>
            <a:prstGeom prst="rect">
              <a:avLst/>
            </a:prstGeom>
            <a:noFill/>
            <a:ln w="38100">
              <a:noFill/>
              <a:miter lim="800000"/>
            </a:ln>
            <a:effectLst/>
          </p:spPr>
          <p:txBody>
            <a:bodyPr wrap="none">
              <a:spAutoFit/>
            </a:bodyPr>
            <a:lstStyle/>
            <a:p>
              <a:r>
                <a:rPr lang="en-US" altLang="zh-CN" sz="2400" b="1" i="0" dirty="0">
                  <a:effectLst>
                    <a:outerShdw blurRad="38100" dist="38100" dir="2700000" algn="tl">
                      <a:srgbClr val="DDDDDD"/>
                    </a:outerShdw>
                  </a:effectLst>
                  <a:latin typeface="Times New Roman" panose="02020603050405020304"/>
                  <a:cs typeface="Times New Roman" panose="02020603050405020304"/>
                </a:rPr>
                <a:t> </a:t>
              </a:r>
              <a:r>
                <a:rPr lang="zh-CN" altLang="en-US" sz="2400" b="1" i="0" dirty="0">
                  <a:effectLst>
                    <a:outerShdw blurRad="38100" dist="38100" dir="2700000" algn="tl">
                      <a:srgbClr val="DDDDDD"/>
                    </a:outerShdw>
                  </a:effectLst>
                  <a:latin typeface="Times New Roman" panose="02020603050405020304"/>
                  <a:cs typeface="Times New Roman" panose="02020603050405020304"/>
                </a:rPr>
                <a:t>图</a:t>
              </a:r>
              <a:r>
                <a:rPr lang="en-US" altLang="zh-CN" sz="2400" b="1" i="0" dirty="0">
                  <a:effectLst>
                    <a:outerShdw blurRad="38100" dist="38100" dir="2700000" algn="tl">
                      <a:srgbClr val="DDDDDD"/>
                    </a:outerShdw>
                  </a:effectLst>
                  <a:latin typeface="Times New Roman" panose="02020603050405020304"/>
                  <a:cs typeface="Times New Roman" panose="02020603050405020304"/>
                </a:rPr>
                <a:t>(1)</a:t>
              </a:r>
              <a:r>
                <a:rPr lang="zh-CN" altLang="en-US" sz="2400" b="1" i="0" dirty="0">
                  <a:effectLst>
                    <a:outerShdw blurRad="38100" dist="38100" dir="2700000" algn="tl">
                      <a:srgbClr val="DDDDDD"/>
                    </a:outerShdw>
                  </a:effectLst>
                  <a:latin typeface="Times New Roman" panose="02020603050405020304"/>
                  <a:cs typeface="Times New Roman" panose="02020603050405020304"/>
                </a:rPr>
                <a:t>的电压传输特性</a:t>
              </a:r>
            </a:p>
          </p:txBody>
        </p:sp>
        <p:sp>
          <p:nvSpPr>
            <p:cNvPr id="78922" name="Line 135"/>
            <p:cNvSpPr>
              <a:spLocks noChangeShapeType="1"/>
            </p:cNvSpPr>
            <p:nvPr/>
          </p:nvSpPr>
          <p:spPr bwMode="auto">
            <a:xfrm flipH="1">
              <a:off x="1104" y="3312"/>
              <a:ext cx="1104" cy="0"/>
            </a:xfrm>
            <a:prstGeom prst="line">
              <a:avLst/>
            </a:prstGeom>
            <a:noFill/>
            <a:ln w="38100">
              <a:solidFill>
                <a:srgbClr val="339933"/>
              </a:solidFill>
              <a:prstDash val="dash"/>
              <a:round/>
              <a:tailEnd type="triangle" w="sm" len="lg"/>
            </a:ln>
          </p:spPr>
          <p:txBody>
            <a:bodyPr wrap="none" anchor="ctr"/>
            <a:lstStyle/>
            <a:p>
              <a:endParaRPr lang="zh-CN" altLang="en-US">
                <a:latin typeface="Times New Roman" panose="02020603050405020304" charset="0"/>
              </a:endParaRPr>
            </a:p>
          </p:txBody>
        </p:sp>
        <p:sp>
          <p:nvSpPr>
            <p:cNvPr id="78923" name="Line 136"/>
            <p:cNvSpPr>
              <a:spLocks noChangeShapeType="1"/>
            </p:cNvSpPr>
            <p:nvPr/>
          </p:nvSpPr>
          <p:spPr bwMode="auto">
            <a:xfrm flipH="1">
              <a:off x="816" y="2256"/>
              <a:ext cx="288" cy="0"/>
            </a:xfrm>
            <a:prstGeom prst="line">
              <a:avLst/>
            </a:prstGeom>
            <a:noFill/>
            <a:ln w="38100">
              <a:solidFill>
                <a:srgbClr val="339933"/>
              </a:solidFill>
              <a:prstDash val="dash"/>
              <a:round/>
              <a:tailEnd type="triangle" w="sm" len="lg"/>
            </a:ln>
          </p:spPr>
          <p:txBody>
            <a:bodyPr wrap="none" anchor="ctr"/>
            <a:lstStyle/>
            <a:p>
              <a:endParaRPr lang="zh-CN" altLang="en-US">
                <a:latin typeface="Times New Roman" panose="02020603050405020304" charset="0"/>
              </a:endParaRPr>
            </a:p>
          </p:txBody>
        </p:sp>
      </p:grpSp>
      <p:grpSp>
        <p:nvGrpSpPr>
          <p:cNvPr id="17" name="Group 175"/>
          <p:cNvGrpSpPr/>
          <p:nvPr/>
        </p:nvGrpSpPr>
        <p:grpSpPr bwMode="auto">
          <a:xfrm>
            <a:off x="5029200" y="2895600"/>
            <a:ext cx="3429000" cy="3276600"/>
            <a:chOff x="3168" y="1824"/>
            <a:chExt cx="2160" cy="2064"/>
          </a:xfrm>
        </p:grpSpPr>
        <p:sp>
          <p:nvSpPr>
            <p:cNvPr id="134282" name="Rectangle 138"/>
            <p:cNvSpPr>
              <a:spLocks noChangeArrowheads="1"/>
            </p:cNvSpPr>
            <p:nvPr/>
          </p:nvSpPr>
          <p:spPr bwMode="auto">
            <a:xfrm>
              <a:off x="3168" y="3600"/>
              <a:ext cx="1884" cy="288"/>
            </a:xfrm>
            <a:prstGeom prst="rect">
              <a:avLst/>
            </a:prstGeom>
            <a:noFill/>
            <a:ln w="38100">
              <a:noFill/>
              <a:miter lim="800000"/>
            </a:ln>
            <a:effectLst/>
          </p:spPr>
          <p:txBody>
            <a:bodyPr wrap="none">
              <a:spAutoFit/>
            </a:bodyPr>
            <a:lstStyle/>
            <a:p>
              <a:r>
                <a:rPr lang="zh-CN" altLang="en-US" sz="2400" b="1" i="0" dirty="0">
                  <a:effectLst>
                    <a:outerShdw blurRad="38100" dist="38100" dir="2700000" algn="tl">
                      <a:srgbClr val="DDDDDD"/>
                    </a:outerShdw>
                  </a:effectLst>
                  <a:latin typeface="Times New Roman" panose="02020603050405020304"/>
                  <a:cs typeface="Times New Roman" panose="02020603050405020304"/>
                </a:rPr>
                <a:t>图</a:t>
              </a:r>
              <a:r>
                <a:rPr lang="en-US" altLang="zh-CN" sz="2400" b="1" i="0" dirty="0">
                  <a:effectLst>
                    <a:outerShdw blurRad="38100" dist="38100" dir="2700000" algn="tl">
                      <a:srgbClr val="DDDDDD"/>
                    </a:outerShdw>
                  </a:effectLst>
                  <a:latin typeface="Times New Roman" panose="02020603050405020304"/>
                  <a:cs typeface="Times New Roman" panose="02020603050405020304"/>
                </a:rPr>
                <a:t>(2)</a:t>
              </a:r>
              <a:r>
                <a:rPr lang="zh-CN" altLang="en-US" sz="2400" b="1" i="0" dirty="0">
                  <a:effectLst>
                    <a:outerShdw blurRad="38100" dist="38100" dir="2700000" algn="tl">
                      <a:srgbClr val="DDDDDD"/>
                    </a:outerShdw>
                  </a:effectLst>
                  <a:latin typeface="Times New Roman" panose="02020603050405020304"/>
                  <a:cs typeface="Times New Roman" panose="02020603050405020304"/>
                </a:rPr>
                <a:t>的电压传输特性</a:t>
              </a:r>
              <a:endParaRPr lang="zh-CN" altLang="en-US" sz="2800" b="1" i="0" dirty="0">
                <a:effectLst>
                  <a:outerShdw blurRad="38100" dist="38100" dir="2700000" algn="tl">
                    <a:srgbClr val="DDDDDD"/>
                  </a:outerShdw>
                </a:effectLst>
                <a:latin typeface="Times New Roman" panose="02020603050405020304"/>
                <a:cs typeface="Times New Roman" panose="02020603050405020304"/>
              </a:endParaRPr>
            </a:p>
          </p:txBody>
        </p:sp>
        <p:sp>
          <p:nvSpPr>
            <p:cNvPr id="134283" name="Text Box 139"/>
            <p:cNvSpPr txBox="1">
              <a:spLocks noChangeArrowheads="1"/>
            </p:cNvSpPr>
            <p:nvPr/>
          </p:nvSpPr>
          <p:spPr bwMode="auto">
            <a:xfrm>
              <a:off x="3552" y="1824"/>
              <a:ext cx="384"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endParaRPr lang="en-US" altLang="zh-CN" sz="2800" i="0">
                <a:effectLst>
                  <a:outerShdw blurRad="38100" dist="38100" dir="2700000" algn="tl">
                    <a:srgbClr val="DDDDDD"/>
                  </a:outerShdw>
                </a:effectLst>
              </a:endParaRPr>
            </a:p>
          </p:txBody>
        </p:sp>
        <p:sp>
          <p:nvSpPr>
            <p:cNvPr id="78858" name="Line 140"/>
            <p:cNvSpPr>
              <a:spLocks noChangeShapeType="1"/>
            </p:cNvSpPr>
            <p:nvPr/>
          </p:nvSpPr>
          <p:spPr bwMode="auto">
            <a:xfrm>
              <a:off x="4704" y="2304"/>
              <a:ext cx="0" cy="1056"/>
            </a:xfrm>
            <a:prstGeom prst="line">
              <a:avLst/>
            </a:prstGeom>
            <a:noFill/>
            <a:ln w="38100">
              <a:solidFill>
                <a:schemeClr val="tx1"/>
              </a:solidFill>
              <a:round/>
              <a:tailEnd type="triangle" w="sm" len="lg"/>
            </a:ln>
          </p:spPr>
          <p:txBody>
            <a:bodyPr wrap="none" anchor="ctr"/>
            <a:lstStyle/>
            <a:p>
              <a:endParaRPr lang="zh-CN" altLang="en-US">
                <a:latin typeface="Times New Roman" panose="02020603050405020304" charset="0"/>
              </a:endParaRPr>
            </a:p>
          </p:txBody>
        </p:sp>
        <p:sp>
          <p:nvSpPr>
            <p:cNvPr id="78859" name="Line 141"/>
            <p:cNvSpPr>
              <a:spLocks noChangeShapeType="1"/>
            </p:cNvSpPr>
            <p:nvPr/>
          </p:nvSpPr>
          <p:spPr bwMode="auto">
            <a:xfrm>
              <a:off x="4272"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0" name="Line 142"/>
            <p:cNvSpPr>
              <a:spLocks noChangeShapeType="1"/>
            </p:cNvSpPr>
            <p:nvPr/>
          </p:nvSpPr>
          <p:spPr bwMode="auto">
            <a:xfrm>
              <a:off x="4272"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1" name="Line 143"/>
            <p:cNvSpPr>
              <a:spLocks noChangeShapeType="1"/>
            </p:cNvSpPr>
            <p:nvPr/>
          </p:nvSpPr>
          <p:spPr bwMode="auto">
            <a:xfrm flipV="1">
              <a:off x="4272"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2" name="Line 144"/>
            <p:cNvSpPr>
              <a:spLocks noChangeShapeType="1"/>
            </p:cNvSpPr>
            <p:nvPr/>
          </p:nvSpPr>
          <p:spPr bwMode="auto">
            <a:xfrm>
              <a:off x="4224"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3" name="Line 145"/>
            <p:cNvSpPr>
              <a:spLocks noChangeShapeType="1"/>
            </p:cNvSpPr>
            <p:nvPr/>
          </p:nvSpPr>
          <p:spPr bwMode="auto">
            <a:xfrm>
              <a:off x="4320"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4" name="Line 146"/>
            <p:cNvSpPr>
              <a:spLocks noChangeShapeType="1"/>
            </p:cNvSpPr>
            <p:nvPr/>
          </p:nvSpPr>
          <p:spPr bwMode="auto">
            <a:xfrm>
              <a:off x="4320"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5" name="Line 147"/>
            <p:cNvSpPr>
              <a:spLocks noChangeShapeType="1"/>
            </p:cNvSpPr>
            <p:nvPr/>
          </p:nvSpPr>
          <p:spPr bwMode="auto">
            <a:xfrm>
              <a:off x="4320" y="288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6" name="Line 148"/>
            <p:cNvSpPr>
              <a:spLocks noChangeShapeType="1"/>
            </p:cNvSpPr>
            <p:nvPr/>
          </p:nvSpPr>
          <p:spPr bwMode="auto">
            <a:xfrm>
              <a:off x="42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7" name="Line 149"/>
            <p:cNvSpPr>
              <a:spLocks noChangeShapeType="1"/>
            </p:cNvSpPr>
            <p:nvPr/>
          </p:nvSpPr>
          <p:spPr bwMode="auto">
            <a:xfrm>
              <a:off x="42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8" name="Line 150"/>
            <p:cNvSpPr>
              <a:spLocks noChangeShapeType="1"/>
            </p:cNvSpPr>
            <p:nvPr/>
          </p:nvSpPr>
          <p:spPr bwMode="auto">
            <a:xfrm flipV="1">
              <a:off x="4272"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69" name="Line 151"/>
            <p:cNvSpPr>
              <a:spLocks noChangeShapeType="1"/>
            </p:cNvSpPr>
            <p:nvPr/>
          </p:nvSpPr>
          <p:spPr bwMode="auto">
            <a:xfrm>
              <a:off x="4224"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0" name="Line 152"/>
            <p:cNvSpPr>
              <a:spLocks noChangeShapeType="1"/>
            </p:cNvSpPr>
            <p:nvPr/>
          </p:nvSpPr>
          <p:spPr bwMode="auto">
            <a:xfrm>
              <a:off x="4320"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1" name="Line 153"/>
            <p:cNvSpPr>
              <a:spLocks noChangeShapeType="1"/>
            </p:cNvSpPr>
            <p:nvPr/>
          </p:nvSpPr>
          <p:spPr bwMode="auto">
            <a:xfrm>
              <a:off x="4320"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2" name="Line 154"/>
            <p:cNvSpPr>
              <a:spLocks noChangeShapeType="1"/>
            </p:cNvSpPr>
            <p:nvPr/>
          </p:nvSpPr>
          <p:spPr bwMode="auto">
            <a:xfrm>
              <a:off x="4320" y="2832"/>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3" name="Line 155"/>
            <p:cNvSpPr>
              <a:spLocks noChangeShapeType="1"/>
            </p:cNvSpPr>
            <p:nvPr/>
          </p:nvSpPr>
          <p:spPr bwMode="auto">
            <a:xfrm>
              <a:off x="4128" y="2784"/>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4" name="Line 156"/>
            <p:cNvSpPr>
              <a:spLocks noChangeShapeType="1"/>
            </p:cNvSpPr>
            <p:nvPr/>
          </p:nvSpPr>
          <p:spPr bwMode="auto">
            <a:xfrm>
              <a:off x="4704" y="2784"/>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5" name="Line 157"/>
            <p:cNvSpPr>
              <a:spLocks noChangeShapeType="1"/>
            </p:cNvSpPr>
            <p:nvPr/>
          </p:nvSpPr>
          <p:spPr bwMode="auto">
            <a:xfrm rot="5400000">
              <a:off x="3912" y="2280"/>
              <a:ext cx="0" cy="4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78876" name="Line 158"/>
            <p:cNvSpPr>
              <a:spLocks noChangeShapeType="1"/>
            </p:cNvSpPr>
            <p:nvPr/>
          </p:nvSpPr>
          <p:spPr bwMode="auto">
            <a:xfrm rot="5400000">
              <a:off x="4008" y="3240"/>
              <a:ext cx="0" cy="240"/>
            </a:xfrm>
            <a:prstGeom prst="line">
              <a:avLst/>
            </a:prstGeom>
            <a:noFill/>
            <a:ln w="28575">
              <a:solidFill>
                <a:schemeClr val="tx1"/>
              </a:solidFill>
              <a:prstDash val="dash"/>
              <a:round/>
            </a:ln>
          </p:spPr>
          <p:txBody>
            <a:bodyPr wrap="none" anchor="ctr"/>
            <a:lstStyle/>
            <a:p>
              <a:endParaRPr lang="zh-CN" altLang="en-US">
                <a:latin typeface="Times New Roman" panose="02020603050405020304" charset="0"/>
              </a:endParaRPr>
            </a:p>
          </p:txBody>
        </p:sp>
        <p:sp>
          <p:nvSpPr>
            <p:cNvPr id="78877" name="Line 159"/>
            <p:cNvSpPr>
              <a:spLocks noChangeShapeType="1"/>
            </p:cNvSpPr>
            <p:nvPr/>
          </p:nvSpPr>
          <p:spPr bwMode="auto">
            <a:xfrm flipV="1">
              <a:off x="3888" y="1968"/>
              <a:ext cx="0" cy="1536"/>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78878" name="Line 160"/>
            <p:cNvSpPr>
              <a:spLocks noChangeShapeType="1"/>
            </p:cNvSpPr>
            <p:nvPr/>
          </p:nvSpPr>
          <p:spPr bwMode="auto">
            <a:xfrm>
              <a:off x="3168" y="2832"/>
              <a:ext cx="2016" cy="0"/>
            </a:xfrm>
            <a:prstGeom prst="line">
              <a:avLst/>
            </a:prstGeom>
            <a:noFill/>
            <a:ln w="38100">
              <a:solidFill>
                <a:schemeClr val="tx1"/>
              </a:solidFill>
              <a:round/>
              <a:tailEnd type="stealth" w="sm" len="lg"/>
            </a:ln>
          </p:spPr>
          <p:txBody>
            <a:bodyPr wrap="none" anchor="ctr"/>
            <a:lstStyle/>
            <a:p>
              <a:endParaRPr lang="zh-CN" altLang="en-US">
                <a:latin typeface="Times New Roman" panose="02020603050405020304" charset="0"/>
              </a:endParaRPr>
            </a:p>
          </p:txBody>
        </p:sp>
        <p:sp>
          <p:nvSpPr>
            <p:cNvPr id="134305" name="Text Box 161"/>
            <p:cNvSpPr txBox="1">
              <a:spLocks noChangeArrowheads="1"/>
            </p:cNvSpPr>
            <p:nvPr/>
          </p:nvSpPr>
          <p:spPr bwMode="auto">
            <a:xfrm>
              <a:off x="4992" y="2505"/>
              <a:ext cx="336"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i</a:t>
              </a:r>
              <a:endParaRPr lang="en-US" altLang="zh-CN" sz="2800" i="0">
                <a:effectLst>
                  <a:outerShdw blurRad="38100" dist="38100" dir="2700000" algn="tl">
                    <a:srgbClr val="DDDDDD"/>
                  </a:outerShdw>
                </a:effectLst>
              </a:endParaRPr>
            </a:p>
          </p:txBody>
        </p:sp>
        <p:sp>
          <p:nvSpPr>
            <p:cNvPr id="134306" name="Text Box 162"/>
            <p:cNvSpPr txBox="1">
              <a:spLocks noChangeArrowheads="1"/>
            </p:cNvSpPr>
            <p:nvPr/>
          </p:nvSpPr>
          <p:spPr bwMode="auto">
            <a:xfrm flipH="1">
              <a:off x="3696" y="2784"/>
              <a:ext cx="240"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DDDDDD"/>
                    </a:outerShdw>
                  </a:effectLst>
                </a:rPr>
                <a:t>O</a:t>
              </a:r>
            </a:p>
          </p:txBody>
        </p:sp>
        <p:sp>
          <p:nvSpPr>
            <p:cNvPr id="134307" name="Text Box 163"/>
            <p:cNvSpPr txBox="1">
              <a:spLocks noChangeArrowheads="1"/>
            </p:cNvSpPr>
            <p:nvPr/>
          </p:nvSpPr>
          <p:spPr bwMode="auto">
            <a:xfrm>
              <a:off x="3408" y="3216"/>
              <a:ext cx="52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rPr>
                <a:t>     -</a:t>
              </a:r>
              <a:r>
                <a:rPr lang="en-US" altLang="zh-CN" i="0">
                  <a:effectLst>
                    <a:outerShdw blurRad="38100" dist="38100" dir="2700000" algn="tl">
                      <a:srgbClr val="DDDDDD"/>
                    </a:outerShdw>
                  </a:effectLst>
                </a:rPr>
                <a:t>6</a:t>
              </a:r>
              <a:endParaRPr lang="en-US" altLang="zh-CN" sz="3200" i="0">
                <a:effectLst>
                  <a:outerShdw blurRad="38100" dist="38100" dir="2700000" algn="tl">
                    <a:srgbClr val="DDDDDD"/>
                  </a:outerShdw>
                </a:effectLst>
              </a:endParaRPr>
            </a:p>
          </p:txBody>
        </p:sp>
        <p:sp>
          <p:nvSpPr>
            <p:cNvPr id="134308" name="Text Box 164"/>
            <p:cNvSpPr txBox="1">
              <a:spLocks noChangeArrowheads="1"/>
            </p:cNvSpPr>
            <p:nvPr/>
          </p:nvSpPr>
          <p:spPr bwMode="auto">
            <a:xfrm>
              <a:off x="3888" y="2064"/>
              <a:ext cx="480"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i="0">
                  <a:effectLst>
                    <a:outerShdw blurRad="38100" dist="38100" dir="2700000" algn="tl">
                      <a:srgbClr val="DDDDDD"/>
                    </a:outerShdw>
                  </a:effectLst>
                </a:rPr>
                <a:t>6</a:t>
              </a:r>
              <a:endParaRPr lang="en-US" altLang="zh-CN" sz="3200" i="0">
                <a:effectLst>
                  <a:outerShdw blurRad="38100" dist="38100" dir="2700000" algn="tl">
                    <a:srgbClr val="DDDDDD"/>
                  </a:outerShdw>
                </a:effectLst>
              </a:endParaRPr>
            </a:p>
          </p:txBody>
        </p:sp>
        <p:sp>
          <p:nvSpPr>
            <p:cNvPr id="78883" name="Line 165"/>
            <p:cNvSpPr>
              <a:spLocks noChangeShapeType="1"/>
            </p:cNvSpPr>
            <p:nvPr/>
          </p:nvSpPr>
          <p:spPr bwMode="auto">
            <a:xfrm>
              <a:off x="3312" y="2304"/>
              <a:ext cx="1392" cy="0"/>
            </a:xfrm>
            <a:prstGeom prst="line">
              <a:avLst/>
            </a:prstGeom>
            <a:noFill/>
            <a:ln w="38100">
              <a:solidFill>
                <a:schemeClr val="tx1"/>
              </a:solidFill>
              <a:round/>
              <a:tailEnd type="triangle" w="sm" len="lg"/>
            </a:ln>
          </p:spPr>
          <p:txBody>
            <a:bodyPr wrap="none" anchor="ctr"/>
            <a:lstStyle/>
            <a:p>
              <a:endParaRPr lang="zh-CN" altLang="en-US">
                <a:latin typeface="Times New Roman" panose="02020603050405020304" charset="0"/>
              </a:endParaRPr>
            </a:p>
          </p:txBody>
        </p:sp>
        <p:sp>
          <p:nvSpPr>
            <p:cNvPr id="78884" name="Line 166"/>
            <p:cNvSpPr>
              <a:spLocks noChangeShapeType="1"/>
            </p:cNvSpPr>
            <p:nvPr/>
          </p:nvSpPr>
          <p:spPr bwMode="auto">
            <a:xfrm flipV="1">
              <a:off x="4128" y="2304"/>
              <a:ext cx="0" cy="1056"/>
            </a:xfrm>
            <a:prstGeom prst="line">
              <a:avLst/>
            </a:prstGeom>
            <a:noFill/>
            <a:ln w="38100">
              <a:solidFill>
                <a:srgbClr val="0000FF"/>
              </a:solidFill>
              <a:prstDash val="dash"/>
              <a:round/>
              <a:tailEnd type="triangle" w="sm" len="lg"/>
            </a:ln>
          </p:spPr>
          <p:txBody>
            <a:bodyPr wrap="none" anchor="ctr"/>
            <a:lstStyle/>
            <a:p>
              <a:endParaRPr lang="zh-CN" altLang="en-US">
                <a:latin typeface="Times New Roman" panose="02020603050405020304" charset="0"/>
              </a:endParaRPr>
            </a:p>
          </p:txBody>
        </p:sp>
        <p:sp>
          <p:nvSpPr>
            <p:cNvPr id="78885" name="Line 167"/>
            <p:cNvSpPr>
              <a:spLocks noChangeShapeType="1"/>
            </p:cNvSpPr>
            <p:nvPr/>
          </p:nvSpPr>
          <p:spPr bwMode="auto">
            <a:xfrm>
              <a:off x="4704" y="3360"/>
              <a:ext cx="240" cy="0"/>
            </a:xfrm>
            <a:prstGeom prst="line">
              <a:avLst/>
            </a:prstGeom>
            <a:noFill/>
            <a:ln w="38100">
              <a:solidFill>
                <a:schemeClr val="bg1"/>
              </a:solidFill>
              <a:round/>
            </a:ln>
          </p:spPr>
          <p:txBody>
            <a:bodyPr wrap="none" anchor="ctr"/>
            <a:lstStyle/>
            <a:p>
              <a:endParaRPr lang="zh-CN" altLang="en-US">
                <a:latin typeface="Times New Roman" panose="02020603050405020304" charset="0"/>
              </a:endParaRPr>
            </a:p>
          </p:txBody>
        </p:sp>
        <p:sp>
          <p:nvSpPr>
            <p:cNvPr id="78886" name="Line 168"/>
            <p:cNvSpPr>
              <a:spLocks noChangeShapeType="1"/>
            </p:cNvSpPr>
            <p:nvPr/>
          </p:nvSpPr>
          <p:spPr bwMode="auto">
            <a:xfrm>
              <a:off x="4128" y="3360"/>
              <a:ext cx="816" cy="0"/>
            </a:xfrm>
            <a:prstGeom prst="line">
              <a:avLst/>
            </a:prstGeom>
            <a:noFill/>
            <a:ln w="38100">
              <a:solidFill>
                <a:srgbClr val="0000FF"/>
              </a:solidFill>
              <a:prstDash val="dash"/>
              <a:round/>
              <a:headEnd type="triangle" w="sm" len="lg"/>
            </a:ln>
          </p:spPr>
          <p:txBody>
            <a:bodyPr wrap="none" anchor="ctr"/>
            <a:lstStyle/>
            <a:p>
              <a:endParaRPr lang="zh-CN" altLang="en-US">
                <a:latin typeface="Times New Roman" panose="02020603050405020304" charset="0"/>
              </a:endParaRPr>
            </a:p>
          </p:txBody>
        </p:sp>
        <p:sp>
          <p:nvSpPr>
            <p:cNvPr id="78887" name="Line 169"/>
            <p:cNvSpPr>
              <a:spLocks noChangeShapeType="1"/>
            </p:cNvSpPr>
            <p:nvPr/>
          </p:nvSpPr>
          <p:spPr bwMode="auto">
            <a:xfrm flipH="1">
              <a:off x="3408" y="2304"/>
              <a:ext cx="720" cy="0"/>
            </a:xfrm>
            <a:prstGeom prst="line">
              <a:avLst/>
            </a:prstGeom>
            <a:noFill/>
            <a:ln w="38100">
              <a:solidFill>
                <a:srgbClr val="0000FF"/>
              </a:solidFill>
              <a:prstDash val="dash"/>
              <a:round/>
              <a:tailEnd type="triangle" w="sm" len="lg"/>
            </a:ln>
          </p:spPr>
          <p:txBody>
            <a:bodyPr wrap="none" anchor="ctr"/>
            <a:lstStyle/>
            <a:p>
              <a:endParaRPr lang="zh-CN" altLang="en-US">
                <a:latin typeface="Times New Roman" panose="02020603050405020304" charset="0"/>
              </a:endParaRPr>
            </a:p>
          </p:txBody>
        </p:sp>
        <p:sp>
          <p:nvSpPr>
            <p:cNvPr id="134314" name="Text Box 170"/>
            <p:cNvSpPr txBox="1">
              <a:spLocks noChangeArrowheads="1"/>
            </p:cNvSpPr>
            <p:nvPr/>
          </p:nvSpPr>
          <p:spPr bwMode="auto">
            <a:xfrm>
              <a:off x="4128" y="2832"/>
              <a:ext cx="528"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i="0">
                  <a:effectLst>
                    <a:outerShdw blurRad="38100" dist="38100" dir="2700000" algn="tl">
                      <a:srgbClr val="DDDDDD"/>
                    </a:outerShdw>
                  </a:effectLst>
                </a:rPr>
                <a:t>1.33</a:t>
              </a:r>
            </a:p>
          </p:txBody>
        </p:sp>
        <p:sp>
          <p:nvSpPr>
            <p:cNvPr id="134315" name="Text Box 171"/>
            <p:cNvSpPr txBox="1">
              <a:spLocks noChangeArrowheads="1"/>
            </p:cNvSpPr>
            <p:nvPr/>
          </p:nvSpPr>
          <p:spPr bwMode="auto">
            <a:xfrm>
              <a:off x="4704" y="2822"/>
              <a:ext cx="528" cy="25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i="0">
                  <a:effectLst>
                    <a:outerShdw blurRad="38100" dist="38100" dir="2700000" algn="tl">
                      <a:srgbClr val="DDDDDD"/>
                    </a:outerShdw>
                  </a:effectLst>
                </a:rPr>
                <a:t>5.33</a:t>
              </a:r>
            </a:p>
          </p:txBody>
        </p:sp>
      </p:grpSp>
    </p:spTree>
    <p:extLst>
      <p:ext uri="{BB962C8B-B14F-4D97-AF65-F5344CB8AC3E}">
        <p14:creationId xmlns:p14="http://schemas.microsoft.com/office/powerpoint/2010/main" val="1877342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ou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xfrm>
            <a:off x="838200" y="381000"/>
            <a:ext cx="7391400" cy="609600"/>
          </a:xfrm>
          <a:ln>
            <a:miter lim="800000"/>
          </a:ln>
        </p:spPr>
        <p:txBody>
          <a:bodyPr vert="horz" wrap="square" lIns="91440" tIns="45720" rIns="91440" bIns="45720" numCol="1" anchor="t" anchorCtr="0" compatLnSpc="1">
            <a:normAutofit fontScale="90000"/>
          </a:bodyPr>
          <a:lstStyle/>
          <a:p>
            <a:pPr eaLnBrk="1" hangingPunct="1"/>
            <a:r>
              <a:rPr lang="en-US" altLang="zh-CN" sz="36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en-US" altLang="zh-CN" sz="3600" b="1" dirty="0" smtClean="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.5</a:t>
            </a:r>
            <a:r>
              <a:rPr lang="en-US" altLang="zh-CN" sz="36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运放在信号测量方面的应用</a:t>
            </a:r>
          </a:p>
        </p:txBody>
      </p:sp>
      <p:sp>
        <p:nvSpPr>
          <p:cNvPr id="118790" name="Rectangle 6"/>
          <p:cNvSpPr>
            <a:spLocks noChangeArrowheads="1"/>
          </p:cNvSpPr>
          <p:nvPr/>
        </p:nvSpPr>
        <p:spPr bwMode="auto">
          <a:xfrm>
            <a:off x="533400" y="987425"/>
            <a:ext cx="8153400" cy="4830763"/>
          </a:xfrm>
          <a:prstGeom prst="rect">
            <a:avLst/>
          </a:prstGeom>
          <a:noFill/>
          <a:ln w="9525">
            <a:noFill/>
            <a:miter lim="800000"/>
          </a:ln>
          <a:effectLst/>
        </p:spPr>
        <p:txBody>
          <a:bodyPr>
            <a:spAutoFit/>
          </a:bodyPr>
          <a:lstStyle/>
          <a:p>
            <a:pPr>
              <a:spcBef>
                <a:spcPct val="5000"/>
              </a:spcBef>
            </a:pP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在</a:t>
            </a:r>
            <a:r>
              <a:rPr lang="zh-CN" altLang="en-US" sz="2800" b="1" i="0" dirty="0">
                <a:solidFill>
                  <a:srgbClr val="FF0000"/>
                </a:solidFill>
                <a:effectLst>
                  <a:outerShdw blurRad="38100" dist="38100" dir="2700000" algn="tl">
                    <a:srgbClr val="DDDDDD"/>
                  </a:outerShdw>
                </a:effectLst>
                <a:latin typeface="Times New Roman" panose="02020603050405020304" charset="0"/>
              </a:rPr>
              <a:t>自动控制</a:t>
            </a:r>
            <a:r>
              <a:rPr lang="zh-CN" altLang="en-US" sz="2800" b="1" i="0" dirty="0">
                <a:effectLst>
                  <a:outerShdw blurRad="38100" dist="38100" dir="2700000" algn="tl">
                    <a:srgbClr val="DDDDDD"/>
                  </a:outerShdw>
                </a:effectLst>
                <a:latin typeface="Times New Roman" panose="02020603050405020304" charset="0"/>
              </a:rPr>
              <a:t>和</a:t>
            </a:r>
            <a:r>
              <a:rPr lang="zh-CN" altLang="en-US" sz="2800" b="1" i="0" dirty="0">
                <a:solidFill>
                  <a:srgbClr val="FF0000"/>
                </a:solidFill>
                <a:effectLst>
                  <a:outerShdw blurRad="38100" dist="38100" dir="2700000" algn="tl">
                    <a:srgbClr val="DDDDDD"/>
                  </a:outerShdw>
                </a:effectLst>
                <a:latin typeface="Times New Roman" panose="02020603050405020304" charset="0"/>
              </a:rPr>
              <a:t>非电测量</a:t>
            </a:r>
            <a:r>
              <a:rPr lang="zh-CN" altLang="en-US" sz="2800" b="1" i="0" dirty="0">
                <a:effectLst>
                  <a:outerShdw blurRad="38100" dist="38100" dir="2700000" algn="tl">
                    <a:srgbClr val="DDDDDD"/>
                  </a:outerShdw>
                </a:effectLst>
                <a:latin typeface="Times New Roman" panose="02020603050405020304" charset="0"/>
              </a:rPr>
              <a:t>等系统中，常用各种传感器将非电量</a:t>
            </a:r>
            <a:r>
              <a:rPr lang="en-US" altLang="zh-CN" sz="2800" b="1" i="0" dirty="0">
                <a:effectLst>
                  <a:outerShdw blurRad="38100" dist="38100" dir="2700000" algn="tl">
                    <a:srgbClr val="DDDDDD"/>
                  </a:outerShdw>
                </a:effectLst>
                <a:latin typeface="Times New Roman" panose="02020603050405020304" charset="0"/>
              </a:rPr>
              <a:t>(</a:t>
            </a:r>
            <a:r>
              <a:rPr lang="zh-CN" altLang="en-US" sz="2800" b="1" i="0" dirty="0">
                <a:effectLst>
                  <a:outerShdw blurRad="38100" dist="38100" dir="2700000" algn="tl">
                    <a:srgbClr val="DDDDDD"/>
                  </a:outerShdw>
                </a:effectLst>
                <a:latin typeface="Times New Roman" panose="02020603050405020304" charset="0"/>
              </a:rPr>
              <a:t>如温度、应变、压力和流量等</a:t>
            </a: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的变化转换为电信号</a:t>
            </a:r>
            <a:r>
              <a:rPr lang="en-US" altLang="zh-CN" sz="2800" b="1" i="0" dirty="0">
                <a:effectLst>
                  <a:outerShdw blurRad="38100" dist="38100" dir="2700000" algn="tl">
                    <a:srgbClr val="DDDDDD"/>
                  </a:outerShdw>
                </a:effectLst>
                <a:latin typeface="Times New Roman" panose="02020603050405020304" charset="0"/>
              </a:rPr>
              <a:t>(</a:t>
            </a:r>
            <a:r>
              <a:rPr lang="zh-CN" altLang="en-US" sz="2800" b="1" i="0" dirty="0">
                <a:effectLst>
                  <a:outerShdw blurRad="38100" dist="38100" dir="2700000" algn="tl">
                    <a:srgbClr val="DDDDDD"/>
                  </a:outerShdw>
                </a:effectLst>
                <a:latin typeface="Times New Roman" panose="02020603050405020304" charset="0"/>
              </a:rPr>
              <a:t>电压或电流</a:t>
            </a: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，而后输入系统。但这种非电量的变化是缓慢的，电信号的变化量常常很小 </a:t>
            </a:r>
            <a:r>
              <a:rPr lang="en-US" altLang="zh-CN" sz="2800" b="1" i="0" dirty="0">
                <a:effectLst>
                  <a:outerShdw blurRad="38100" dist="38100" dir="2700000" algn="tl">
                    <a:srgbClr val="DDDDDD"/>
                  </a:outerShdw>
                </a:effectLst>
                <a:latin typeface="Times New Roman" panose="02020603050405020304" charset="0"/>
              </a:rPr>
              <a:t>( </a:t>
            </a:r>
            <a:r>
              <a:rPr lang="zh-CN" altLang="en-US" sz="2800" b="1" i="0" dirty="0">
                <a:effectLst>
                  <a:outerShdw blurRad="38100" dist="38100" dir="2700000" algn="tl">
                    <a:srgbClr val="DDDDDD"/>
                  </a:outerShdw>
                </a:effectLst>
                <a:latin typeface="Times New Roman" panose="02020603050405020304" charset="0"/>
              </a:rPr>
              <a:t>一般只有几毫伏到几十毫伏</a:t>
            </a:r>
            <a:r>
              <a:rPr lang="en-US" altLang="zh-CN" sz="2800" b="1" i="0" dirty="0">
                <a:effectLst>
                  <a:outerShdw blurRad="38100" dist="38100" dir="2700000" algn="tl">
                    <a:srgbClr val="DDDDDD"/>
                  </a:outerShdw>
                </a:effectLst>
                <a:latin typeface="Times New Roman" panose="02020603050405020304" charset="0"/>
              </a:rPr>
              <a:t>)</a:t>
            </a:r>
            <a:r>
              <a:rPr lang="zh-CN" altLang="en-US" sz="2800" b="1" i="0" dirty="0">
                <a:effectLst>
                  <a:outerShdw blurRad="38100" dist="38100" dir="2700000" algn="tl">
                    <a:srgbClr val="DDDDDD"/>
                  </a:outerShdw>
                </a:effectLst>
                <a:latin typeface="Times New Roman" panose="02020603050405020304" charset="0"/>
              </a:rPr>
              <a:t>，所以要将电信号加以放大。</a:t>
            </a:r>
          </a:p>
          <a:p>
            <a:pPr>
              <a:spcBef>
                <a:spcPct val="5000"/>
              </a:spcBef>
            </a:pPr>
            <a:r>
              <a:rPr lang="zh-CN" altLang="en-US" sz="2800" b="1" i="0" dirty="0">
                <a:effectLst>
                  <a:outerShdw blurRad="38100" dist="38100" dir="2700000" algn="tl">
                    <a:srgbClr val="DDDDDD"/>
                  </a:outerShdw>
                </a:effectLst>
                <a:latin typeface="Times New Roman" panose="02020603050405020304" charset="0"/>
              </a:rPr>
              <a:t>  </a:t>
            </a:r>
            <a:r>
              <a:rPr lang="zh-CN" altLang="en-US" sz="2800" b="1" i="0" dirty="0" smtClean="0">
                <a:effectLst>
                  <a:outerShdw blurRad="38100" dist="38100" dir="2700000" algn="tl">
                    <a:srgbClr val="DDDDDD"/>
                  </a:outerShdw>
                </a:effectLst>
                <a:latin typeface="Times New Roman" panose="02020603050405020304" charset="0"/>
              </a:rPr>
              <a:t>测量</a:t>
            </a:r>
            <a:r>
              <a:rPr lang="zh-CN" altLang="en-US" sz="2800" b="1" i="0" dirty="0">
                <a:effectLst>
                  <a:outerShdw blurRad="38100" dist="38100" dir="2700000" algn="tl">
                    <a:srgbClr val="DDDDDD"/>
                  </a:outerShdw>
                </a:effectLst>
                <a:latin typeface="Times New Roman" panose="02020603050405020304" charset="0"/>
              </a:rPr>
              <a:t>放大电路的作用是将测量电路或传感器送来的微弱信号进行放大，再送到后面电路去处理。</a:t>
            </a:r>
          </a:p>
          <a:p>
            <a:pPr>
              <a:spcBef>
                <a:spcPct val="5000"/>
              </a:spcBef>
            </a:pPr>
            <a:r>
              <a:rPr lang="zh-CN" altLang="en-US" sz="2800" b="1" i="0" dirty="0">
                <a:effectLst>
                  <a:outerShdw blurRad="38100" dist="38100" dir="2700000" algn="tl">
                    <a:srgbClr val="DDDDDD"/>
                  </a:outerShdw>
                </a:effectLst>
                <a:latin typeface="Times New Roman" panose="02020603050405020304" charset="0"/>
              </a:rPr>
              <a:t> </a:t>
            </a:r>
            <a:r>
              <a:rPr lang="zh-CN" altLang="en-US" sz="2800" b="1" i="0" dirty="0" smtClean="0">
                <a:effectLst>
                  <a:outerShdw blurRad="38100" dist="38100" dir="2700000" algn="tl">
                    <a:srgbClr val="DDDDDD"/>
                  </a:outerShdw>
                </a:effectLst>
                <a:latin typeface="Times New Roman" panose="02020603050405020304" charset="0"/>
              </a:rPr>
              <a:t> </a:t>
            </a:r>
            <a:r>
              <a:rPr lang="en-US" altLang="zh-CN" sz="2800" b="1" i="0" dirty="0" smtClean="0">
                <a:effectLst>
                  <a:outerShdw blurRad="38100" dist="38100" dir="2700000" algn="tl">
                    <a:srgbClr val="DDDDDD"/>
                  </a:outerShdw>
                </a:effectLst>
                <a:latin typeface="Times New Roman" panose="02020603050405020304" charset="0"/>
              </a:rPr>
              <a:t>  </a:t>
            </a:r>
            <a:r>
              <a:rPr lang="zh-CN" altLang="en-US" sz="2800" b="1" i="0" dirty="0" smtClean="0">
                <a:effectLst>
                  <a:outerShdw blurRad="38100" dist="38100" dir="2700000" algn="tl">
                    <a:srgbClr val="DDDDDD"/>
                  </a:outerShdw>
                </a:effectLst>
                <a:latin typeface="Times New Roman" panose="02020603050405020304" charset="0"/>
              </a:rPr>
              <a:t>一般对测量</a:t>
            </a:r>
            <a:r>
              <a:rPr lang="zh-CN" altLang="en-US" sz="2800" b="1" i="0" dirty="0">
                <a:effectLst>
                  <a:outerShdw blurRad="38100" dist="38100" dir="2700000" algn="tl">
                    <a:srgbClr val="DDDDDD"/>
                  </a:outerShdw>
                </a:effectLst>
                <a:latin typeface="Times New Roman" panose="02020603050405020304" charset="0"/>
              </a:rPr>
              <a:t>放大电路的要求是</a:t>
            </a:r>
            <a:r>
              <a:rPr lang="zh-CN" altLang="en-US" sz="2800" b="1" i="0" dirty="0">
                <a:solidFill>
                  <a:srgbClr val="FF0000"/>
                </a:solidFill>
                <a:effectLst>
                  <a:outerShdw blurRad="38100" dist="38100" dir="2700000" algn="tl">
                    <a:srgbClr val="DDDDDD"/>
                  </a:outerShdw>
                </a:effectLst>
                <a:latin typeface="Times New Roman" panose="02020603050405020304" charset="0"/>
              </a:rPr>
              <a:t>输入电阻高</a:t>
            </a:r>
            <a:r>
              <a:rPr lang="zh-CN" altLang="en-US" sz="2800" b="1" i="0" dirty="0">
                <a:effectLst>
                  <a:outerShdw blurRad="38100" dist="38100" dir="2700000" algn="tl">
                    <a:srgbClr val="DDDDDD"/>
                  </a:outerShdw>
                </a:effectLst>
                <a:latin typeface="Times New Roman" panose="02020603050405020304" charset="0"/>
              </a:rPr>
              <a:t>、</a:t>
            </a:r>
            <a:r>
              <a:rPr lang="zh-CN" altLang="en-US" sz="2800" b="1" i="0" dirty="0">
                <a:solidFill>
                  <a:srgbClr val="FF0000"/>
                </a:solidFill>
                <a:effectLst>
                  <a:outerShdw blurRad="38100" dist="38100" dir="2700000" algn="tl">
                    <a:srgbClr val="DDDDDD"/>
                  </a:outerShdw>
                </a:effectLst>
                <a:latin typeface="Times New Roman" panose="02020603050405020304" charset="0"/>
              </a:rPr>
              <a:t>噪声低</a:t>
            </a:r>
            <a:r>
              <a:rPr lang="zh-CN" altLang="en-US" sz="2800" b="1" i="0" dirty="0">
                <a:effectLst>
                  <a:outerShdw blurRad="38100" dist="38100" dir="2700000" algn="tl">
                    <a:srgbClr val="DDDDDD"/>
                  </a:outerShdw>
                </a:effectLst>
                <a:latin typeface="Times New Roman" panose="02020603050405020304" charset="0"/>
              </a:rPr>
              <a:t>、</a:t>
            </a:r>
            <a:r>
              <a:rPr lang="zh-CN" altLang="en-US" sz="2800" b="1" i="0" dirty="0">
                <a:solidFill>
                  <a:srgbClr val="FF0000"/>
                </a:solidFill>
                <a:effectLst>
                  <a:outerShdw blurRad="38100" dist="38100" dir="2700000" algn="tl">
                    <a:srgbClr val="DDDDDD"/>
                  </a:outerShdw>
                </a:effectLst>
                <a:latin typeface="Times New Roman" panose="02020603050405020304" charset="0"/>
              </a:rPr>
              <a:t>稳定性好</a:t>
            </a:r>
            <a:r>
              <a:rPr lang="zh-CN" altLang="en-US" sz="2800" b="1" i="0" dirty="0">
                <a:effectLst>
                  <a:outerShdw blurRad="38100" dist="38100" dir="2700000" algn="tl">
                    <a:srgbClr val="DDDDDD"/>
                  </a:outerShdw>
                </a:effectLst>
                <a:latin typeface="Times New Roman" panose="02020603050405020304" charset="0"/>
              </a:rPr>
              <a:t>、精度及可靠性高、共模抑制比大、线性度好、失调小、并有一定的</a:t>
            </a:r>
            <a:r>
              <a:rPr lang="zh-CN" altLang="en-US" sz="2800" b="1" i="0" dirty="0">
                <a:solidFill>
                  <a:srgbClr val="FF0000"/>
                </a:solidFill>
                <a:effectLst>
                  <a:outerShdw blurRad="38100" dist="38100" dir="2700000" algn="tl">
                    <a:srgbClr val="DDDDDD"/>
                  </a:outerShdw>
                </a:effectLst>
                <a:latin typeface="Times New Roman" panose="02020603050405020304" charset="0"/>
              </a:rPr>
              <a:t>抗干扰能力</a:t>
            </a:r>
            <a:r>
              <a:rPr lang="zh-CN" altLang="en-US" sz="2800" b="1" i="0" dirty="0">
                <a:effectLst>
                  <a:outerShdw blurRad="38100" dist="38100" dir="2700000" algn="tl">
                    <a:srgbClr val="DDDDDD"/>
                  </a:outerShdw>
                </a:effectLst>
                <a:latin typeface="Times New Roman" panose="02020603050405020304" charset="0"/>
              </a:rPr>
              <a:t>。</a:t>
            </a:r>
          </a:p>
        </p:txBody>
      </p:sp>
    </p:spTree>
    <p:extLst>
      <p:ext uri="{BB962C8B-B14F-4D97-AF65-F5344CB8AC3E}">
        <p14:creationId xmlns:p14="http://schemas.microsoft.com/office/powerpoint/2010/main" val="26929137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790">
                                            <p:txEl>
                                              <p:pRg st="0" end="0"/>
                                            </p:txEl>
                                          </p:spTgt>
                                        </p:tgtEl>
                                        <p:attrNameLst>
                                          <p:attrName>style.visibility</p:attrName>
                                        </p:attrNameLst>
                                      </p:cBhvr>
                                      <p:to>
                                        <p:strVal val="visible"/>
                                      </p:to>
                                    </p:set>
                                    <p:animEffect transition="in" filter="wipe(left)">
                                      <p:cBhvr>
                                        <p:cTn id="7" dur="500"/>
                                        <p:tgtEl>
                                          <p:spTgt spid="1187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790">
                                            <p:txEl>
                                              <p:pRg st="1" end="1"/>
                                            </p:txEl>
                                          </p:spTgt>
                                        </p:tgtEl>
                                        <p:attrNameLst>
                                          <p:attrName>style.visibility</p:attrName>
                                        </p:attrNameLst>
                                      </p:cBhvr>
                                      <p:to>
                                        <p:strVal val="visible"/>
                                      </p:to>
                                    </p:set>
                                    <p:animEffect transition="in" filter="wipe(left)">
                                      <p:cBhvr>
                                        <p:cTn id="12" dur="500"/>
                                        <p:tgtEl>
                                          <p:spTgt spid="1187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8790">
                                            <p:txEl>
                                              <p:pRg st="2" end="2"/>
                                            </p:txEl>
                                          </p:spTgt>
                                        </p:tgtEl>
                                        <p:attrNameLst>
                                          <p:attrName>style.visibility</p:attrName>
                                        </p:attrNameLst>
                                      </p:cBhvr>
                                      <p:to>
                                        <p:strVal val="visible"/>
                                      </p:to>
                                    </p:set>
                                    <p:animEffect transition="in" filter="wipe(left)">
                                      <p:cBhvr>
                                        <p:cTn id="17" dur="500"/>
                                        <p:tgtEl>
                                          <p:spTgt spid="1187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bwMode="auto">
          <a:xfrm>
            <a:off x="381000" y="304800"/>
            <a:ext cx="4648200" cy="457200"/>
          </a:xfrm>
          <a:ln>
            <a:miter lim="800000"/>
          </a:ln>
        </p:spPr>
        <p:txBody>
          <a:bodyPr vert="horz" wrap="square" lIns="91440" tIns="45720" rIns="91440" bIns="45720" numCol="1" anchor="t" anchorCtr="0" compatLnSpc="1">
            <a:normAutofit fontScale="90000"/>
          </a:bodyPr>
          <a:lstStyle/>
          <a:p>
            <a:pPr algn="l" eaLnBrk="1" hangingPunct="1"/>
            <a:r>
              <a:rPr lang="zh-CN" altLang="en-US" sz="2800" b="1">
                <a:solidFill>
                  <a:srgbClr val="CC0000"/>
                </a:solidFill>
                <a:effectLst>
                  <a:outerShdw blurRad="38100" dist="38100" dir="2700000" algn="tl">
                    <a:srgbClr val="DDDDDD"/>
                  </a:outerShdw>
                </a:effectLst>
                <a:latin typeface="宋体" panose="02010600030101010101" pitchFamily="2" charset="-122"/>
                <a:ea typeface="宋体" panose="02010600030101010101" pitchFamily="2" charset="-122"/>
              </a:rPr>
              <a:t>测量放大器的原理电路</a:t>
            </a:r>
          </a:p>
        </p:txBody>
      </p:sp>
      <p:graphicFrame>
        <p:nvGraphicFramePr>
          <p:cNvPr id="120835" name="Object 3"/>
          <p:cNvGraphicFramePr>
            <a:graphicFrameLocks noChangeAspect="1"/>
          </p:cNvGraphicFramePr>
          <p:nvPr/>
        </p:nvGraphicFramePr>
        <p:xfrm>
          <a:off x="5638800" y="1219200"/>
          <a:ext cx="3200400" cy="1108075"/>
        </p:xfrm>
        <a:graphic>
          <a:graphicData uri="http://schemas.openxmlformats.org/presentationml/2006/ole">
            <mc:AlternateContent xmlns:mc="http://schemas.openxmlformats.org/markup-compatibility/2006">
              <mc:Choice xmlns:v="urn:schemas-microsoft-com:vml" Requires="v">
                <p:oleObj spid="_x0000_s43014" name="Equation" r:id="rId3" imgW="1536700" imgH="393700" progId="Equation.3">
                  <p:embed/>
                </p:oleObj>
              </mc:Choice>
              <mc:Fallback>
                <p:oleObj name="Equation" r:id="rId3" imgW="15367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19200"/>
                        <a:ext cx="3200400" cy="1108075"/>
                      </a:xfrm>
                      <a:prstGeom prst="rect">
                        <a:avLst/>
                      </a:prstGeom>
                      <a:noFill/>
                      <a:ln>
                        <a:noFill/>
                      </a:ln>
                      <a:effectLst/>
                    </p:spPr>
                  </p:pic>
                </p:oleObj>
              </mc:Fallback>
            </mc:AlternateContent>
          </a:graphicData>
        </a:graphic>
      </p:graphicFrame>
      <p:graphicFrame>
        <p:nvGraphicFramePr>
          <p:cNvPr id="120836" name="Object 4"/>
          <p:cNvGraphicFramePr>
            <a:graphicFrameLocks noChangeAspect="1"/>
          </p:cNvGraphicFramePr>
          <p:nvPr/>
        </p:nvGraphicFramePr>
        <p:xfrm>
          <a:off x="5943600" y="2863850"/>
          <a:ext cx="2971800" cy="1022350"/>
        </p:xfrm>
        <a:graphic>
          <a:graphicData uri="http://schemas.openxmlformats.org/presentationml/2006/ole">
            <mc:AlternateContent xmlns:mc="http://schemas.openxmlformats.org/markup-compatibility/2006">
              <mc:Choice xmlns:v="urn:schemas-microsoft-com:vml" Requires="v">
                <p:oleObj spid="_x0000_s43015" name="Equation" r:id="rId5" imgW="1549400" imgH="393700" progId="Equation.3">
                  <p:embed/>
                </p:oleObj>
              </mc:Choice>
              <mc:Fallback>
                <p:oleObj name="Equation" r:id="rId5" imgW="15494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863850"/>
                        <a:ext cx="2971800" cy="1022350"/>
                      </a:xfrm>
                      <a:prstGeom prst="rect">
                        <a:avLst/>
                      </a:prstGeom>
                      <a:noFill/>
                      <a:ln>
                        <a:noFill/>
                      </a:ln>
                      <a:effectLst/>
                    </p:spPr>
                  </p:pic>
                </p:oleObj>
              </mc:Fallback>
            </mc:AlternateContent>
          </a:graphicData>
        </a:graphic>
      </p:graphicFrame>
      <p:graphicFrame>
        <p:nvGraphicFramePr>
          <p:cNvPr id="120837" name="Object 5"/>
          <p:cNvGraphicFramePr>
            <a:graphicFrameLocks noChangeAspect="1"/>
          </p:cNvGraphicFramePr>
          <p:nvPr/>
        </p:nvGraphicFramePr>
        <p:xfrm>
          <a:off x="501650" y="5146675"/>
          <a:ext cx="5365750" cy="1104900"/>
        </p:xfrm>
        <a:graphic>
          <a:graphicData uri="http://schemas.openxmlformats.org/presentationml/2006/ole">
            <mc:AlternateContent xmlns:mc="http://schemas.openxmlformats.org/markup-compatibility/2006">
              <mc:Choice xmlns:v="urn:schemas-microsoft-com:vml" Requires="v">
                <p:oleObj spid="_x0000_s43016" name="Equation" r:id="rId7" imgW="2921000" imgH="419100" progId="Equation.3">
                  <p:embed/>
                </p:oleObj>
              </mc:Choice>
              <mc:Fallback>
                <p:oleObj name="Equation" r:id="rId7" imgW="29210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 y="5146675"/>
                        <a:ext cx="5365750" cy="1104900"/>
                      </a:xfrm>
                      <a:prstGeom prst="rect">
                        <a:avLst/>
                      </a:prstGeom>
                      <a:noFill/>
                      <a:ln>
                        <a:noFill/>
                      </a:ln>
                      <a:effectLst/>
                    </p:spPr>
                  </p:pic>
                </p:oleObj>
              </mc:Fallback>
            </mc:AlternateContent>
          </a:graphicData>
        </a:graphic>
      </p:graphicFrame>
      <p:grpSp>
        <p:nvGrpSpPr>
          <p:cNvPr id="2" name="Group 101"/>
          <p:cNvGrpSpPr/>
          <p:nvPr/>
        </p:nvGrpSpPr>
        <p:grpSpPr bwMode="auto">
          <a:xfrm>
            <a:off x="341313" y="914400"/>
            <a:ext cx="5802312" cy="3978275"/>
            <a:chOff x="215" y="576"/>
            <a:chExt cx="3655" cy="2506"/>
          </a:xfrm>
        </p:grpSpPr>
        <p:sp>
          <p:nvSpPr>
            <p:cNvPr id="80907" name="Text Box 10"/>
            <p:cNvSpPr txBox="1">
              <a:spLocks noChangeArrowheads="1"/>
            </p:cNvSpPr>
            <p:nvPr/>
          </p:nvSpPr>
          <p:spPr bwMode="auto">
            <a:xfrm>
              <a:off x="223" y="754"/>
              <a:ext cx="428"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000099"/>
                  </a:solidFill>
                </a:rPr>
                <a:t>u</a:t>
              </a:r>
              <a:r>
                <a:rPr lang="en-US" altLang="zh-CN" sz="2400" i="0" baseline="-25000">
                  <a:solidFill>
                    <a:srgbClr val="000099"/>
                  </a:solidFill>
                </a:rPr>
                <a:t>i1</a:t>
              </a:r>
              <a:endParaRPr lang="en-US" altLang="zh-CN" sz="2400" b="0" i="0">
                <a:solidFill>
                  <a:srgbClr val="000099"/>
                </a:solidFill>
              </a:endParaRPr>
            </a:p>
          </p:txBody>
        </p:sp>
        <p:sp>
          <p:nvSpPr>
            <p:cNvPr id="80908" name="Rectangle 11"/>
            <p:cNvSpPr>
              <a:spLocks noChangeArrowheads="1"/>
            </p:cNvSpPr>
            <p:nvPr/>
          </p:nvSpPr>
          <p:spPr bwMode="auto">
            <a:xfrm>
              <a:off x="1132" y="616"/>
              <a:ext cx="513" cy="762"/>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09" name="Text Box 12"/>
            <p:cNvSpPr txBox="1">
              <a:spLocks noChangeArrowheads="1"/>
            </p:cNvSpPr>
            <p:nvPr/>
          </p:nvSpPr>
          <p:spPr bwMode="auto">
            <a:xfrm>
              <a:off x="1127" y="705"/>
              <a:ext cx="15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400" b="0" i="0"/>
            </a:p>
          </p:txBody>
        </p:sp>
        <p:sp>
          <p:nvSpPr>
            <p:cNvPr id="80910" name="Text Box 13"/>
            <p:cNvSpPr txBox="1">
              <a:spLocks noChangeArrowheads="1"/>
            </p:cNvSpPr>
            <p:nvPr/>
          </p:nvSpPr>
          <p:spPr bwMode="auto">
            <a:xfrm>
              <a:off x="1463" y="1007"/>
              <a:ext cx="15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400" b="0" i="0"/>
            </a:p>
          </p:txBody>
        </p:sp>
        <p:sp>
          <p:nvSpPr>
            <p:cNvPr id="80911" name="Text Box 14"/>
            <p:cNvSpPr txBox="1">
              <a:spLocks noChangeArrowheads="1"/>
            </p:cNvSpPr>
            <p:nvPr/>
          </p:nvSpPr>
          <p:spPr bwMode="auto">
            <a:xfrm>
              <a:off x="1381" y="592"/>
              <a:ext cx="44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rPr>
                <a:t>∞</a:t>
              </a:r>
              <a:endParaRPr lang="en-US" altLang="zh-CN" sz="2400" b="0" i="0"/>
            </a:p>
          </p:txBody>
        </p:sp>
        <p:sp>
          <p:nvSpPr>
            <p:cNvPr id="80912" name="Line 15"/>
            <p:cNvSpPr>
              <a:spLocks noChangeShapeType="1"/>
            </p:cNvSpPr>
            <p:nvPr/>
          </p:nvSpPr>
          <p:spPr bwMode="auto">
            <a:xfrm flipV="1">
              <a:off x="978" y="1218"/>
              <a:ext cx="154" cy="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3" name="Line 16"/>
            <p:cNvSpPr>
              <a:spLocks noChangeShapeType="1"/>
            </p:cNvSpPr>
            <p:nvPr/>
          </p:nvSpPr>
          <p:spPr bwMode="auto">
            <a:xfrm>
              <a:off x="1645" y="1139"/>
              <a:ext cx="1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4" name="Line 17"/>
            <p:cNvSpPr>
              <a:spLocks noChangeShapeType="1"/>
            </p:cNvSpPr>
            <p:nvPr/>
          </p:nvSpPr>
          <p:spPr bwMode="auto">
            <a:xfrm>
              <a:off x="604" y="837"/>
              <a:ext cx="52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5" name="Line 18"/>
            <p:cNvSpPr>
              <a:spLocks noChangeShapeType="1"/>
            </p:cNvSpPr>
            <p:nvPr/>
          </p:nvSpPr>
          <p:spPr bwMode="auto">
            <a:xfrm>
              <a:off x="980" y="1546"/>
              <a:ext cx="263" cy="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6" name="Line 19"/>
            <p:cNvSpPr>
              <a:spLocks noChangeShapeType="1"/>
            </p:cNvSpPr>
            <p:nvPr/>
          </p:nvSpPr>
          <p:spPr bwMode="auto">
            <a:xfrm flipV="1">
              <a:off x="1526" y="1546"/>
              <a:ext cx="27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7" name="Line 20"/>
            <p:cNvSpPr>
              <a:spLocks noChangeShapeType="1"/>
            </p:cNvSpPr>
            <p:nvPr/>
          </p:nvSpPr>
          <p:spPr bwMode="auto">
            <a:xfrm flipV="1">
              <a:off x="1799" y="1134"/>
              <a:ext cx="0" cy="49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18" name="Text Box 21"/>
            <p:cNvSpPr txBox="1">
              <a:spLocks noChangeArrowheads="1"/>
            </p:cNvSpPr>
            <p:nvPr/>
          </p:nvSpPr>
          <p:spPr bwMode="auto">
            <a:xfrm>
              <a:off x="1258" y="1546"/>
              <a:ext cx="470"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2</a:t>
              </a:r>
              <a:endParaRPr lang="en-US" altLang="zh-CN" sz="3200" b="0" i="0"/>
            </a:p>
          </p:txBody>
        </p:sp>
        <p:sp>
          <p:nvSpPr>
            <p:cNvPr id="80919" name="Rectangle 22"/>
            <p:cNvSpPr>
              <a:spLocks noChangeArrowheads="1"/>
            </p:cNvSpPr>
            <p:nvPr/>
          </p:nvSpPr>
          <p:spPr bwMode="auto">
            <a:xfrm>
              <a:off x="2568" y="1425"/>
              <a:ext cx="572" cy="722"/>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20" name="Rectangle 23"/>
            <p:cNvSpPr>
              <a:spLocks noChangeArrowheads="1"/>
            </p:cNvSpPr>
            <p:nvPr/>
          </p:nvSpPr>
          <p:spPr bwMode="auto">
            <a:xfrm>
              <a:off x="2732" y="1172"/>
              <a:ext cx="251" cy="7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21" name="Line 24"/>
            <p:cNvSpPr>
              <a:spLocks noChangeShapeType="1"/>
            </p:cNvSpPr>
            <p:nvPr/>
          </p:nvSpPr>
          <p:spPr bwMode="auto">
            <a:xfrm>
              <a:off x="3255" y="1209"/>
              <a:ext cx="0" cy="53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22" name="Text Box 25"/>
            <p:cNvSpPr txBox="1">
              <a:spLocks noChangeArrowheads="1"/>
            </p:cNvSpPr>
            <p:nvPr/>
          </p:nvSpPr>
          <p:spPr bwMode="auto">
            <a:xfrm>
              <a:off x="2544" y="1816"/>
              <a:ext cx="421"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i="0"/>
                <a:t>+</a:t>
              </a:r>
              <a:endParaRPr lang="en-US" altLang="zh-CN" sz="2400" b="0" i="0"/>
            </a:p>
          </p:txBody>
        </p:sp>
        <p:sp>
          <p:nvSpPr>
            <p:cNvPr id="80923" name="Text Box 26"/>
            <p:cNvSpPr txBox="1">
              <a:spLocks noChangeArrowheads="1"/>
            </p:cNvSpPr>
            <p:nvPr/>
          </p:nvSpPr>
          <p:spPr bwMode="auto">
            <a:xfrm>
              <a:off x="2926" y="1577"/>
              <a:ext cx="143"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i="0"/>
                <a:t>+</a:t>
              </a:r>
              <a:endParaRPr lang="en-US" altLang="zh-CN" sz="2400" b="0" i="0"/>
            </a:p>
          </p:txBody>
        </p:sp>
        <p:sp>
          <p:nvSpPr>
            <p:cNvPr id="80924" name="Text Box 27"/>
            <p:cNvSpPr txBox="1">
              <a:spLocks noChangeArrowheads="1"/>
            </p:cNvSpPr>
            <p:nvPr/>
          </p:nvSpPr>
          <p:spPr bwMode="auto">
            <a:xfrm>
              <a:off x="2832" y="1422"/>
              <a:ext cx="34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rPr>
                <a:t>∞</a:t>
              </a:r>
              <a:endParaRPr lang="en-US" altLang="zh-CN" sz="2400" b="0" i="0"/>
            </a:p>
          </p:txBody>
        </p:sp>
        <p:sp>
          <p:nvSpPr>
            <p:cNvPr id="80925" name="Text Box 28"/>
            <p:cNvSpPr txBox="1">
              <a:spLocks noChangeArrowheads="1"/>
            </p:cNvSpPr>
            <p:nvPr/>
          </p:nvSpPr>
          <p:spPr bwMode="auto">
            <a:xfrm>
              <a:off x="1776" y="2016"/>
              <a:ext cx="410"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000099"/>
                  </a:solidFill>
                </a:rPr>
                <a:t>u</a:t>
              </a:r>
              <a:r>
                <a:rPr lang="en-US" altLang="zh-CN" sz="2400" i="0" baseline="-25000">
                  <a:solidFill>
                    <a:srgbClr val="000099"/>
                  </a:solidFill>
                </a:rPr>
                <a:t>o2</a:t>
              </a:r>
              <a:endParaRPr lang="en-US" altLang="zh-CN" sz="2400" b="0" i="0">
                <a:solidFill>
                  <a:srgbClr val="000099"/>
                </a:solidFill>
              </a:endParaRPr>
            </a:p>
          </p:txBody>
        </p:sp>
        <p:sp>
          <p:nvSpPr>
            <p:cNvPr id="80926" name="Text Box 29"/>
            <p:cNvSpPr txBox="1">
              <a:spLocks noChangeArrowheads="1"/>
            </p:cNvSpPr>
            <p:nvPr/>
          </p:nvSpPr>
          <p:spPr bwMode="auto">
            <a:xfrm>
              <a:off x="1776" y="1056"/>
              <a:ext cx="530"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dirty="0">
                  <a:solidFill>
                    <a:srgbClr val="000099"/>
                  </a:solidFill>
                </a:rPr>
                <a:t>u</a:t>
              </a:r>
              <a:r>
                <a:rPr lang="en-US" altLang="zh-CN" sz="2400" i="0" baseline="-25000" dirty="0">
                  <a:solidFill>
                    <a:srgbClr val="000099"/>
                  </a:solidFill>
                </a:rPr>
                <a:t>o1</a:t>
              </a:r>
              <a:endParaRPr lang="en-US" altLang="zh-CN" sz="2400" i="0" dirty="0">
                <a:solidFill>
                  <a:srgbClr val="000099"/>
                </a:solidFill>
              </a:endParaRPr>
            </a:p>
          </p:txBody>
        </p:sp>
        <p:sp>
          <p:nvSpPr>
            <p:cNvPr id="80927" name="Text Box 30"/>
            <p:cNvSpPr txBox="1">
              <a:spLocks noChangeArrowheads="1"/>
            </p:cNvSpPr>
            <p:nvPr/>
          </p:nvSpPr>
          <p:spPr bwMode="auto">
            <a:xfrm>
              <a:off x="3456" y="1797"/>
              <a:ext cx="414"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000099"/>
                  </a:solidFill>
                </a:rPr>
                <a:t>u</a:t>
              </a:r>
              <a:r>
                <a:rPr lang="en-US" altLang="zh-CN" sz="2400" i="0" baseline="-25000">
                  <a:solidFill>
                    <a:srgbClr val="000099"/>
                  </a:solidFill>
                </a:rPr>
                <a:t>o</a:t>
              </a:r>
              <a:endParaRPr lang="en-US" altLang="zh-CN" sz="2400" i="0">
                <a:solidFill>
                  <a:srgbClr val="000099"/>
                </a:solidFill>
              </a:endParaRPr>
            </a:p>
          </p:txBody>
        </p:sp>
        <p:sp>
          <p:nvSpPr>
            <p:cNvPr id="80928" name="Text Box 31"/>
            <p:cNvSpPr txBox="1">
              <a:spLocks noChangeArrowheads="1"/>
            </p:cNvSpPr>
            <p:nvPr/>
          </p:nvSpPr>
          <p:spPr bwMode="auto">
            <a:xfrm>
              <a:off x="2115" y="2168"/>
              <a:ext cx="36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6</a:t>
              </a:r>
              <a:endParaRPr lang="en-US" altLang="zh-CN" sz="2400" b="0" i="0"/>
            </a:p>
          </p:txBody>
        </p:sp>
        <p:sp>
          <p:nvSpPr>
            <p:cNvPr id="80929" name="Rectangle 32"/>
            <p:cNvSpPr>
              <a:spLocks noChangeArrowheads="1"/>
            </p:cNvSpPr>
            <p:nvPr/>
          </p:nvSpPr>
          <p:spPr bwMode="auto">
            <a:xfrm>
              <a:off x="2713" y="924"/>
              <a:ext cx="369" cy="288"/>
            </a:xfrm>
            <a:prstGeom prst="rect">
              <a:avLst/>
            </a:prstGeom>
            <a:noFill/>
            <a:ln>
              <a:noFill/>
            </a:ln>
          </p:spPr>
          <p:txBody>
            <a:bodyPr>
              <a:spAutoFit/>
            </a:bodyPr>
            <a:lstStyle/>
            <a:p>
              <a:r>
                <a:rPr lang="en-US" altLang="zh-CN" sz="2400" b="1" i="1" dirty="0">
                  <a:latin typeface="Times New Roman" panose="02020603050405020304"/>
                  <a:cs typeface="Times New Roman" panose="02020603050405020304"/>
                </a:rPr>
                <a:t>R</a:t>
              </a:r>
              <a:r>
                <a:rPr lang="en-US" altLang="zh-CN" sz="2400" b="1" i="1" baseline="-9000" dirty="0">
                  <a:latin typeface="Times New Roman" panose="02020603050405020304"/>
                  <a:cs typeface="Times New Roman" panose="02020603050405020304"/>
                </a:rPr>
                <a:t>6</a:t>
              </a:r>
            </a:p>
          </p:txBody>
        </p:sp>
        <p:sp>
          <p:nvSpPr>
            <p:cNvPr id="80930" name="Rectangle 33"/>
            <p:cNvSpPr>
              <a:spLocks noChangeArrowheads="1"/>
            </p:cNvSpPr>
            <p:nvPr/>
          </p:nvSpPr>
          <p:spPr bwMode="auto">
            <a:xfrm rot="-5400000">
              <a:off x="2310" y="2274"/>
              <a:ext cx="249" cy="77"/>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31" name="Rectangle 34"/>
            <p:cNvSpPr>
              <a:spLocks noChangeArrowheads="1"/>
            </p:cNvSpPr>
            <p:nvPr/>
          </p:nvSpPr>
          <p:spPr bwMode="auto">
            <a:xfrm>
              <a:off x="2023" y="1594"/>
              <a:ext cx="251" cy="7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32" name="Line 35"/>
            <p:cNvSpPr>
              <a:spLocks noChangeShapeType="1"/>
            </p:cNvSpPr>
            <p:nvPr/>
          </p:nvSpPr>
          <p:spPr bwMode="auto">
            <a:xfrm>
              <a:off x="2471" y="1209"/>
              <a:ext cx="0" cy="407"/>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3" name="Rectangle 36"/>
            <p:cNvSpPr>
              <a:spLocks noChangeArrowheads="1"/>
            </p:cNvSpPr>
            <p:nvPr/>
          </p:nvSpPr>
          <p:spPr bwMode="auto">
            <a:xfrm>
              <a:off x="2016" y="1296"/>
              <a:ext cx="359" cy="291"/>
            </a:xfrm>
            <a:prstGeom prst="rect">
              <a:avLst/>
            </a:prstGeom>
            <a:noFill/>
            <a:ln>
              <a:noFill/>
            </a:ln>
          </p:spPr>
          <p:txBody>
            <a:bodyPr wrap="none">
              <a:spAutoFit/>
            </a:bodyPr>
            <a:lstStyle/>
            <a:p>
              <a:r>
                <a:rPr lang="en-US" altLang="zh-CN" sz="2400" b="1" i="1" dirty="0">
                  <a:latin typeface="Times New Roman" panose="02020603050405020304"/>
                  <a:cs typeface="Times New Roman" panose="02020603050405020304"/>
                </a:rPr>
                <a:t>R</a:t>
              </a:r>
              <a:r>
                <a:rPr lang="en-US" altLang="zh-CN" sz="2400" b="1" i="1" baseline="-25000" dirty="0">
                  <a:latin typeface="Times New Roman" panose="02020603050405020304"/>
                  <a:cs typeface="Times New Roman" panose="02020603050405020304"/>
                </a:rPr>
                <a:t>4</a:t>
              </a:r>
            </a:p>
          </p:txBody>
        </p:sp>
        <p:sp>
          <p:nvSpPr>
            <p:cNvPr id="80934" name="Line 37"/>
            <p:cNvSpPr>
              <a:spLocks noChangeShapeType="1"/>
            </p:cNvSpPr>
            <p:nvPr/>
          </p:nvSpPr>
          <p:spPr bwMode="auto">
            <a:xfrm>
              <a:off x="2285" y="2039"/>
              <a:ext cx="29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5" name="Line 38"/>
            <p:cNvSpPr>
              <a:spLocks noChangeShapeType="1"/>
            </p:cNvSpPr>
            <p:nvPr/>
          </p:nvSpPr>
          <p:spPr bwMode="auto">
            <a:xfrm>
              <a:off x="3143" y="1742"/>
              <a:ext cx="26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6" name="Line 39"/>
            <p:cNvSpPr>
              <a:spLocks noChangeShapeType="1"/>
            </p:cNvSpPr>
            <p:nvPr/>
          </p:nvSpPr>
          <p:spPr bwMode="auto">
            <a:xfrm>
              <a:off x="2359" y="1209"/>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7" name="Line 40"/>
            <p:cNvSpPr>
              <a:spLocks noChangeShapeType="1"/>
            </p:cNvSpPr>
            <p:nvPr/>
          </p:nvSpPr>
          <p:spPr bwMode="auto">
            <a:xfrm>
              <a:off x="2471" y="1209"/>
              <a:ext cx="26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8" name="Line 41"/>
            <p:cNvSpPr>
              <a:spLocks noChangeShapeType="1"/>
            </p:cNvSpPr>
            <p:nvPr/>
          </p:nvSpPr>
          <p:spPr bwMode="auto">
            <a:xfrm>
              <a:off x="2285" y="1616"/>
              <a:ext cx="29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39" name="Line 42"/>
            <p:cNvSpPr>
              <a:spLocks noChangeShapeType="1"/>
            </p:cNvSpPr>
            <p:nvPr/>
          </p:nvSpPr>
          <p:spPr bwMode="auto">
            <a:xfrm>
              <a:off x="2993" y="1209"/>
              <a:ext cx="26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0" name="Line 43"/>
            <p:cNvSpPr>
              <a:spLocks noChangeShapeType="1"/>
            </p:cNvSpPr>
            <p:nvPr/>
          </p:nvSpPr>
          <p:spPr bwMode="auto">
            <a:xfrm flipH="1">
              <a:off x="1910" y="1631"/>
              <a:ext cx="11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1" name="Line 44"/>
            <p:cNvSpPr>
              <a:spLocks noChangeShapeType="1"/>
            </p:cNvSpPr>
            <p:nvPr/>
          </p:nvSpPr>
          <p:spPr bwMode="auto">
            <a:xfrm flipH="1">
              <a:off x="1799" y="2039"/>
              <a:ext cx="22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2" name="Line 45"/>
            <p:cNvSpPr>
              <a:spLocks noChangeShapeType="1"/>
            </p:cNvSpPr>
            <p:nvPr/>
          </p:nvSpPr>
          <p:spPr bwMode="auto">
            <a:xfrm>
              <a:off x="2352" y="2565"/>
              <a:ext cx="181"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3" name="Line 46"/>
            <p:cNvSpPr>
              <a:spLocks noChangeShapeType="1"/>
            </p:cNvSpPr>
            <p:nvPr/>
          </p:nvSpPr>
          <p:spPr bwMode="auto">
            <a:xfrm>
              <a:off x="2434" y="2448"/>
              <a:ext cx="0" cy="13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4" name="Line 47"/>
            <p:cNvSpPr>
              <a:spLocks noChangeShapeType="1"/>
            </p:cNvSpPr>
            <p:nvPr/>
          </p:nvSpPr>
          <p:spPr bwMode="auto">
            <a:xfrm>
              <a:off x="2433" y="2039"/>
              <a:ext cx="0" cy="14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5" name="Text Box 48"/>
            <p:cNvSpPr txBox="1">
              <a:spLocks noChangeArrowheads="1"/>
            </p:cNvSpPr>
            <p:nvPr/>
          </p:nvSpPr>
          <p:spPr bwMode="auto">
            <a:xfrm>
              <a:off x="2010" y="1728"/>
              <a:ext cx="34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4</a:t>
              </a:r>
              <a:endParaRPr lang="en-US" altLang="zh-CN" sz="2400" b="0" i="0"/>
            </a:p>
          </p:txBody>
        </p:sp>
        <p:sp>
          <p:nvSpPr>
            <p:cNvPr id="80946" name="Line 49"/>
            <p:cNvSpPr>
              <a:spLocks noChangeShapeType="1"/>
            </p:cNvSpPr>
            <p:nvPr/>
          </p:nvSpPr>
          <p:spPr bwMode="auto">
            <a:xfrm flipH="1">
              <a:off x="1799" y="1631"/>
              <a:ext cx="14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47" name="Rectangle 50"/>
            <p:cNvSpPr>
              <a:spLocks noChangeArrowheads="1"/>
            </p:cNvSpPr>
            <p:nvPr/>
          </p:nvSpPr>
          <p:spPr bwMode="auto">
            <a:xfrm flipV="1">
              <a:off x="1132" y="2293"/>
              <a:ext cx="513" cy="76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48" name="Text Box 51"/>
            <p:cNvSpPr txBox="1">
              <a:spLocks noChangeArrowheads="1"/>
            </p:cNvSpPr>
            <p:nvPr/>
          </p:nvSpPr>
          <p:spPr bwMode="auto">
            <a:xfrm flipV="1">
              <a:off x="789" y="798"/>
              <a:ext cx="15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endParaRPr lang="en-US" altLang="zh-CN" sz="2400" b="0" i="0">
                <a:solidFill>
                  <a:srgbClr val="FF0000"/>
                </a:solidFill>
              </a:endParaRPr>
            </a:p>
          </p:txBody>
        </p:sp>
        <p:sp>
          <p:nvSpPr>
            <p:cNvPr id="80949" name="Text Box 52"/>
            <p:cNvSpPr txBox="1">
              <a:spLocks noChangeArrowheads="1"/>
            </p:cNvSpPr>
            <p:nvPr/>
          </p:nvSpPr>
          <p:spPr bwMode="auto">
            <a:xfrm flipV="1">
              <a:off x="1392" y="2575"/>
              <a:ext cx="281"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400" b="0" i="0"/>
            </a:p>
          </p:txBody>
        </p:sp>
        <p:sp>
          <p:nvSpPr>
            <p:cNvPr id="80950" name="Text Box 53"/>
            <p:cNvSpPr txBox="1">
              <a:spLocks noChangeArrowheads="1"/>
            </p:cNvSpPr>
            <p:nvPr/>
          </p:nvSpPr>
          <p:spPr bwMode="auto">
            <a:xfrm flipV="1">
              <a:off x="1296" y="2277"/>
              <a:ext cx="35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rPr>
                <a:t>∞</a:t>
              </a:r>
              <a:endParaRPr lang="en-US" altLang="zh-CN" sz="2400" b="0" i="0"/>
            </a:p>
          </p:txBody>
        </p:sp>
        <p:sp>
          <p:nvSpPr>
            <p:cNvPr id="80951" name="Line 54"/>
            <p:cNvSpPr>
              <a:spLocks noChangeShapeType="1"/>
            </p:cNvSpPr>
            <p:nvPr/>
          </p:nvSpPr>
          <p:spPr bwMode="auto">
            <a:xfrm>
              <a:off x="980" y="2582"/>
              <a:ext cx="17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52" name="Line 55"/>
            <p:cNvSpPr>
              <a:spLocks noChangeShapeType="1"/>
            </p:cNvSpPr>
            <p:nvPr/>
          </p:nvSpPr>
          <p:spPr bwMode="auto">
            <a:xfrm flipV="1">
              <a:off x="1645" y="2744"/>
              <a:ext cx="1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0953" name="Group 56"/>
            <p:cNvGrpSpPr/>
            <p:nvPr/>
          </p:nvGrpSpPr>
          <p:grpSpPr bwMode="auto">
            <a:xfrm>
              <a:off x="3363" y="2395"/>
              <a:ext cx="139" cy="90"/>
              <a:chOff x="3402" y="2580"/>
              <a:chExt cx="154" cy="99"/>
            </a:xfrm>
          </p:grpSpPr>
          <p:sp>
            <p:nvSpPr>
              <p:cNvPr id="80992" name="Line 57"/>
              <p:cNvSpPr>
                <a:spLocks noChangeShapeType="1"/>
              </p:cNvSpPr>
              <p:nvPr/>
            </p:nvSpPr>
            <p:spPr bwMode="auto">
              <a:xfrm>
                <a:off x="3402" y="2679"/>
                <a:ext cx="1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93" name="Line 58"/>
              <p:cNvSpPr>
                <a:spLocks noChangeShapeType="1"/>
              </p:cNvSpPr>
              <p:nvPr/>
            </p:nvSpPr>
            <p:spPr bwMode="auto">
              <a:xfrm>
                <a:off x="3482" y="2580"/>
                <a:ext cx="0" cy="9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0954" name="Line 59"/>
            <p:cNvSpPr>
              <a:spLocks noChangeShapeType="1"/>
            </p:cNvSpPr>
            <p:nvPr/>
          </p:nvSpPr>
          <p:spPr bwMode="auto">
            <a:xfrm flipV="1">
              <a:off x="980" y="2118"/>
              <a:ext cx="26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55" name="Line 60"/>
            <p:cNvSpPr>
              <a:spLocks noChangeShapeType="1"/>
            </p:cNvSpPr>
            <p:nvPr/>
          </p:nvSpPr>
          <p:spPr bwMode="auto">
            <a:xfrm flipV="1">
              <a:off x="1526" y="2124"/>
              <a:ext cx="27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56" name="Line 61"/>
            <p:cNvSpPr>
              <a:spLocks noChangeShapeType="1"/>
            </p:cNvSpPr>
            <p:nvPr/>
          </p:nvSpPr>
          <p:spPr bwMode="auto">
            <a:xfrm>
              <a:off x="1799" y="2039"/>
              <a:ext cx="0" cy="70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57" name="Text Box 62"/>
            <p:cNvSpPr txBox="1">
              <a:spLocks noChangeArrowheads="1"/>
            </p:cNvSpPr>
            <p:nvPr/>
          </p:nvSpPr>
          <p:spPr bwMode="auto">
            <a:xfrm>
              <a:off x="1248" y="1797"/>
              <a:ext cx="38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2</a:t>
              </a:r>
              <a:endParaRPr lang="en-US" altLang="zh-CN" sz="3200" b="0" i="0"/>
            </a:p>
          </p:txBody>
        </p:sp>
        <p:sp>
          <p:nvSpPr>
            <p:cNvPr id="80958" name="Text Box 63"/>
            <p:cNvSpPr txBox="1">
              <a:spLocks noChangeArrowheads="1"/>
            </p:cNvSpPr>
            <p:nvPr/>
          </p:nvSpPr>
          <p:spPr bwMode="auto">
            <a:xfrm>
              <a:off x="1021" y="1670"/>
              <a:ext cx="37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1</a:t>
              </a:r>
              <a:endParaRPr lang="en-US" altLang="zh-CN" sz="3200" b="0" i="0"/>
            </a:p>
          </p:txBody>
        </p:sp>
        <p:sp>
          <p:nvSpPr>
            <p:cNvPr id="80959" name="Line 64"/>
            <p:cNvSpPr>
              <a:spLocks noChangeShapeType="1"/>
            </p:cNvSpPr>
            <p:nvPr/>
          </p:nvSpPr>
          <p:spPr bwMode="auto">
            <a:xfrm>
              <a:off x="980" y="1223"/>
              <a:ext cx="0" cy="451"/>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0960" name="Group 65"/>
            <p:cNvGrpSpPr/>
            <p:nvPr/>
          </p:nvGrpSpPr>
          <p:grpSpPr bwMode="auto">
            <a:xfrm>
              <a:off x="831" y="1741"/>
              <a:ext cx="107" cy="151"/>
              <a:chOff x="587" y="1853"/>
              <a:chExt cx="94" cy="168"/>
            </a:xfrm>
          </p:grpSpPr>
          <p:sp>
            <p:nvSpPr>
              <p:cNvPr id="80990" name="Line 66"/>
              <p:cNvSpPr>
                <a:spLocks noChangeShapeType="1"/>
              </p:cNvSpPr>
              <p:nvPr/>
            </p:nvSpPr>
            <p:spPr bwMode="auto">
              <a:xfrm rot="5400000" flipH="1">
                <a:off x="503" y="1937"/>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91" name="Line 67"/>
              <p:cNvSpPr>
                <a:spLocks noChangeShapeType="1"/>
              </p:cNvSpPr>
              <p:nvPr/>
            </p:nvSpPr>
            <p:spPr bwMode="auto">
              <a:xfrm rot="5400000" flipH="1">
                <a:off x="634" y="1887"/>
                <a:ext cx="0" cy="9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0961" name="Line 68"/>
            <p:cNvSpPr>
              <a:spLocks noChangeShapeType="1"/>
            </p:cNvSpPr>
            <p:nvPr/>
          </p:nvSpPr>
          <p:spPr bwMode="auto">
            <a:xfrm flipH="1">
              <a:off x="980" y="1960"/>
              <a:ext cx="0" cy="62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62" name="Rectangle 69"/>
            <p:cNvSpPr>
              <a:spLocks noChangeArrowheads="1"/>
            </p:cNvSpPr>
            <p:nvPr/>
          </p:nvSpPr>
          <p:spPr bwMode="auto">
            <a:xfrm rot="16200000" flipH="1">
              <a:off x="837" y="1784"/>
              <a:ext cx="275" cy="8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63" name="Line 70"/>
            <p:cNvSpPr>
              <a:spLocks noChangeShapeType="1"/>
            </p:cNvSpPr>
            <p:nvPr/>
          </p:nvSpPr>
          <p:spPr bwMode="auto">
            <a:xfrm>
              <a:off x="598" y="2914"/>
              <a:ext cx="52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0964" name="Text Box 71"/>
            <p:cNvSpPr txBox="1">
              <a:spLocks noChangeArrowheads="1"/>
            </p:cNvSpPr>
            <p:nvPr/>
          </p:nvSpPr>
          <p:spPr bwMode="auto">
            <a:xfrm flipV="1">
              <a:off x="576" y="2622"/>
              <a:ext cx="31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endParaRPr lang="en-US" altLang="zh-CN" sz="2400" b="0" i="0">
                <a:solidFill>
                  <a:srgbClr val="FF0000"/>
                </a:solidFill>
              </a:endParaRPr>
            </a:p>
          </p:txBody>
        </p:sp>
        <p:sp>
          <p:nvSpPr>
            <p:cNvPr id="80965" name="Text Box 72"/>
            <p:cNvSpPr txBox="1">
              <a:spLocks noChangeArrowheads="1"/>
            </p:cNvSpPr>
            <p:nvPr/>
          </p:nvSpPr>
          <p:spPr bwMode="auto">
            <a:xfrm>
              <a:off x="215" y="2466"/>
              <a:ext cx="419"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000099"/>
                  </a:solidFill>
                </a:rPr>
                <a:t>u</a:t>
              </a:r>
              <a:r>
                <a:rPr lang="en-US" altLang="zh-CN" sz="2400" i="0" baseline="-25000">
                  <a:solidFill>
                    <a:srgbClr val="000099"/>
                  </a:solidFill>
                </a:rPr>
                <a:t>i2</a:t>
              </a:r>
              <a:endParaRPr lang="en-US" altLang="zh-CN" sz="2400" b="0" i="0">
                <a:solidFill>
                  <a:srgbClr val="000099"/>
                </a:solidFill>
              </a:endParaRPr>
            </a:p>
          </p:txBody>
        </p:sp>
        <p:sp>
          <p:nvSpPr>
            <p:cNvPr id="80966" name="Text Box 73"/>
            <p:cNvSpPr txBox="1">
              <a:spLocks noChangeArrowheads="1"/>
            </p:cNvSpPr>
            <p:nvPr/>
          </p:nvSpPr>
          <p:spPr bwMode="auto">
            <a:xfrm>
              <a:off x="308" y="1653"/>
              <a:ext cx="316" cy="365"/>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000099"/>
                  </a:solidFill>
                </a:rPr>
                <a:t>u</a:t>
              </a:r>
              <a:r>
                <a:rPr lang="en-US" altLang="zh-CN" sz="2400" i="0" baseline="-25000">
                  <a:solidFill>
                    <a:srgbClr val="000099"/>
                  </a:solidFill>
                </a:rPr>
                <a:t>i</a:t>
              </a:r>
              <a:endParaRPr lang="en-US" altLang="zh-CN" sz="2400" b="0" i="0">
                <a:solidFill>
                  <a:srgbClr val="000099"/>
                </a:solidFill>
              </a:endParaRPr>
            </a:p>
          </p:txBody>
        </p:sp>
        <p:sp>
          <p:nvSpPr>
            <p:cNvPr id="80967" name="Text Box 74"/>
            <p:cNvSpPr txBox="1">
              <a:spLocks noChangeArrowheads="1"/>
            </p:cNvSpPr>
            <p:nvPr/>
          </p:nvSpPr>
          <p:spPr bwMode="auto">
            <a:xfrm flipV="1">
              <a:off x="288" y="693"/>
              <a:ext cx="29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rPr>
                <a:t>+</a:t>
              </a:r>
              <a:endParaRPr lang="en-US" altLang="zh-CN" sz="2400" b="0" i="0">
                <a:solidFill>
                  <a:srgbClr val="FF0000"/>
                </a:solidFill>
              </a:endParaRPr>
            </a:p>
          </p:txBody>
        </p:sp>
        <p:sp>
          <p:nvSpPr>
            <p:cNvPr id="80968" name="Rectangle 75"/>
            <p:cNvSpPr>
              <a:spLocks noChangeArrowheads="1"/>
            </p:cNvSpPr>
            <p:nvPr/>
          </p:nvSpPr>
          <p:spPr bwMode="auto">
            <a:xfrm>
              <a:off x="2023" y="2002"/>
              <a:ext cx="251" cy="7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69" name="Rectangle 76"/>
            <p:cNvSpPr>
              <a:spLocks noChangeArrowheads="1"/>
            </p:cNvSpPr>
            <p:nvPr/>
          </p:nvSpPr>
          <p:spPr bwMode="auto">
            <a:xfrm rot="10800000" flipV="1">
              <a:off x="1247" y="2076"/>
              <a:ext cx="277" cy="8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70" name="Rectangle 77"/>
            <p:cNvSpPr>
              <a:spLocks noChangeArrowheads="1"/>
            </p:cNvSpPr>
            <p:nvPr/>
          </p:nvSpPr>
          <p:spPr bwMode="auto">
            <a:xfrm rot="10800000">
              <a:off x="1247" y="1509"/>
              <a:ext cx="277" cy="8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0971" name="Text Box 78"/>
            <p:cNvSpPr txBox="1">
              <a:spLocks noChangeArrowheads="1"/>
            </p:cNvSpPr>
            <p:nvPr/>
          </p:nvSpPr>
          <p:spPr bwMode="auto">
            <a:xfrm>
              <a:off x="1106" y="2755"/>
              <a:ext cx="15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t>+</a:t>
              </a:r>
              <a:endParaRPr lang="en-US" altLang="zh-CN" sz="2400" b="0" i="0"/>
            </a:p>
          </p:txBody>
        </p:sp>
        <p:sp>
          <p:nvSpPr>
            <p:cNvPr id="80972" name="Text Box 79"/>
            <p:cNvSpPr txBox="1">
              <a:spLocks noChangeArrowheads="1"/>
            </p:cNvSpPr>
            <p:nvPr/>
          </p:nvSpPr>
          <p:spPr bwMode="auto">
            <a:xfrm>
              <a:off x="1232" y="2582"/>
              <a:ext cx="59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a:t>
              </a:r>
              <a:r>
                <a:rPr lang="en-US" altLang="zh-CN" sz="2400" i="0" baseline="-25000"/>
                <a:t>2</a:t>
              </a:r>
              <a:endParaRPr lang="en-US" altLang="zh-CN" sz="3200" b="0" i="0"/>
            </a:p>
          </p:txBody>
        </p:sp>
        <p:sp>
          <p:nvSpPr>
            <p:cNvPr id="80973" name="Text Box 80"/>
            <p:cNvSpPr txBox="1">
              <a:spLocks noChangeArrowheads="1"/>
            </p:cNvSpPr>
            <p:nvPr/>
          </p:nvSpPr>
          <p:spPr bwMode="auto">
            <a:xfrm>
              <a:off x="1274" y="883"/>
              <a:ext cx="45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a:t>
              </a:r>
              <a:r>
                <a:rPr lang="en-US" altLang="zh-CN" sz="2400" i="0" baseline="-25000"/>
                <a:t>1</a:t>
              </a:r>
              <a:endParaRPr lang="en-US" altLang="zh-CN" sz="3200" b="0" i="0"/>
            </a:p>
          </p:txBody>
        </p:sp>
        <p:sp>
          <p:nvSpPr>
            <p:cNvPr id="80974" name="Text Box 81"/>
            <p:cNvSpPr txBox="1">
              <a:spLocks noChangeArrowheads="1"/>
            </p:cNvSpPr>
            <p:nvPr/>
          </p:nvSpPr>
          <p:spPr bwMode="auto">
            <a:xfrm>
              <a:off x="2745" y="1670"/>
              <a:ext cx="42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a:t>
              </a:r>
              <a:r>
                <a:rPr lang="en-US" altLang="zh-CN" sz="2400" i="0" baseline="-25000"/>
                <a:t>3</a:t>
              </a:r>
              <a:endParaRPr lang="en-US" altLang="zh-CN" sz="3200" b="0" i="0"/>
            </a:p>
          </p:txBody>
        </p:sp>
        <p:sp>
          <p:nvSpPr>
            <p:cNvPr id="80975" name="Text Box 82"/>
            <p:cNvSpPr txBox="1">
              <a:spLocks noChangeArrowheads="1"/>
            </p:cNvSpPr>
            <p:nvPr/>
          </p:nvSpPr>
          <p:spPr bwMode="auto">
            <a:xfrm rot="5400000">
              <a:off x="2625" y="1428"/>
              <a:ext cx="3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ym typeface="Symbol" panose="05050102010706020507" charset="0"/>
                </a:rPr>
                <a:t></a:t>
              </a:r>
              <a:endParaRPr lang="en-US" altLang="zh-CN" sz="2800" i="0"/>
            </a:p>
          </p:txBody>
        </p:sp>
        <p:sp>
          <p:nvSpPr>
            <p:cNvPr id="80976" name="Text Box 83"/>
            <p:cNvSpPr txBox="1">
              <a:spLocks noChangeArrowheads="1"/>
            </p:cNvSpPr>
            <p:nvPr/>
          </p:nvSpPr>
          <p:spPr bwMode="auto">
            <a:xfrm rot="5400000">
              <a:off x="1185" y="591"/>
              <a:ext cx="3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ym typeface="Symbol" panose="05050102010706020507" charset="0"/>
                </a:rPr>
                <a:t></a:t>
              </a:r>
              <a:endParaRPr lang="en-US" altLang="zh-CN" sz="2800" i="0"/>
            </a:p>
          </p:txBody>
        </p:sp>
        <p:sp>
          <p:nvSpPr>
            <p:cNvPr id="80977" name="Text Box 84"/>
            <p:cNvSpPr txBox="1">
              <a:spLocks noChangeArrowheads="1"/>
            </p:cNvSpPr>
            <p:nvPr/>
          </p:nvSpPr>
          <p:spPr bwMode="auto">
            <a:xfrm rot="5400000">
              <a:off x="1137" y="2271"/>
              <a:ext cx="35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ym typeface="Symbol" panose="05050102010706020507" charset="0"/>
                </a:rPr>
                <a:t></a:t>
              </a:r>
              <a:endParaRPr lang="en-US" altLang="zh-CN" sz="2800" i="0"/>
            </a:p>
          </p:txBody>
        </p:sp>
        <p:sp>
          <p:nvSpPr>
            <p:cNvPr id="80978" name="Text Box 85"/>
            <p:cNvSpPr txBox="1">
              <a:spLocks noChangeArrowheads="1"/>
            </p:cNvSpPr>
            <p:nvPr/>
          </p:nvSpPr>
          <p:spPr bwMode="auto">
            <a:xfrm>
              <a:off x="1081" y="2406"/>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t>–</a:t>
              </a:r>
            </a:p>
          </p:txBody>
        </p:sp>
        <p:sp>
          <p:nvSpPr>
            <p:cNvPr id="80979" name="Text Box 86"/>
            <p:cNvSpPr txBox="1">
              <a:spLocks noChangeArrowheads="1"/>
            </p:cNvSpPr>
            <p:nvPr/>
          </p:nvSpPr>
          <p:spPr bwMode="auto">
            <a:xfrm>
              <a:off x="1081" y="1029"/>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t>–</a:t>
              </a:r>
            </a:p>
          </p:txBody>
        </p:sp>
        <p:sp>
          <p:nvSpPr>
            <p:cNvPr id="80980" name="Text Box 87"/>
            <p:cNvSpPr txBox="1">
              <a:spLocks noChangeArrowheads="1"/>
            </p:cNvSpPr>
            <p:nvPr/>
          </p:nvSpPr>
          <p:spPr bwMode="auto">
            <a:xfrm>
              <a:off x="2544" y="1509"/>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t>–</a:t>
              </a:r>
            </a:p>
          </p:txBody>
        </p:sp>
        <p:sp>
          <p:nvSpPr>
            <p:cNvPr id="80981" name="Text Box 88"/>
            <p:cNvSpPr txBox="1">
              <a:spLocks noChangeArrowheads="1"/>
            </p:cNvSpPr>
            <p:nvPr/>
          </p:nvSpPr>
          <p:spPr bwMode="auto">
            <a:xfrm>
              <a:off x="288" y="2736"/>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FF0000"/>
                  </a:solidFill>
                </a:rPr>
                <a:t>–</a:t>
              </a:r>
            </a:p>
          </p:txBody>
        </p:sp>
        <p:sp>
          <p:nvSpPr>
            <p:cNvPr id="80982" name="Oval 89"/>
            <p:cNvSpPr>
              <a:spLocks noChangeArrowheads="1"/>
            </p:cNvSpPr>
            <p:nvPr/>
          </p:nvSpPr>
          <p:spPr bwMode="auto">
            <a:xfrm>
              <a:off x="3402" y="1713"/>
              <a:ext cx="54" cy="54"/>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0983" name="Oval 90"/>
            <p:cNvSpPr>
              <a:spLocks noChangeArrowheads="1"/>
            </p:cNvSpPr>
            <p:nvPr/>
          </p:nvSpPr>
          <p:spPr bwMode="auto">
            <a:xfrm>
              <a:off x="3408" y="2325"/>
              <a:ext cx="54" cy="54"/>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0984" name="Oval 91"/>
            <p:cNvSpPr>
              <a:spLocks noChangeArrowheads="1"/>
            </p:cNvSpPr>
            <p:nvPr/>
          </p:nvSpPr>
          <p:spPr bwMode="auto">
            <a:xfrm>
              <a:off x="550" y="808"/>
              <a:ext cx="54" cy="54"/>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0985" name="Oval 92"/>
            <p:cNvSpPr>
              <a:spLocks noChangeArrowheads="1"/>
            </p:cNvSpPr>
            <p:nvPr/>
          </p:nvSpPr>
          <p:spPr bwMode="auto">
            <a:xfrm>
              <a:off x="528" y="2895"/>
              <a:ext cx="54" cy="54"/>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0986" name="Text Box 93"/>
            <p:cNvSpPr txBox="1">
              <a:spLocks noChangeArrowheads="1"/>
            </p:cNvSpPr>
            <p:nvPr/>
          </p:nvSpPr>
          <p:spPr bwMode="auto">
            <a:xfrm>
              <a:off x="624" y="1728"/>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FF0000"/>
                  </a:solidFill>
                </a:rPr>
                <a:t>–</a:t>
              </a:r>
            </a:p>
          </p:txBody>
        </p:sp>
        <p:sp>
          <p:nvSpPr>
            <p:cNvPr id="80987" name="Text Box 94"/>
            <p:cNvSpPr txBox="1">
              <a:spLocks noChangeArrowheads="1"/>
            </p:cNvSpPr>
            <p:nvPr/>
          </p:nvSpPr>
          <p:spPr bwMode="auto">
            <a:xfrm>
              <a:off x="624" y="1593"/>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FF0000"/>
                  </a:solidFill>
                </a:rPr>
                <a:t>–</a:t>
              </a:r>
            </a:p>
          </p:txBody>
        </p:sp>
        <p:sp>
          <p:nvSpPr>
            <p:cNvPr id="80988" name="Text Box 95"/>
            <p:cNvSpPr txBox="1">
              <a:spLocks noChangeArrowheads="1"/>
            </p:cNvSpPr>
            <p:nvPr/>
          </p:nvSpPr>
          <p:spPr bwMode="auto">
            <a:xfrm>
              <a:off x="3408" y="2133"/>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FF0000"/>
                  </a:solidFill>
                </a:rPr>
                <a:t>–</a:t>
              </a:r>
            </a:p>
          </p:txBody>
        </p:sp>
        <p:sp>
          <p:nvSpPr>
            <p:cNvPr id="80989" name="Text Box 96"/>
            <p:cNvSpPr txBox="1">
              <a:spLocks noChangeArrowheads="1"/>
            </p:cNvSpPr>
            <p:nvPr/>
          </p:nvSpPr>
          <p:spPr bwMode="auto">
            <a:xfrm>
              <a:off x="3408" y="1557"/>
              <a:ext cx="336"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i="0">
                  <a:solidFill>
                    <a:srgbClr val="FF0000"/>
                  </a:solidFill>
                </a:rPr>
                <a:t>+</a:t>
              </a:r>
            </a:p>
          </p:txBody>
        </p:sp>
      </p:grpSp>
      <p:sp>
        <p:nvSpPr>
          <p:cNvPr id="120929" name="Rectangle 97"/>
          <p:cNvSpPr>
            <a:spLocks noChangeArrowheads="1"/>
          </p:cNvSpPr>
          <p:nvPr/>
        </p:nvSpPr>
        <p:spPr bwMode="auto">
          <a:xfrm>
            <a:off x="5867400" y="762000"/>
            <a:ext cx="2362200" cy="533400"/>
          </a:xfrm>
          <a:prstGeom prst="rect">
            <a:avLst/>
          </a:prstGeom>
          <a:noFill/>
          <a:ln w="9525">
            <a:noFill/>
            <a:miter lim="800000"/>
          </a:ln>
          <a:effectLst/>
        </p:spPr>
        <p:txBody>
          <a:bodyPr/>
          <a:lstStyle/>
          <a:p>
            <a:pPr>
              <a:spcBef>
                <a:spcPct val="20000"/>
              </a:spcBef>
              <a:defRPr/>
            </a:pPr>
            <a:r>
              <a:rPr lang="zh-CN" altLang="en-US"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对</a:t>
            </a:r>
            <a:r>
              <a:rPr lang="en-US" altLang="zh-CN"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A</a:t>
            </a:r>
            <a:r>
              <a:rPr lang="en-US" altLang="zh-CN" sz="2800" b="1" i="0" baseline="-2500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1</a:t>
            </a:r>
            <a:r>
              <a:rPr lang="zh-CN" altLang="en-US"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和</a:t>
            </a:r>
            <a:r>
              <a:rPr lang="en-US" altLang="zh-CN"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A</a:t>
            </a:r>
            <a:r>
              <a:rPr lang="en-US" altLang="zh-CN" sz="2800" b="1" i="0" baseline="-2500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2</a:t>
            </a:r>
            <a:r>
              <a:rPr lang="zh-CN" altLang="en-US"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有</a:t>
            </a:r>
          </a:p>
        </p:txBody>
      </p:sp>
      <p:sp>
        <p:nvSpPr>
          <p:cNvPr id="120930" name="Rectangle 98"/>
          <p:cNvSpPr>
            <a:spLocks noChangeArrowheads="1"/>
          </p:cNvSpPr>
          <p:nvPr/>
        </p:nvSpPr>
        <p:spPr bwMode="auto">
          <a:xfrm>
            <a:off x="6019800" y="2362200"/>
            <a:ext cx="2133600" cy="457200"/>
          </a:xfrm>
          <a:prstGeom prst="rect">
            <a:avLst/>
          </a:prstGeom>
          <a:noFill/>
          <a:ln w="9525">
            <a:noFill/>
            <a:miter lim="800000"/>
          </a:ln>
          <a:effectLst/>
        </p:spPr>
        <p:txBody>
          <a:bodyPr/>
          <a:lstStyle/>
          <a:p>
            <a:pPr>
              <a:spcBef>
                <a:spcPct val="20000"/>
              </a:spcBef>
              <a:defRPr/>
            </a:pPr>
            <a:r>
              <a:rPr lang="zh-CN" altLang="en-US" sz="2800" b="1" i="0" dirty="0" smtClean="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对</a:t>
            </a:r>
            <a:r>
              <a:rPr lang="en-US" altLang="zh-CN" sz="2800" b="1" i="0" dirty="0" smtClean="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A</a:t>
            </a:r>
            <a:r>
              <a:rPr lang="en-US" altLang="zh-CN" sz="2800" b="1" i="0" baseline="-25000" dirty="0" smtClean="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3</a:t>
            </a:r>
            <a:r>
              <a:rPr lang="zh-CN" altLang="en-US" sz="2800" b="1" i="0" dirty="0" smtClean="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rPr>
              <a:t>有</a:t>
            </a:r>
            <a:endParaRPr lang="zh-CN" altLang="en-US" sz="2800" b="1" i="0" dirty="0">
              <a:solidFill>
                <a:srgbClr val="000099"/>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graphicFrame>
        <p:nvGraphicFramePr>
          <p:cNvPr id="120931" name="Object 99"/>
          <p:cNvGraphicFramePr>
            <a:graphicFrameLocks noChangeAspect="1"/>
          </p:cNvGraphicFramePr>
          <p:nvPr/>
        </p:nvGraphicFramePr>
        <p:xfrm>
          <a:off x="4191001" y="3817452"/>
          <a:ext cx="4038599" cy="1231349"/>
        </p:xfrm>
        <a:graphic>
          <a:graphicData uri="http://schemas.openxmlformats.org/presentationml/2006/ole">
            <mc:AlternateContent xmlns:mc="http://schemas.openxmlformats.org/markup-compatibility/2006">
              <mc:Choice xmlns:v="urn:schemas-microsoft-com:vml" Requires="v">
                <p:oleObj spid="_x0000_s43017" name="公式" r:id="rId9" imgW="2038985" imgH="466090" progId="Equation.3">
                  <p:embed/>
                </p:oleObj>
              </mc:Choice>
              <mc:Fallback>
                <p:oleObj name="公式" r:id="rId9" imgW="2038985" imgH="466090" progId="Equation.3">
                  <p:embed/>
                  <p:pic>
                    <p:nvPicPr>
                      <p:cNvPr id="0" name=""/>
                      <p:cNvPicPr>
                        <a:picLocks noChangeAspect="1" noChangeArrowheads="1"/>
                      </p:cNvPicPr>
                      <p:nvPr/>
                    </p:nvPicPr>
                    <p:blipFill>
                      <a:blip r:embed="rId10"/>
                      <a:srcRect/>
                      <a:stretch>
                        <a:fillRect/>
                      </a:stretch>
                    </p:blipFill>
                    <p:spPr bwMode="auto">
                      <a:xfrm>
                        <a:off x="4191001" y="3817452"/>
                        <a:ext cx="4038599" cy="1231349"/>
                      </a:xfrm>
                      <a:prstGeom prst="rect">
                        <a:avLst/>
                      </a:prstGeom>
                      <a:noFill/>
                      <a:ln>
                        <a:noFill/>
                      </a:ln>
                      <a:effectLst/>
                    </p:spPr>
                  </p:pic>
                </p:oleObj>
              </mc:Fallback>
            </mc:AlternateContent>
          </a:graphicData>
        </a:graphic>
      </p:graphicFrame>
      <p:sp>
        <p:nvSpPr>
          <p:cNvPr id="120932" name="Rectangle 100"/>
          <p:cNvSpPr>
            <a:spLocks noChangeArrowheads="1"/>
          </p:cNvSpPr>
          <p:nvPr/>
        </p:nvSpPr>
        <p:spPr bwMode="auto">
          <a:xfrm>
            <a:off x="6248400" y="5105400"/>
            <a:ext cx="2514600" cy="1447800"/>
          </a:xfrm>
          <a:prstGeom prst="rect">
            <a:avLst/>
          </a:prstGeom>
          <a:noFill/>
          <a:ln w="9525">
            <a:noFill/>
            <a:miter lim="800000"/>
          </a:ln>
          <a:effectLst/>
        </p:spPr>
        <p:txBody>
          <a:bodyPr/>
          <a:lstStyle/>
          <a:p>
            <a:pPr>
              <a:lnSpc>
                <a:spcPct val="95000"/>
              </a:lnSpc>
            </a:pPr>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改变</a:t>
            </a:r>
            <a:r>
              <a:rPr lang="en-US" altLang="zh-CN" sz="2800" b="1" i="1" dirty="0">
                <a:solidFill>
                  <a:srgbClr val="CC0000"/>
                </a:solidFill>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solidFill>
                  <a:srgbClr val="CC0000"/>
                </a:solidFill>
                <a:effectLst>
                  <a:outerShdw blurRad="38100" dist="38100" dir="2700000" algn="tl">
                    <a:srgbClr val="DDDDDD"/>
                  </a:outerShdw>
                </a:effectLst>
                <a:latin typeface="Times New Roman" panose="02020603050405020304"/>
                <a:cs typeface="Times New Roman" panose="02020603050405020304"/>
              </a:rPr>
              <a:t>1</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的阻值，即可调节电压放大倍数</a:t>
            </a:r>
          </a:p>
        </p:txBody>
      </p:sp>
    </p:spTree>
    <p:extLst>
      <p:ext uri="{BB962C8B-B14F-4D97-AF65-F5344CB8AC3E}">
        <p14:creationId xmlns:p14="http://schemas.microsoft.com/office/powerpoint/2010/main" val="814105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929">
                                            <p:txEl>
                                              <p:pRg st="0" end="0"/>
                                            </p:txEl>
                                          </p:spTgt>
                                        </p:tgtEl>
                                        <p:attrNameLst>
                                          <p:attrName>style.visibility</p:attrName>
                                        </p:attrNameLst>
                                      </p:cBhvr>
                                      <p:to>
                                        <p:strVal val="visible"/>
                                      </p:to>
                                    </p:set>
                                    <p:animEffect transition="in" filter="wipe(left)">
                                      <p:cBhvr>
                                        <p:cTn id="12" dur="500"/>
                                        <p:tgtEl>
                                          <p:spTgt spid="1209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0835"/>
                                        </p:tgtEl>
                                        <p:attrNameLst>
                                          <p:attrName>style.visibility</p:attrName>
                                        </p:attrNameLst>
                                      </p:cBhvr>
                                      <p:to>
                                        <p:strVal val="visible"/>
                                      </p:to>
                                    </p:set>
                                    <p:animEffect transition="in" filter="wipe(left)">
                                      <p:cBhvr>
                                        <p:cTn id="17" dur="500"/>
                                        <p:tgtEl>
                                          <p:spTgt spid="1208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0930">
                                            <p:txEl>
                                              <p:pRg st="0" end="0"/>
                                            </p:txEl>
                                          </p:spTgt>
                                        </p:tgtEl>
                                        <p:attrNameLst>
                                          <p:attrName>style.visibility</p:attrName>
                                        </p:attrNameLst>
                                      </p:cBhvr>
                                      <p:to>
                                        <p:strVal val="visible"/>
                                      </p:to>
                                    </p:set>
                                    <p:animEffect transition="in" filter="wipe(left)">
                                      <p:cBhvr>
                                        <p:cTn id="22" dur="500"/>
                                        <p:tgtEl>
                                          <p:spTgt spid="12093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0836"/>
                                        </p:tgtEl>
                                        <p:attrNameLst>
                                          <p:attrName>style.visibility</p:attrName>
                                        </p:attrNameLst>
                                      </p:cBhvr>
                                      <p:to>
                                        <p:strVal val="visible"/>
                                      </p:to>
                                    </p:set>
                                    <p:animEffect transition="in" filter="wipe(left)">
                                      <p:cBhvr>
                                        <p:cTn id="27" dur="500"/>
                                        <p:tgtEl>
                                          <p:spTgt spid="1208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931"/>
                                        </p:tgtEl>
                                        <p:attrNameLst>
                                          <p:attrName>style.visibility</p:attrName>
                                        </p:attrNameLst>
                                      </p:cBhvr>
                                      <p:to>
                                        <p:strVal val="visible"/>
                                      </p:to>
                                    </p:set>
                                    <p:animEffect transition="in" filter="wipe(left)">
                                      <p:cBhvr>
                                        <p:cTn id="32" dur="500"/>
                                        <p:tgtEl>
                                          <p:spTgt spid="1209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0837"/>
                                        </p:tgtEl>
                                        <p:attrNameLst>
                                          <p:attrName>style.visibility</p:attrName>
                                        </p:attrNameLst>
                                      </p:cBhvr>
                                      <p:to>
                                        <p:strVal val="visible"/>
                                      </p:to>
                                    </p:set>
                                    <p:animEffect transition="in" filter="wipe(left)">
                                      <p:cBhvr>
                                        <p:cTn id="37" dur="500"/>
                                        <p:tgtEl>
                                          <p:spTgt spid="1208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0932">
                                            <p:txEl>
                                              <p:pRg st="0" end="0"/>
                                            </p:txEl>
                                          </p:spTgt>
                                        </p:tgtEl>
                                        <p:attrNameLst>
                                          <p:attrName>style.visibility</p:attrName>
                                        </p:attrNameLst>
                                      </p:cBhvr>
                                      <p:to>
                                        <p:strVal val="visible"/>
                                      </p:to>
                                    </p:set>
                                    <p:animEffect transition="in" filter="wipe(left)">
                                      <p:cBhvr>
                                        <p:cTn id="42" dur="500"/>
                                        <p:tgtEl>
                                          <p:spTgt spid="1209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29" grpId="0" build="p" autoUpdateAnimBg="0"/>
      <p:bldP spid="120930" grpId="0" build="p" autoUpdateAnimBg="0"/>
      <p:bldP spid="120932"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bwMode="auto">
          <a:xfrm>
            <a:off x="0" y="381000"/>
            <a:ext cx="8915400" cy="914400"/>
          </a:xfrm>
          <a:ln>
            <a:miter lim="800000"/>
          </a:ln>
        </p:spPr>
        <p:txBody>
          <a:bodyPr vert="horz" wrap="square" lIns="91440" tIns="45720" rIns="91440" bIns="45720" numCol="1" anchor="t" anchorCtr="0" compatLnSpc="1"/>
          <a:lstStyle/>
          <a:p>
            <a:pPr eaLnBrk="1" hangingPunct="1"/>
            <a:r>
              <a:rPr lang="en-US" altLang="zh-CN" sz="3600" b="1" dirty="0">
                <a:solidFill>
                  <a:srgbClr val="CC0000"/>
                </a:solidFill>
                <a:effectLst>
                  <a:outerShdw blurRad="38100" dist="38100" dir="2700000" algn="tl">
                    <a:srgbClr val="DDDDDD"/>
                  </a:outerShdw>
                </a:effectLst>
                <a:ea typeface="华文新魏" panose="02010800040101010101" charset="-122"/>
                <a:cs typeface="华文新魏" panose="02010800040101010101" charset="-122"/>
              </a:rPr>
              <a:t>4</a:t>
            </a:r>
            <a:r>
              <a:rPr lang="en-US" altLang="zh-CN" sz="3600" b="1" dirty="0" smtClean="0">
                <a:solidFill>
                  <a:srgbClr val="CC0000"/>
                </a:solidFill>
                <a:effectLst>
                  <a:outerShdw blurRad="38100" dist="38100" dir="2700000" algn="tl">
                    <a:srgbClr val="DDDDDD"/>
                  </a:outerShdw>
                </a:effectLst>
                <a:latin typeface="Times New Roman" panose="02020603050405020304" charset="0"/>
                <a:ea typeface="华文新魏" panose="02010800040101010101" charset="-122"/>
                <a:cs typeface="华文新魏" panose="02010800040101010101" charset="-122"/>
              </a:rPr>
              <a:t>.6</a:t>
            </a:r>
            <a:r>
              <a:rPr lang="en-US" altLang="zh-CN" sz="3600" b="1" dirty="0" smtClean="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  </a:t>
            </a:r>
            <a:r>
              <a:rPr lang="zh-CN" altLang="en-US" sz="3600" b="1" dirty="0">
                <a:solidFill>
                  <a:srgbClr val="CC0000"/>
                </a:solidFill>
                <a:effectLst>
                  <a:outerShdw blurRad="38100" dist="38100" dir="2700000" algn="tl">
                    <a:srgbClr val="DDDDDD"/>
                  </a:outerShdw>
                </a:effectLst>
                <a:latin typeface="华文新魏" panose="02010800040101010101" charset="-122"/>
                <a:ea typeface="华文新魏" panose="02010800040101010101" charset="-122"/>
                <a:cs typeface="华文新魏" panose="02010800040101010101" charset="-122"/>
              </a:rPr>
              <a:t>运放在波形产生方面的应用</a:t>
            </a:r>
          </a:p>
        </p:txBody>
      </p:sp>
      <p:grpSp>
        <p:nvGrpSpPr>
          <p:cNvPr id="81923" name="Group 3"/>
          <p:cNvGrpSpPr/>
          <p:nvPr/>
        </p:nvGrpSpPr>
        <p:grpSpPr bwMode="auto">
          <a:xfrm>
            <a:off x="685800" y="1143000"/>
            <a:ext cx="7772400" cy="171450"/>
            <a:chOff x="288" y="618"/>
            <a:chExt cx="4896" cy="108"/>
          </a:xfrm>
        </p:grpSpPr>
        <p:pic>
          <p:nvPicPr>
            <p:cNvPr id="81926" name="Picture 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 y="624"/>
              <a:ext cx="102" cy="102"/>
            </a:xfrm>
            <a:prstGeom prst="rect">
              <a:avLst/>
            </a:prstGeom>
            <a:noFill/>
            <a:ln>
              <a:noFill/>
            </a:ln>
          </p:spPr>
        </p:pic>
        <p:pic>
          <p:nvPicPr>
            <p:cNvPr id="81927" name="Picture 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 y="624"/>
              <a:ext cx="102" cy="102"/>
            </a:xfrm>
            <a:prstGeom prst="rect">
              <a:avLst/>
            </a:prstGeom>
            <a:noFill/>
            <a:ln>
              <a:noFill/>
            </a:ln>
          </p:spPr>
        </p:pic>
        <p:pic>
          <p:nvPicPr>
            <p:cNvPr id="81928" name="Picture 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 y="624"/>
              <a:ext cx="102" cy="102"/>
            </a:xfrm>
            <a:prstGeom prst="rect">
              <a:avLst/>
            </a:prstGeom>
            <a:noFill/>
            <a:ln>
              <a:noFill/>
            </a:ln>
          </p:spPr>
        </p:pic>
        <p:pic>
          <p:nvPicPr>
            <p:cNvPr id="81929" name="Picture 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 y="624"/>
              <a:ext cx="102" cy="102"/>
            </a:xfrm>
            <a:prstGeom prst="rect">
              <a:avLst/>
            </a:prstGeom>
            <a:noFill/>
            <a:ln>
              <a:noFill/>
            </a:ln>
          </p:spPr>
        </p:pic>
        <p:pic>
          <p:nvPicPr>
            <p:cNvPr id="81930" name="Picture 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624"/>
              <a:ext cx="102" cy="102"/>
            </a:xfrm>
            <a:prstGeom prst="rect">
              <a:avLst/>
            </a:prstGeom>
            <a:noFill/>
            <a:ln>
              <a:noFill/>
            </a:ln>
          </p:spPr>
        </p:pic>
        <p:pic>
          <p:nvPicPr>
            <p:cNvPr id="81931" name="Picture 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 y="624"/>
              <a:ext cx="102" cy="102"/>
            </a:xfrm>
            <a:prstGeom prst="rect">
              <a:avLst/>
            </a:prstGeom>
            <a:noFill/>
            <a:ln>
              <a:noFill/>
            </a:ln>
          </p:spPr>
        </p:pic>
        <p:pic>
          <p:nvPicPr>
            <p:cNvPr id="81932" name="Picture 1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624"/>
              <a:ext cx="102" cy="102"/>
            </a:xfrm>
            <a:prstGeom prst="rect">
              <a:avLst/>
            </a:prstGeom>
            <a:noFill/>
            <a:ln>
              <a:noFill/>
            </a:ln>
          </p:spPr>
        </p:pic>
        <p:pic>
          <p:nvPicPr>
            <p:cNvPr id="81933" name="Picture 1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 y="624"/>
              <a:ext cx="102" cy="102"/>
            </a:xfrm>
            <a:prstGeom prst="rect">
              <a:avLst/>
            </a:prstGeom>
            <a:noFill/>
            <a:ln>
              <a:noFill/>
            </a:ln>
          </p:spPr>
        </p:pic>
        <p:pic>
          <p:nvPicPr>
            <p:cNvPr id="81934" name="Picture 1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 y="624"/>
              <a:ext cx="102" cy="102"/>
            </a:xfrm>
            <a:prstGeom prst="rect">
              <a:avLst/>
            </a:prstGeom>
            <a:noFill/>
            <a:ln>
              <a:noFill/>
            </a:ln>
          </p:spPr>
        </p:pic>
        <p:pic>
          <p:nvPicPr>
            <p:cNvPr id="81935" name="Picture 1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 y="624"/>
              <a:ext cx="102" cy="102"/>
            </a:xfrm>
            <a:prstGeom prst="rect">
              <a:avLst/>
            </a:prstGeom>
            <a:noFill/>
            <a:ln>
              <a:noFill/>
            </a:ln>
          </p:spPr>
        </p:pic>
        <p:pic>
          <p:nvPicPr>
            <p:cNvPr id="81936" name="Picture 1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 y="624"/>
              <a:ext cx="102" cy="102"/>
            </a:xfrm>
            <a:prstGeom prst="rect">
              <a:avLst/>
            </a:prstGeom>
            <a:noFill/>
            <a:ln>
              <a:noFill/>
            </a:ln>
          </p:spPr>
        </p:pic>
        <p:pic>
          <p:nvPicPr>
            <p:cNvPr id="81937" name="Picture 1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 y="624"/>
              <a:ext cx="102" cy="102"/>
            </a:xfrm>
            <a:prstGeom prst="rect">
              <a:avLst/>
            </a:prstGeom>
            <a:noFill/>
            <a:ln>
              <a:noFill/>
            </a:ln>
          </p:spPr>
        </p:pic>
        <p:pic>
          <p:nvPicPr>
            <p:cNvPr id="81938" name="Picture 1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 y="624"/>
              <a:ext cx="102" cy="102"/>
            </a:xfrm>
            <a:prstGeom prst="rect">
              <a:avLst/>
            </a:prstGeom>
            <a:noFill/>
            <a:ln>
              <a:noFill/>
            </a:ln>
          </p:spPr>
        </p:pic>
        <p:pic>
          <p:nvPicPr>
            <p:cNvPr id="81939" name="Picture 1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 y="624"/>
              <a:ext cx="102" cy="102"/>
            </a:xfrm>
            <a:prstGeom prst="rect">
              <a:avLst/>
            </a:prstGeom>
            <a:noFill/>
            <a:ln>
              <a:noFill/>
            </a:ln>
          </p:spPr>
        </p:pic>
        <p:pic>
          <p:nvPicPr>
            <p:cNvPr id="81940" name="Picture 1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 y="624"/>
              <a:ext cx="102" cy="102"/>
            </a:xfrm>
            <a:prstGeom prst="rect">
              <a:avLst/>
            </a:prstGeom>
            <a:noFill/>
            <a:ln>
              <a:noFill/>
            </a:ln>
          </p:spPr>
        </p:pic>
        <p:pic>
          <p:nvPicPr>
            <p:cNvPr id="81941" name="Picture 1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 y="624"/>
              <a:ext cx="102" cy="102"/>
            </a:xfrm>
            <a:prstGeom prst="rect">
              <a:avLst/>
            </a:prstGeom>
            <a:noFill/>
            <a:ln>
              <a:noFill/>
            </a:ln>
          </p:spPr>
        </p:pic>
        <p:pic>
          <p:nvPicPr>
            <p:cNvPr id="81942" name="Picture 2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 y="624"/>
              <a:ext cx="102" cy="102"/>
            </a:xfrm>
            <a:prstGeom prst="rect">
              <a:avLst/>
            </a:prstGeom>
            <a:noFill/>
            <a:ln>
              <a:noFill/>
            </a:ln>
          </p:spPr>
        </p:pic>
        <p:pic>
          <p:nvPicPr>
            <p:cNvPr id="81943" name="Picture 2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 y="624"/>
              <a:ext cx="102" cy="102"/>
            </a:xfrm>
            <a:prstGeom prst="rect">
              <a:avLst/>
            </a:prstGeom>
            <a:noFill/>
            <a:ln>
              <a:noFill/>
            </a:ln>
          </p:spPr>
        </p:pic>
        <p:pic>
          <p:nvPicPr>
            <p:cNvPr id="81944" name="Picture 2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 y="624"/>
              <a:ext cx="102" cy="102"/>
            </a:xfrm>
            <a:prstGeom prst="rect">
              <a:avLst/>
            </a:prstGeom>
            <a:noFill/>
            <a:ln>
              <a:noFill/>
            </a:ln>
          </p:spPr>
        </p:pic>
        <p:pic>
          <p:nvPicPr>
            <p:cNvPr id="81945" name="Picture 2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 y="624"/>
              <a:ext cx="102" cy="102"/>
            </a:xfrm>
            <a:prstGeom prst="rect">
              <a:avLst/>
            </a:prstGeom>
            <a:noFill/>
            <a:ln>
              <a:noFill/>
            </a:ln>
          </p:spPr>
        </p:pic>
        <p:pic>
          <p:nvPicPr>
            <p:cNvPr id="81946" name="Picture 2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 y="624"/>
              <a:ext cx="102" cy="102"/>
            </a:xfrm>
            <a:prstGeom prst="rect">
              <a:avLst/>
            </a:prstGeom>
            <a:noFill/>
            <a:ln>
              <a:noFill/>
            </a:ln>
          </p:spPr>
        </p:pic>
        <p:pic>
          <p:nvPicPr>
            <p:cNvPr id="81947" name="Picture 2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 y="624"/>
              <a:ext cx="102" cy="102"/>
            </a:xfrm>
            <a:prstGeom prst="rect">
              <a:avLst/>
            </a:prstGeom>
            <a:noFill/>
            <a:ln>
              <a:noFill/>
            </a:ln>
          </p:spPr>
        </p:pic>
        <p:pic>
          <p:nvPicPr>
            <p:cNvPr id="81948" name="Picture 2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 y="624"/>
              <a:ext cx="102" cy="102"/>
            </a:xfrm>
            <a:prstGeom prst="rect">
              <a:avLst/>
            </a:prstGeom>
            <a:noFill/>
            <a:ln>
              <a:noFill/>
            </a:ln>
          </p:spPr>
        </p:pic>
        <p:pic>
          <p:nvPicPr>
            <p:cNvPr id="81949" name="Picture 2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 y="624"/>
              <a:ext cx="102" cy="102"/>
            </a:xfrm>
            <a:prstGeom prst="rect">
              <a:avLst/>
            </a:prstGeom>
            <a:noFill/>
            <a:ln>
              <a:noFill/>
            </a:ln>
          </p:spPr>
        </p:pic>
        <p:pic>
          <p:nvPicPr>
            <p:cNvPr id="81950" name="Picture 2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 y="624"/>
              <a:ext cx="102" cy="102"/>
            </a:xfrm>
            <a:prstGeom prst="rect">
              <a:avLst/>
            </a:prstGeom>
            <a:noFill/>
            <a:ln>
              <a:noFill/>
            </a:ln>
          </p:spPr>
        </p:pic>
        <p:pic>
          <p:nvPicPr>
            <p:cNvPr id="81951" name="Picture 2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 y="624"/>
              <a:ext cx="102" cy="102"/>
            </a:xfrm>
            <a:prstGeom prst="rect">
              <a:avLst/>
            </a:prstGeom>
            <a:noFill/>
            <a:ln>
              <a:noFill/>
            </a:ln>
          </p:spPr>
        </p:pic>
        <p:pic>
          <p:nvPicPr>
            <p:cNvPr id="81952" name="Picture 3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 y="624"/>
              <a:ext cx="102" cy="102"/>
            </a:xfrm>
            <a:prstGeom prst="rect">
              <a:avLst/>
            </a:prstGeom>
            <a:noFill/>
            <a:ln>
              <a:noFill/>
            </a:ln>
          </p:spPr>
        </p:pic>
        <p:pic>
          <p:nvPicPr>
            <p:cNvPr id="81953" name="Picture 3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 y="624"/>
              <a:ext cx="102" cy="102"/>
            </a:xfrm>
            <a:prstGeom prst="rect">
              <a:avLst/>
            </a:prstGeom>
            <a:noFill/>
            <a:ln>
              <a:noFill/>
            </a:ln>
          </p:spPr>
        </p:pic>
        <p:pic>
          <p:nvPicPr>
            <p:cNvPr id="81954" name="Picture 3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 y="624"/>
              <a:ext cx="102" cy="102"/>
            </a:xfrm>
            <a:prstGeom prst="rect">
              <a:avLst/>
            </a:prstGeom>
            <a:noFill/>
            <a:ln>
              <a:noFill/>
            </a:ln>
          </p:spPr>
        </p:pic>
        <p:pic>
          <p:nvPicPr>
            <p:cNvPr id="81955" name="Picture 3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 y="624"/>
              <a:ext cx="102" cy="102"/>
            </a:xfrm>
            <a:prstGeom prst="rect">
              <a:avLst/>
            </a:prstGeom>
            <a:noFill/>
            <a:ln>
              <a:noFill/>
            </a:ln>
          </p:spPr>
        </p:pic>
        <p:pic>
          <p:nvPicPr>
            <p:cNvPr id="81956" name="Picture 3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 y="624"/>
              <a:ext cx="102" cy="102"/>
            </a:xfrm>
            <a:prstGeom prst="rect">
              <a:avLst/>
            </a:prstGeom>
            <a:noFill/>
            <a:ln>
              <a:noFill/>
            </a:ln>
          </p:spPr>
        </p:pic>
        <p:pic>
          <p:nvPicPr>
            <p:cNvPr id="81957" name="Picture 3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 y="624"/>
              <a:ext cx="102" cy="102"/>
            </a:xfrm>
            <a:prstGeom prst="rect">
              <a:avLst/>
            </a:prstGeom>
            <a:noFill/>
            <a:ln>
              <a:noFill/>
            </a:ln>
          </p:spPr>
        </p:pic>
        <p:pic>
          <p:nvPicPr>
            <p:cNvPr id="81958" name="Picture 3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 y="624"/>
              <a:ext cx="102" cy="102"/>
            </a:xfrm>
            <a:prstGeom prst="rect">
              <a:avLst/>
            </a:prstGeom>
            <a:noFill/>
            <a:ln>
              <a:noFill/>
            </a:ln>
          </p:spPr>
        </p:pic>
        <p:pic>
          <p:nvPicPr>
            <p:cNvPr id="81959" name="Picture 3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 y="624"/>
              <a:ext cx="102" cy="102"/>
            </a:xfrm>
            <a:prstGeom prst="rect">
              <a:avLst/>
            </a:prstGeom>
            <a:noFill/>
            <a:ln>
              <a:noFill/>
            </a:ln>
          </p:spPr>
        </p:pic>
        <p:pic>
          <p:nvPicPr>
            <p:cNvPr id="81960" name="Picture 3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 y="624"/>
              <a:ext cx="102" cy="102"/>
            </a:xfrm>
            <a:prstGeom prst="rect">
              <a:avLst/>
            </a:prstGeom>
            <a:noFill/>
            <a:ln>
              <a:noFill/>
            </a:ln>
          </p:spPr>
        </p:pic>
        <p:pic>
          <p:nvPicPr>
            <p:cNvPr id="81961" name="Picture 3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 y="624"/>
              <a:ext cx="102" cy="102"/>
            </a:xfrm>
            <a:prstGeom prst="rect">
              <a:avLst/>
            </a:prstGeom>
            <a:noFill/>
            <a:ln>
              <a:noFill/>
            </a:ln>
          </p:spPr>
        </p:pic>
        <p:pic>
          <p:nvPicPr>
            <p:cNvPr id="81962" name="Picture 4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 y="624"/>
              <a:ext cx="102" cy="102"/>
            </a:xfrm>
            <a:prstGeom prst="rect">
              <a:avLst/>
            </a:prstGeom>
            <a:noFill/>
            <a:ln>
              <a:noFill/>
            </a:ln>
          </p:spPr>
        </p:pic>
        <p:pic>
          <p:nvPicPr>
            <p:cNvPr id="81963" name="Picture 4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 y="624"/>
              <a:ext cx="102" cy="102"/>
            </a:xfrm>
            <a:prstGeom prst="rect">
              <a:avLst/>
            </a:prstGeom>
            <a:noFill/>
            <a:ln>
              <a:noFill/>
            </a:ln>
          </p:spPr>
        </p:pic>
        <p:pic>
          <p:nvPicPr>
            <p:cNvPr id="81964" name="Picture 4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 y="624"/>
              <a:ext cx="102" cy="102"/>
            </a:xfrm>
            <a:prstGeom prst="rect">
              <a:avLst/>
            </a:prstGeom>
            <a:noFill/>
            <a:ln>
              <a:noFill/>
            </a:ln>
          </p:spPr>
        </p:pic>
        <p:pic>
          <p:nvPicPr>
            <p:cNvPr id="81965" name="Picture 4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 y="624"/>
              <a:ext cx="102" cy="102"/>
            </a:xfrm>
            <a:prstGeom prst="rect">
              <a:avLst/>
            </a:prstGeom>
            <a:noFill/>
            <a:ln>
              <a:noFill/>
            </a:ln>
          </p:spPr>
        </p:pic>
        <p:pic>
          <p:nvPicPr>
            <p:cNvPr id="81966" name="Picture 4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 y="624"/>
              <a:ext cx="102" cy="102"/>
            </a:xfrm>
            <a:prstGeom prst="rect">
              <a:avLst/>
            </a:prstGeom>
            <a:noFill/>
            <a:ln>
              <a:noFill/>
            </a:ln>
          </p:spPr>
        </p:pic>
        <p:pic>
          <p:nvPicPr>
            <p:cNvPr id="81967" name="Picture 4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624"/>
              <a:ext cx="102" cy="102"/>
            </a:xfrm>
            <a:prstGeom prst="rect">
              <a:avLst/>
            </a:prstGeom>
            <a:noFill/>
            <a:ln>
              <a:noFill/>
            </a:ln>
          </p:spPr>
        </p:pic>
        <p:pic>
          <p:nvPicPr>
            <p:cNvPr id="81968" name="Picture 4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624"/>
              <a:ext cx="102" cy="102"/>
            </a:xfrm>
            <a:prstGeom prst="rect">
              <a:avLst/>
            </a:prstGeom>
            <a:noFill/>
            <a:ln>
              <a:noFill/>
            </a:ln>
          </p:spPr>
        </p:pic>
        <p:pic>
          <p:nvPicPr>
            <p:cNvPr id="81969" name="Picture 4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 y="624"/>
              <a:ext cx="102" cy="102"/>
            </a:xfrm>
            <a:prstGeom prst="rect">
              <a:avLst/>
            </a:prstGeom>
            <a:noFill/>
            <a:ln>
              <a:noFill/>
            </a:ln>
          </p:spPr>
        </p:pic>
        <p:pic>
          <p:nvPicPr>
            <p:cNvPr id="81970" name="Picture 4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 y="624"/>
              <a:ext cx="102" cy="102"/>
            </a:xfrm>
            <a:prstGeom prst="rect">
              <a:avLst/>
            </a:prstGeom>
            <a:noFill/>
            <a:ln>
              <a:noFill/>
            </a:ln>
          </p:spPr>
        </p:pic>
        <p:grpSp>
          <p:nvGrpSpPr>
            <p:cNvPr id="81971" name="Group 49"/>
            <p:cNvGrpSpPr/>
            <p:nvPr/>
          </p:nvGrpSpPr>
          <p:grpSpPr bwMode="auto">
            <a:xfrm>
              <a:off x="288" y="618"/>
              <a:ext cx="582" cy="102"/>
              <a:chOff x="4698" y="720"/>
              <a:chExt cx="582" cy="102"/>
            </a:xfrm>
          </p:grpSpPr>
          <p:pic>
            <p:nvPicPr>
              <p:cNvPr id="81972" name="Picture 5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81973" name="Picture 5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81974" name="Picture 5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81975" name="Picture 5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81976" name="Picture 5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81977" name="Picture 5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graphicFrame>
        <p:nvGraphicFramePr>
          <p:cNvPr id="81924" name="Object 56"/>
          <p:cNvGraphicFramePr>
            <a:graphicFrameLocks noChangeAspect="1"/>
          </p:cNvGraphicFramePr>
          <p:nvPr/>
        </p:nvGraphicFramePr>
        <p:xfrm>
          <a:off x="6172200" y="3581400"/>
          <a:ext cx="2590800" cy="2433638"/>
        </p:xfrm>
        <a:graphic>
          <a:graphicData uri="http://schemas.openxmlformats.org/presentationml/2006/ole">
            <mc:AlternateContent xmlns:mc="http://schemas.openxmlformats.org/markup-compatibility/2006">
              <mc:Choice xmlns:v="urn:schemas-microsoft-com:vml" Requires="v">
                <p:oleObj spid="_x0000_s44035" name="剪辑" r:id="rId4" imgW="3764280" imgH="3535680" progId="MS_ClipArt_Gallery.2">
                  <p:embed/>
                </p:oleObj>
              </mc:Choice>
              <mc:Fallback>
                <p:oleObj name="剪辑" r:id="rId4" imgW="3764280" imgH="353568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581400"/>
                        <a:ext cx="2590800" cy="2433638"/>
                      </a:xfrm>
                      <a:prstGeom prst="rect">
                        <a:avLst/>
                      </a:prstGeom>
                      <a:noFill/>
                      <a:ln>
                        <a:noFill/>
                      </a:ln>
                      <a:effectLst/>
                    </p:spPr>
                  </p:pic>
                </p:oleObj>
              </mc:Fallback>
            </mc:AlternateContent>
          </a:graphicData>
        </a:graphic>
      </p:graphicFrame>
      <p:sp>
        <p:nvSpPr>
          <p:cNvPr id="108604" name="Rectangle 60"/>
          <p:cNvSpPr>
            <a:spLocks noChangeArrowheads="1"/>
          </p:cNvSpPr>
          <p:nvPr/>
        </p:nvSpPr>
        <p:spPr bwMode="auto">
          <a:xfrm>
            <a:off x="609600" y="1666875"/>
            <a:ext cx="8001000" cy="2143125"/>
          </a:xfrm>
          <a:prstGeom prst="rect">
            <a:avLst/>
          </a:prstGeom>
          <a:noFill/>
          <a:ln w="38100">
            <a:noFill/>
            <a:miter lim="800000"/>
          </a:ln>
          <a:effectLst/>
        </p:spPr>
        <p:txBody>
          <a:bodyPr>
            <a:spAutoFit/>
          </a:bodyPr>
          <a:lstStyle/>
          <a:p>
            <a:pPr>
              <a:lnSpc>
                <a:spcPct val="120000"/>
              </a:lnSpc>
            </a:pPr>
            <a:r>
              <a:rPr lang="zh-CN" altLang="en-US" sz="2800" b="1" i="0" dirty="0">
                <a:solidFill>
                  <a:srgbClr val="CC0000"/>
                </a:solidFill>
                <a:effectLst>
                  <a:outerShdw blurRad="38100" dist="38100" dir="2700000" algn="tl">
                    <a:srgbClr val="DDDDDD"/>
                  </a:outerShdw>
                </a:effectLst>
                <a:latin typeface="Times New Roman" panose="02020603050405020304" charset="0"/>
              </a:rPr>
              <a:t>波形发生器的作用：</a:t>
            </a:r>
          </a:p>
          <a:p>
            <a:pPr>
              <a:lnSpc>
                <a:spcPct val="120000"/>
              </a:lnSpc>
            </a:pPr>
            <a:r>
              <a:rPr lang="zh-CN" altLang="en-US" sz="2800" b="1" i="0" dirty="0">
                <a:effectLst>
                  <a:outerShdw blurRad="38100" dist="38100" dir="2700000" algn="tl">
                    <a:srgbClr val="DDDDDD"/>
                  </a:outerShdw>
                </a:effectLst>
                <a:latin typeface="Times New Roman" panose="02020603050405020304" charset="0"/>
              </a:rPr>
              <a:t>  </a:t>
            </a:r>
            <a:r>
              <a:rPr lang="zh-CN" altLang="en-US" sz="2800" b="1" i="0" dirty="0" smtClean="0">
                <a:effectLst>
                  <a:outerShdw blurRad="38100" dist="38100" dir="2700000" algn="tl">
                    <a:srgbClr val="DDDDDD"/>
                  </a:outerShdw>
                </a:effectLst>
                <a:latin typeface="Times New Roman" panose="02020603050405020304" charset="0"/>
              </a:rPr>
              <a:t>产生一定频率</a:t>
            </a:r>
            <a:r>
              <a:rPr lang="zh-CN" altLang="en-US" sz="2800" b="1" i="0" dirty="0">
                <a:effectLst>
                  <a:outerShdw blurRad="38100" dist="38100" dir="2700000" algn="tl">
                    <a:srgbClr val="DDDDDD"/>
                  </a:outerShdw>
                </a:effectLst>
                <a:latin typeface="Times New Roman" panose="02020603050405020304" charset="0"/>
              </a:rPr>
              <a:t>、幅值的波形（如正弦波、方波、三角波、锯齿波等）。</a:t>
            </a:r>
          </a:p>
          <a:p>
            <a:pPr>
              <a:lnSpc>
                <a:spcPct val="120000"/>
              </a:lnSpc>
            </a:pPr>
            <a:r>
              <a:rPr lang="zh-CN" altLang="en-US" sz="2800" b="1" i="0" dirty="0">
                <a:solidFill>
                  <a:srgbClr val="000099"/>
                </a:solidFill>
                <a:effectLst>
                  <a:outerShdw blurRad="38100" dist="38100" dir="2700000" algn="tl">
                    <a:srgbClr val="DDDDDD"/>
                  </a:outerShdw>
                </a:effectLst>
                <a:latin typeface="Times New Roman" panose="02020603050405020304" charset="0"/>
              </a:rPr>
              <a:t>特点：</a:t>
            </a:r>
            <a:r>
              <a:rPr lang="zh-CN" altLang="en-US" sz="2800" b="1" i="0" dirty="0">
                <a:effectLst>
                  <a:outerShdw blurRad="38100" dist="38100" dir="2700000" algn="tl">
                    <a:srgbClr val="DDDDDD"/>
                  </a:outerShdw>
                </a:effectLst>
                <a:latin typeface="Times New Roman" panose="02020603050405020304" charset="0"/>
              </a:rPr>
              <a:t>不用外接输入信号，即有输出信号。</a:t>
            </a:r>
            <a:endParaRPr lang="zh-CN" altLang="en-US" sz="2800" b="1" i="0" dirty="0">
              <a:solidFill>
                <a:schemeClr val="hlink"/>
              </a:solidFill>
              <a:effectLst>
                <a:outerShdw blurRad="38100" dist="38100" dir="2700000" algn="tl">
                  <a:srgbClr val="DDDDDD"/>
                </a:outerShdw>
              </a:effectLst>
              <a:latin typeface="Times New Roman" panose="02020603050405020304" charset="0"/>
            </a:endParaRPr>
          </a:p>
        </p:txBody>
      </p:sp>
    </p:spTree>
    <p:extLst>
      <p:ext uri="{BB962C8B-B14F-4D97-AF65-F5344CB8AC3E}">
        <p14:creationId xmlns:p14="http://schemas.microsoft.com/office/powerpoint/2010/main" val="3400349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604">
                                            <p:txEl>
                                              <p:pRg st="0" end="0"/>
                                            </p:txEl>
                                          </p:spTgt>
                                        </p:tgtEl>
                                        <p:attrNameLst>
                                          <p:attrName>style.visibility</p:attrName>
                                        </p:attrNameLst>
                                      </p:cBhvr>
                                      <p:to>
                                        <p:strVal val="visible"/>
                                      </p:to>
                                    </p:set>
                                    <p:animEffect transition="in" filter="wipe(left)">
                                      <p:cBhvr>
                                        <p:cTn id="7" dur="500"/>
                                        <p:tgtEl>
                                          <p:spTgt spid="1086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604">
                                            <p:txEl>
                                              <p:pRg st="1" end="1"/>
                                            </p:txEl>
                                          </p:spTgt>
                                        </p:tgtEl>
                                        <p:attrNameLst>
                                          <p:attrName>style.visibility</p:attrName>
                                        </p:attrNameLst>
                                      </p:cBhvr>
                                      <p:to>
                                        <p:strVal val="visible"/>
                                      </p:to>
                                    </p:set>
                                    <p:animEffect transition="in" filter="wipe(left)">
                                      <p:cBhvr>
                                        <p:cTn id="12" dur="500"/>
                                        <p:tgtEl>
                                          <p:spTgt spid="1086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604">
                                            <p:txEl>
                                              <p:pRg st="2" end="2"/>
                                            </p:txEl>
                                          </p:spTgt>
                                        </p:tgtEl>
                                        <p:attrNameLst>
                                          <p:attrName>style.visibility</p:attrName>
                                        </p:attrNameLst>
                                      </p:cBhvr>
                                      <p:to>
                                        <p:strVal val="visible"/>
                                      </p:to>
                                    </p:set>
                                    <p:animEffect transition="in" filter="wipe(left)">
                                      <p:cBhvr>
                                        <p:cTn id="17" dur="500"/>
                                        <p:tgtEl>
                                          <p:spTgt spid="108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04"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Rectangle 3"/>
          <p:cNvSpPr>
            <a:spLocks noChangeArrowheads="1"/>
          </p:cNvSpPr>
          <p:nvPr/>
        </p:nvSpPr>
        <p:spPr bwMode="auto">
          <a:xfrm>
            <a:off x="381000" y="319088"/>
            <a:ext cx="6705600" cy="519112"/>
          </a:xfrm>
          <a:prstGeom prst="rect">
            <a:avLst/>
          </a:prstGeom>
          <a:noFill/>
          <a:ln w="9525">
            <a:noFill/>
            <a:miter lim="800000"/>
          </a:ln>
          <a:effectLst/>
        </p:spPr>
        <p:txBody>
          <a:bodyPr>
            <a:spAutoFit/>
          </a:bodyPr>
          <a:lstStyle/>
          <a:p>
            <a:r>
              <a:rPr lang="en-US" altLang="zh-CN"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4.  </a:t>
            </a: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理想运放工作在饱和区的特点</a:t>
            </a:r>
          </a:p>
        </p:txBody>
      </p:sp>
      <p:sp>
        <p:nvSpPr>
          <p:cNvPr id="59396" name="Rectangle 4" descr="30%"/>
          <p:cNvSpPr>
            <a:spLocks noChangeArrowheads="1"/>
          </p:cNvSpPr>
          <p:nvPr/>
        </p:nvSpPr>
        <p:spPr bwMode="auto">
          <a:xfrm>
            <a:off x="685800" y="3595688"/>
            <a:ext cx="7924800" cy="519112"/>
          </a:xfrm>
          <a:prstGeom prst="rect">
            <a:avLst/>
          </a:prstGeom>
          <a:noFill/>
          <a:ln w="9525">
            <a:noFill/>
            <a:miter lim="800000"/>
          </a:ln>
          <a:effectLst/>
        </p:spPr>
        <p:txBody>
          <a:bodyPr>
            <a:spAutoFit/>
          </a:bodyPr>
          <a:lstStyle/>
          <a:p>
            <a:pPr>
              <a:spcBef>
                <a:spcPct val="10000"/>
              </a:spcBef>
            </a:pPr>
            <a:r>
              <a:rPr lang="en-US" altLang="zh-CN" sz="2800" b="1" i="0">
                <a:solidFill>
                  <a:srgbClr val="006600"/>
                </a:solidFill>
                <a:effectLst>
                  <a:outerShdw blurRad="38100" dist="38100" dir="2700000" algn="tl">
                    <a:srgbClr val="DDDDDD"/>
                  </a:outerShdw>
                </a:effectLst>
                <a:latin typeface="Times New Roman" panose="02020603050405020304"/>
                <a:cs typeface="Times New Roman" panose="02020603050405020304"/>
              </a:rPr>
              <a:t>(1)  </a:t>
            </a:r>
            <a:r>
              <a:rPr lang="zh-CN" altLang="en-US" sz="2800" b="1" i="0">
                <a:solidFill>
                  <a:srgbClr val="006600"/>
                </a:solidFill>
                <a:effectLst>
                  <a:outerShdw blurRad="38100" dist="38100" dir="2700000" algn="tl">
                    <a:srgbClr val="DDDDDD"/>
                  </a:outerShdw>
                </a:effectLst>
                <a:latin typeface="Times New Roman" panose="02020603050405020304"/>
                <a:cs typeface="Times New Roman" panose="02020603050405020304"/>
              </a:rPr>
              <a:t>输出只有两种可能</a:t>
            </a:r>
            <a:r>
              <a:rPr lang="en-US" altLang="zh-CN" sz="2800" b="1" i="0">
                <a:solidFill>
                  <a:srgbClr val="0066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b="1">
                <a:solidFill>
                  <a:srgbClr val="0066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solidFill>
                  <a:srgbClr val="006600"/>
                </a:solidFill>
                <a:effectLst>
                  <a:outerShdw blurRad="38100" dist="38100" dir="2700000" algn="tl">
                    <a:srgbClr val="DDDDDD"/>
                  </a:outerShdw>
                </a:effectLst>
                <a:latin typeface="Times New Roman" panose="02020603050405020304"/>
                <a:cs typeface="Times New Roman" panose="02020603050405020304"/>
              </a:rPr>
              <a:t>o(sat) </a:t>
            </a:r>
            <a:r>
              <a:rPr lang="zh-CN" altLang="en-US" sz="2800" b="1" i="0">
                <a:solidFill>
                  <a:srgbClr val="006600"/>
                </a:solidFill>
                <a:effectLst>
                  <a:outerShdw blurRad="38100" dist="38100" dir="2700000" algn="tl">
                    <a:srgbClr val="DDDDDD"/>
                  </a:outerShdw>
                </a:effectLst>
                <a:latin typeface="Times New Roman" panose="02020603050405020304"/>
                <a:cs typeface="Times New Roman" panose="02020603050405020304"/>
              </a:rPr>
              <a:t>或</a:t>
            </a:r>
            <a:r>
              <a:rPr lang="en-US" altLang="zh-CN" sz="2800" b="1" i="0">
                <a:solidFill>
                  <a:srgbClr val="006600"/>
                </a:solidFill>
                <a:effectLst>
                  <a:outerShdw blurRad="38100" dist="38100" dir="2700000" algn="tl">
                    <a:srgbClr val="DDDDDD"/>
                  </a:outerShdw>
                </a:effectLst>
                <a:latin typeface="Times New Roman" panose="02020603050405020304"/>
                <a:cs typeface="Times New Roman" panose="02020603050405020304"/>
              </a:rPr>
              <a:t>–</a:t>
            </a:r>
            <a:r>
              <a:rPr lang="en-US" altLang="zh-CN" sz="2800" b="1">
                <a:solidFill>
                  <a:srgbClr val="006600"/>
                </a:solidFill>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solidFill>
                  <a:srgbClr val="006600"/>
                </a:solidFill>
                <a:effectLst>
                  <a:outerShdw blurRad="38100" dist="38100" dir="2700000" algn="tl">
                    <a:srgbClr val="DDDDDD"/>
                  </a:outerShdw>
                </a:effectLst>
                <a:latin typeface="Times New Roman" panose="02020603050405020304"/>
                <a:cs typeface="Times New Roman" panose="02020603050405020304"/>
              </a:rPr>
              <a:t>o(sat) </a:t>
            </a:r>
          </a:p>
        </p:txBody>
      </p:sp>
      <p:sp>
        <p:nvSpPr>
          <p:cNvPr id="59397" name="Rectangle 5" descr="30%"/>
          <p:cNvSpPr>
            <a:spLocks noChangeArrowheads="1"/>
          </p:cNvSpPr>
          <p:nvPr/>
        </p:nvSpPr>
        <p:spPr bwMode="auto">
          <a:xfrm>
            <a:off x="762000" y="5576888"/>
            <a:ext cx="6172200" cy="519112"/>
          </a:xfrm>
          <a:prstGeom prst="rect">
            <a:avLst/>
          </a:prstGeom>
          <a:noFill/>
          <a:ln w="9525">
            <a:noFill/>
            <a:miter lim="800000"/>
          </a:ln>
          <a:effectLst/>
        </p:spPr>
        <p:txBody>
          <a:bodyPr>
            <a:spAutoFit/>
          </a:bodyPr>
          <a:lstStyle/>
          <a:p>
            <a:pPr>
              <a:spcBef>
                <a:spcPct val="20000"/>
              </a:spcBef>
            </a:pPr>
            <a:r>
              <a:rPr lang="en-US" altLang="zh-CN" sz="2800" b="1" i="0">
                <a:solidFill>
                  <a:srgbClr val="006600"/>
                </a:solidFill>
                <a:effectLst>
                  <a:outerShdw blurRad="38100" dist="38100" dir="2700000" algn="tl">
                    <a:srgbClr val="DDDDDD"/>
                  </a:outerShdw>
                </a:effectLst>
                <a:latin typeface="Times New Roman" panose="02020603050405020304"/>
                <a:cs typeface="Times New Roman" panose="02020603050405020304"/>
              </a:rPr>
              <a:t>(2)   </a:t>
            </a:r>
            <a:r>
              <a:rPr lang="en-US" altLang="zh-CN" sz="2800" b="1">
                <a:solidFill>
                  <a:srgbClr val="006600"/>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i</a:t>
            </a:r>
            <a:r>
              <a:rPr lang="en-US" altLang="zh-CN" sz="2800" b="1" baseline="-25000">
                <a:solidFill>
                  <a:srgbClr val="006600"/>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a:t>
            </a:r>
            <a:r>
              <a:rPr lang="en-US" altLang="zh-CN" sz="2800" b="1">
                <a:solidFill>
                  <a:srgbClr val="006600"/>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i</a:t>
            </a:r>
            <a:r>
              <a:rPr lang="en-US" altLang="zh-CN" sz="2800" b="1" baseline="-25000">
                <a:solidFill>
                  <a:srgbClr val="006600"/>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a:t>
            </a:r>
            <a:r>
              <a:rPr lang="en-US" altLang="zh-CN" sz="2800" b="1" i="0">
                <a:solidFill>
                  <a:srgbClr val="006600"/>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0</a:t>
            </a:r>
            <a:r>
              <a:rPr lang="en-US" altLang="zh-CN" sz="2800" b="1" i="0">
                <a:solidFill>
                  <a:srgbClr val="0066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a:t>
            </a:r>
            <a:r>
              <a:rPr lang="zh-CN" altLang="en-US" sz="2800" b="1" i="0">
                <a:solidFill>
                  <a:srgbClr val="006600"/>
                </a:solidFill>
                <a:effectLst>
                  <a:outerShdw blurRad="38100" dist="38100" dir="2700000" algn="tl">
                    <a:srgbClr val="DDDDDD"/>
                  </a:outerShdw>
                </a:effectLst>
                <a:latin typeface="Times New Roman" panose="02020603050405020304"/>
                <a:cs typeface="Times New Roman" panose="02020603050405020304"/>
              </a:rPr>
              <a:t>仍存在</a:t>
            </a:r>
            <a:r>
              <a:rPr lang="zh-CN" altLang="en-US" sz="2800" b="1" i="0">
                <a:solidFill>
                  <a:srgbClr val="006600"/>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“虚断”现象</a:t>
            </a:r>
          </a:p>
        </p:txBody>
      </p:sp>
      <p:sp>
        <p:nvSpPr>
          <p:cNvPr id="59401" name="Rectangle 9"/>
          <p:cNvSpPr>
            <a:spLocks noChangeArrowheads="1"/>
          </p:cNvSpPr>
          <p:nvPr/>
        </p:nvSpPr>
        <p:spPr bwMode="auto">
          <a:xfrm>
            <a:off x="838200" y="776288"/>
            <a:ext cx="3200400" cy="519112"/>
          </a:xfrm>
          <a:prstGeom prst="rect">
            <a:avLst/>
          </a:prstGeom>
          <a:noFill/>
          <a:ln w="9525">
            <a:noFill/>
            <a:miter lim="800000"/>
          </a:ln>
          <a:effectLst/>
        </p:spPr>
        <p:txBody>
          <a:bodyPr>
            <a:spAutoFit/>
          </a:bodyPr>
          <a:lstStyle/>
          <a:p>
            <a:r>
              <a:rPr lang="zh-CN" altLang="en-US" sz="2800" b="1" i="0">
                <a:effectLst>
                  <a:outerShdw blurRad="38100" dist="38100" dir="2700000" algn="tl">
                    <a:srgbClr val="DDDDDD"/>
                  </a:outerShdw>
                </a:effectLst>
                <a:latin typeface="Times New Roman" panose="02020603050405020304"/>
                <a:cs typeface="Times New Roman" panose="02020603050405020304"/>
              </a:rPr>
              <a:t>电压传输特性</a:t>
            </a:r>
          </a:p>
        </p:txBody>
      </p:sp>
      <p:sp>
        <p:nvSpPr>
          <p:cNvPr id="59415" name="Rectangle 23" descr="30%"/>
          <p:cNvSpPr>
            <a:spLocks noChangeArrowheads="1"/>
          </p:cNvSpPr>
          <p:nvPr/>
        </p:nvSpPr>
        <p:spPr bwMode="auto">
          <a:xfrm>
            <a:off x="1219200" y="4129088"/>
            <a:ext cx="6096000" cy="1458912"/>
          </a:xfrm>
          <a:prstGeom prst="rect">
            <a:avLst/>
          </a:prstGeom>
          <a:noFill/>
          <a:ln w="9525">
            <a:noFill/>
            <a:miter lim="800000"/>
          </a:ln>
          <a:effectLst/>
        </p:spPr>
        <p:txBody>
          <a:bodyPr>
            <a:spAutoFit/>
          </a:bodyPr>
          <a:lstStyle/>
          <a:p>
            <a:pPr>
              <a:spcBef>
                <a:spcPct val="10000"/>
              </a:spcBef>
            </a:pPr>
            <a:r>
              <a:rPr lang="zh-CN" altLang="en-US" sz="2800" b="1" i="0">
                <a:solidFill>
                  <a:schemeClr val="tx2"/>
                </a:solidFill>
                <a:latin typeface="Times New Roman" panose="02020603050405020304"/>
                <a:cs typeface="Times New Roman" panose="02020603050405020304"/>
              </a:rPr>
              <a:t>当 </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u</a:t>
            </a:r>
            <a:r>
              <a:rPr lang="en-US" altLang="zh-CN" sz="2800" b="1" baseline="-25000">
                <a:solidFill>
                  <a:schemeClr val="tx2"/>
                </a:solidFill>
                <a:latin typeface="Times New Roman" panose="02020603050405020304"/>
                <a:ea typeface="创艺繁标宋" charset="0"/>
                <a:cs typeface="Times New Roman" panose="02020603050405020304"/>
                <a:sym typeface="Symbol" panose="05050102010706020507" charset="0"/>
              </a:rPr>
              <a:t>+</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&gt; u</a:t>
            </a:r>
            <a:r>
              <a:rPr lang="en-US" altLang="zh-CN" sz="2800" b="1" baseline="-25000">
                <a:solidFill>
                  <a:schemeClr val="tx2"/>
                </a:solidFill>
                <a:latin typeface="Times New Roman" panose="02020603050405020304"/>
                <a:ea typeface="创艺繁标宋" charset="0"/>
                <a:cs typeface="Times New Roman" panose="02020603050405020304"/>
                <a:sym typeface="Symbol" panose="05050102010706020507" charset="0"/>
              </a:rPr>
              <a:t>–</a:t>
            </a:r>
            <a:r>
              <a:rPr lang="en-US" altLang="zh-CN" sz="2800" b="1" i="0" baseline="-25000">
                <a:solidFill>
                  <a:schemeClr val="tx2"/>
                </a:solidFill>
                <a:latin typeface="Times New Roman" panose="02020603050405020304"/>
                <a:ea typeface="创艺繁标宋" charset="0"/>
                <a:cs typeface="Times New Roman" panose="02020603050405020304"/>
                <a:sym typeface="Symbol" panose="05050102010706020507" charset="0"/>
              </a:rPr>
              <a:t>  </a:t>
            </a:r>
            <a:r>
              <a:rPr lang="zh-CN" altLang="en-US" sz="2800" b="1" i="0">
                <a:solidFill>
                  <a:schemeClr val="tx2"/>
                </a:solidFill>
                <a:latin typeface="Times New Roman" panose="02020603050405020304"/>
                <a:cs typeface="Times New Roman" panose="02020603050405020304"/>
                <a:sym typeface="Symbol" panose="05050102010706020507" charset="0"/>
              </a:rPr>
              <a:t>时， </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u</a:t>
            </a:r>
            <a:r>
              <a:rPr lang="en-US" altLang="zh-CN" sz="2800" b="1" i="0" baseline="-25000">
                <a:solidFill>
                  <a:schemeClr val="tx2"/>
                </a:solidFill>
                <a:latin typeface="Times New Roman" panose="02020603050405020304"/>
                <a:ea typeface="创艺繁标宋" charset="0"/>
                <a:cs typeface="Times New Roman" panose="02020603050405020304"/>
                <a:sym typeface="Symbol" panose="05050102010706020507" charset="0"/>
              </a:rPr>
              <a:t>o </a:t>
            </a:r>
            <a:r>
              <a:rPr lang="en-US" altLang="zh-CN" sz="2800" b="1" i="0">
                <a:solidFill>
                  <a:schemeClr val="tx2"/>
                </a:solidFill>
                <a:latin typeface="Times New Roman" panose="02020603050405020304"/>
                <a:cs typeface="Times New Roman" panose="02020603050405020304"/>
                <a:sym typeface="Symbol" panose="05050102010706020507" charset="0"/>
              </a:rPr>
              <a:t>= </a:t>
            </a:r>
            <a:r>
              <a:rPr lang="en-US" altLang="zh-CN" sz="2800" b="1" i="0">
                <a:solidFill>
                  <a:schemeClr val="tx2"/>
                </a:solidFill>
                <a:latin typeface="Times New Roman" panose="02020603050405020304"/>
                <a:cs typeface="Times New Roman" panose="02020603050405020304"/>
              </a:rPr>
              <a:t>+ </a:t>
            </a:r>
            <a:r>
              <a:rPr lang="en-US" altLang="zh-CN" sz="2800" b="1">
                <a:solidFill>
                  <a:schemeClr val="tx2"/>
                </a:solidFill>
                <a:latin typeface="Times New Roman" panose="02020603050405020304"/>
                <a:cs typeface="Times New Roman" panose="02020603050405020304"/>
              </a:rPr>
              <a:t>U</a:t>
            </a:r>
            <a:r>
              <a:rPr lang="en-US" altLang="zh-CN" sz="2800" b="1" i="0" baseline="-25000">
                <a:solidFill>
                  <a:schemeClr val="tx2"/>
                </a:solidFill>
                <a:latin typeface="Times New Roman" panose="02020603050405020304"/>
                <a:cs typeface="Times New Roman" panose="02020603050405020304"/>
              </a:rPr>
              <a:t>o(sat) </a:t>
            </a:r>
            <a:endParaRPr lang="en-US" altLang="zh-CN" sz="2800" b="1" baseline="-25000">
              <a:solidFill>
                <a:schemeClr val="tx2"/>
              </a:solidFill>
              <a:latin typeface="Times New Roman" panose="02020603050405020304"/>
              <a:cs typeface="Times New Roman" panose="02020603050405020304"/>
              <a:sym typeface="Symbol" panose="05050102010706020507" charset="0"/>
            </a:endParaRPr>
          </a:p>
          <a:p>
            <a:pPr>
              <a:spcBef>
                <a:spcPct val="10000"/>
              </a:spcBef>
            </a:pPr>
            <a:r>
              <a:rPr lang="en-US" altLang="zh-CN" sz="2800" b="1" i="0" baseline="-25000">
                <a:solidFill>
                  <a:schemeClr val="tx2"/>
                </a:solidFill>
                <a:latin typeface="Times New Roman" panose="02020603050405020304"/>
                <a:ea typeface="创艺繁标宋" charset="0"/>
                <a:cs typeface="Times New Roman" panose="02020603050405020304"/>
                <a:sym typeface="Symbol" panose="05050102010706020507" charset="0"/>
              </a:rPr>
              <a:t>       </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u</a:t>
            </a:r>
            <a:r>
              <a:rPr lang="en-US" altLang="zh-CN" sz="2800" b="1" baseline="-25000">
                <a:solidFill>
                  <a:schemeClr val="tx2"/>
                </a:solidFill>
                <a:latin typeface="Times New Roman" panose="02020603050405020304"/>
                <a:ea typeface="创艺繁标宋" charset="0"/>
                <a:cs typeface="Times New Roman" panose="02020603050405020304"/>
                <a:sym typeface="Symbol" panose="05050102010706020507" charset="0"/>
              </a:rPr>
              <a:t>+</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&lt; u</a:t>
            </a:r>
            <a:r>
              <a:rPr lang="en-US" altLang="zh-CN" sz="2800" b="1" baseline="-25000">
                <a:solidFill>
                  <a:schemeClr val="tx2"/>
                </a:solidFill>
                <a:latin typeface="Times New Roman" panose="02020603050405020304"/>
                <a:ea typeface="创艺繁标宋" charset="0"/>
                <a:cs typeface="Times New Roman" panose="02020603050405020304"/>
                <a:sym typeface="Symbol" panose="05050102010706020507" charset="0"/>
              </a:rPr>
              <a:t>–</a:t>
            </a:r>
            <a:r>
              <a:rPr lang="en-US" altLang="zh-CN" sz="2800" b="1" i="0" baseline="-25000">
                <a:solidFill>
                  <a:schemeClr val="tx2"/>
                </a:solidFill>
                <a:latin typeface="Times New Roman" panose="02020603050405020304"/>
                <a:ea typeface="创艺繁标宋" charset="0"/>
                <a:cs typeface="Times New Roman" panose="02020603050405020304"/>
                <a:sym typeface="Symbol" panose="05050102010706020507" charset="0"/>
              </a:rPr>
              <a:t>  </a:t>
            </a:r>
            <a:r>
              <a:rPr lang="zh-CN" altLang="en-US" sz="2800" b="1" i="0">
                <a:solidFill>
                  <a:schemeClr val="tx2"/>
                </a:solidFill>
                <a:latin typeface="Times New Roman" panose="02020603050405020304"/>
                <a:cs typeface="Times New Roman" panose="02020603050405020304"/>
                <a:sym typeface="Symbol" panose="05050102010706020507" charset="0"/>
              </a:rPr>
              <a:t>时， </a:t>
            </a:r>
            <a:r>
              <a:rPr lang="en-US" altLang="zh-CN" sz="2800" b="1">
                <a:solidFill>
                  <a:schemeClr val="tx2"/>
                </a:solidFill>
                <a:latin typeface="Times New Roman" panose="02020603050405020304"/>
                <a:ea typeface="创艺繁标宋" charset="0"/>
                <a:cs typeface="Times New Roman" panose="02020603050405020304"/>
                <a:sym typeface="Symbol" panose="05050102010706020507" charset="0"/>
              </a:rPr>
              <a:t>u</a:t>
            </a:r>
            <a:r>
              <a:rPr lang="en-US" altLang="zh-CN" sz="2800" b="1" i="0" baseline="-25000">
                <a:solidFill>
                  <a:schemeClr val="tx2"/>
                </a:solidFill>
                <a:latin typeface="Times New Roman" panose="02020603050405020304"/>
                <a:ea typeface="创艺繁标宋" charset="0"/>
                <a:cs typeface="Times New Roman" panose="02020603050405020304"/>
                <a:sym typeface="Symbol" panose="05050102010706020507" charset="0"/>
              </a:rPr>
              <a:t>o </a:t>
            </a:r>
            <a:r>
              <a:rPr lang="en-US" altLang="zh-CN" sz="2800" b="1" i="0">
                <a:solidFill>
                  <a:schemeClr val="tx2"/>
                </a:solidFill>
                <a:latin typeface="Times New Roman" panose="02020603050405020304"/>
                <a:cs typeface="Times New Roman" panose="02020603050405020304"/>
                <a:sym typeface="Symbol" panose="05050102010706020507" charset="0"/>
              </a:rPr>
              <a:t>= </a:t>
            </a:r>
            <a:r>
              <a:rPr lang="en-US" altLang="zh-CN" sz="2800" b="1" i="0">
                <a:solidFill>
                  <a:schemeClr val="tx2"/>
                </a:solidFill>
                <a:latin typeface="Times New Roman" panose="02020603050405020304"/>
                <a:cs typeface="Times New Roman" panose="02020603050405020304"/>
              </a:rPr>
              <a:t>– </a:t>
            </a:r>
            <a:r>
              <a:rPr lang="en-US" altLang="zh-CN" sz="2800" b="1">
                <a:solidFill>
                  <a:schemeClr val="tx2"/>
                </a:solidFill>
                <a:latin typeface="Times New Roman" panose="02020603050405020304"/>
                <a:cs typeface="Times New Roman" panose="02020603050405020304"/>
              </a:rPr>
              <a:t>U</a:t>
            </a:r>
            <a:r>
              <a:rPr lang="en-US" altLang="zh-CN" sz="2800" b="1" i="0" baseline="-25000">
                <a:solidFill>
                  <a:schemeClr val="tx2"/>
                </a:solidFill>
                <a:latin typeface="Times New Roman" panose="02020603050405020304"/>
                <a:cs typeface="Times New Roman" panose="02020603050405020304"/>
              </a:rPr>
              <a:t>o(sat) </a:t>
            </a:r>
          </a:p>
          <a:p>
            <a:pPr>
              <a:spcBef>
                <a:spcPct val="10000"/>
              </a:spcBef>
            </a:pPr>
            <a:r>
              <a:rPr lang="en-US" altLang="zh-CN" sz="2800" b="1" i="0" baseline="-25000">
                <a:solidFill>
                  <a:schemeClr val="tx2"/>
                </a:solidFill>
                <a:latin typeface="Times New Roman" panose="02020603050405020304"/>
                <a:cs typeface="Times New Roman" panose="02020603050405020304"/>
              </a:rPr>
              <a:t>     </a:t>
            </a:r>
            <a:r>
              <a:rPr lang="zh-CN" altLang="en-US" sz="2800" b="1" i="0">
                <a:solidFill>
                  <a:srgbClr val="000099"/>
                </a:solidFill>
                <a:effectLst>
                  <a:outerShdw blurRad="38100" dist="38100" dir="2700000" algn="tl">
                    <a:srgbClr val="DDDDDD"/>
                  </a:outerShdw>
                </a:effectLst>
                <a:latin typeface="Times New Roman" panose="02020603050405020304"/>
                <a:cs typeface="Times New Roman" panose="02020603050405020304"/>
              </a:rPr>
              <a:t>不存在 </a:t>
            </a:r>
            <a:r>
              <a:rPr lang="zh-CN" altLang="en-US" sz="2800" b="1" i="0">
                <a:solidFill>
                  <a:srgbClr val="000099"/>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“虚短”现象</a:t>
            </a:r>
            <a:r>
              <a:rPr lang="zh-CN" altLang="en-US" sz="2800" b="1" i="0" baseline="-25000">
                <a:solidFill>
                  <a:srgbClr val="000099"/>
                </a:solidFill>
                <a:effectLst>
                  <a:outerShdw blurRad="38100" dist="38100" dir="2700000" algn="tl">
                    <a:srgbClr val="DDDDDD"/>
                  </a:outerShdw>
                </a:effectLst>
                <a:latin typeface="Times New Roman" panose="02020603050405020304"/>
                <a:cs typeface="Times New Roman" panose="02020603050405020304"/>
              </a:rPr>
              <a:t> </a:t>
            </a:r>
          </a:p>
        </p:txBody>
      </p:sp>
      <p:grpSp>
        <p:nvGrpSpPr>
          <p:cNvPr id="9223" name="Group 27"/>
          <p:cNvGrpSpPr/>
          <p:nvPr/>
        </p:nvGrpSpPr>
        <p:grpSpPr bwMode="auto">
          <a:xfrm>
            <a:off x="2743200" y="700088"/>
            <a:ext cx="4614863" cy="2819400"/>
            <a:chOff x="1728" y="441"/>
            <a:chExt cx="2907" cy="1776"/>
          </a:xfrm>
        </p:grpSpPr>
        <p:sp>
          <p:nvSpPr>
            <p:cNvPr id="9224" name="Text Box 11"/>
            <p:cNvSpPr txBox="1">
              <a:spLocks noChangeArrowheads="1"/>
            </p:cNvSpPr>
            <p:nvPr/>
          </p:nvSpPr>
          <p:spPr bwMode="auto">
            <a:xfrm>
              <a:off x="3408" y="1170"/>
              <a:ext cx="122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ea typeface="楷体_GB2312" charset="0"/>
                  <a:cs typeface="Times New Roman" panose="02020603050405020304"/>
                </a:rPr>
                <a:t>    </a:t>
              </a:r>
              <a:r>
                <a:rPr lang="en-US" altLang="zh-CN" sz="2800">
                  <a:latin typeface="Times New Roman" panose="02020603050405020304"/>
                  <a:ea typeface="创艺繁标宋" charset="0"/>
                  <a:cs typeface="Times New Roman" panose="02020603050405020304"/>
                  <a:sym typeface="Symbol" panose="05050102010706020507" charset="0"/>
                </a:rPr>
                <a:t>u</a:t>
              </a:r>
              <a:r>
                <a:rPr lang="en-US" altLang="zh-CN" sz="2800" baseline="-25000">
                  <a:latin typeface="Times New Roman" panose="02020603050405020304"/>
                  <a:ea typeface="创艺繁标宋" charset="0"/>
                  <a:cs typeface="Times New Roman" panose="02020603050405020304"/>
                  <a:sym typeface="Symbol" panose="05050102010706020507" charset="0"/>
                </a:rPr>
                <a:t>+</a:t>
              </a:r>
              <a:r>
                <a:rPr lang="en-US" altLang="zh-CN" sz="2800" i="0">
                  <a:latin typeface="Times New Roman" panose="02020603050405020304"/>
                  <a:cs typeface="Times New Roman" panose="02020603050405020304"/>
                  <a:sym typeface="Symbol" panose="05050102010706020507" charset="0"/>
                </a:rPr>
                <a:t>– </a:t>
              </a:r>
              <a:r>
                <a:rPr lang="en-US" altLang="zh-CN" sz="2800">
                  <a:latin typeface="Times New Roman" panose="02020603050405020304"/>
                  <a:ea typeface="创艺繁标宋" charset="0"/>
                  <a:cs typeface="Times New Roman" panose="02020603050405020304"/>
                  <a:sym typeface="Symbol" panose="05050102010706020507" charset="0"/>
                </a:rPr>
                <a:t>u</a:t>
              </a:r>
              <a:r>
                <a:rPr lang="en-US" altLang="zh-CN" sz="2800" baseline="-25000">
                  <a:latin typeface="Times New Roman" panose="02020603050405020304"/>
                  <a:ea typeface="创艺繁标宋" charset="0"/>
                  <a:cs typeface="Times New Roman" panose="02020603050405020304"/>
                  <a:sym typeface="Symbol" panose="05050102010706020507" charset="0"/>
                </a:rPr>
                <a:t>–</a:t>
              </a:r>
              <a:r>
                <a:rPr lang="en-US" altLang="zh-CN" sz="2800" i="0" baseline="-25000">
                  <a:latin typeface="Times New Roman" panose="02020603050405020304"/>
                  <a:ea typeface="创艺繁标宋" charset="0"/>
                  <a:cs typeface="Times New Roman" panose="02020603050405020304"/>
                  <a:sym typeface="Symbol" panose="05050102010706020507" charset="0"/>
                </a:rPr>
                <a:t> </a:t>
              </a:r>
            </a:p>
          </p:txBody>
        </p:sp>
        <p:sp>
          <p:nvSpPr>
            <p:cNvPr id="9225" name="Text Box 12"/>
            <p:cNvSpPr txBox="1">
              <a:spLocks noChangeArrowheads="1"/>
            </p:cNvSpPr>
            <p:nvPr/>
          </p:nvSpPr>
          <p:spPr bwMode="auto">
            <a:xfrm>
              <a:off x="3162" y="441"/>
              <a:ext cx="425"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latin typeface="Times New Roman" panose="02020603050405020304"/>
                  <a:ea typeface="楷体_GB2312" charset="0"/>
                  <a:cs typeface="Times New Roman" panose="02020603050405020304"/>
                </a:rPr>
                <a:t>u</a:t>
              </a:r>
              <a:r>
                <a:rPr lang="en-US" altLang="zh-CN" sz="2800" i="0" baseline="-25000">
                  <a:latin typeface="Times New Roman" panose="02020603050405020304"/>
                  <a:ea typeface="楷体_GB2312" charset="0"/>
                  <a:cs typeface="Times New Roman" panose="02020603050405020304"/>
                </a:rPr>
                <a:t>o</a:t>
              </a:r>
              <a:endParaRPr lang="en-US" altLang="zh-CN" sz="2800" i="0">
                <a:latin typeface="Times New Roman" panose="02020603050405020304"/>
                <a:ea typeface="楷体_GB2312" charset="0"/>
                <a:cs typeface="Times New Roman" panose="02020603050405020304"/>
              </a:endParaRPr>
            </a:p>
          </p:txBody>
        </p:sp>
        <p:sp>
          <p:nvSpPr>
            <p:cNvPr id="9226" name="Text Box 14"/>
            <p:cNvSpPr txBox="1">
              <a:spLocks noChangeArrowheads="1"/>
            </p:cNvSpPr>
            <p:nvPr/>
          </p:nvSpPr>
          <p:spPr bwMode="auto">
            <a:xfrm>
              <a:off x="3141" y="1833"/>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cs typeface="Times New Roman" panose="02020603050405020304"/>
                </a:rPr>
                <a:t>–</a:t>
              </a:r>
              <a:r>
                <a:rPr lang="en-US" altLang="zh-CN" sz="2800">
                  <a:latin typeface="Times New Roman" panose="02020603050405020304"/>
                  <a:ea typeface="楷体_GB2312" charset="0"/>
                  <a:cs typeface="Times New Roman" panose="02020603050405020304"/>
                </a:rPr>
                <a:t>U</a:t>
              </a:r>
              <a:r>
                <a:rPr lang="en-US" altLang="zh-CN" sz="2800" i="0" baseline="-25000">
                  <a:latin typeface="Times New Roman" panose="02020603050405020304"/>
                  <a:ea typeface="楷体_GB2312" charset="0"/>
                  <a:cs typeface="Times New Roman" panose="02020603050405020304"/>
                </a:rPr>
                <a:t>o(sat)</a:t>
              </a:r>
            </a:p>
          </p:txBody>
        </p:sp>
        <p:sp>
          <p:nvSpPr>
            <p:cNvPr id="9227" name="Line 15"/>
            <p:cNvSpPr>
              <a:spLocks noChangeShapeType="1"/>
            </p:cNvSpPr>
            <p:nvPr/>
          </p:nvSpPr>
          <p:spPr bwMode="auto">
            <a:xfrm>
              <a:off x="2294" y="1485"/>
              <a:ext cx="1717" cy="0"/>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a:cs typeface="Times New Roman" panose="02020603050405020304"/>
              </a:endParaRPr>
            </a:p>
          </p:txBody>
        </p:sp>
        <p:sp>
          <p:nvSpPr>
            <p:cNvPr id="9228" name="Line 16"/>
            <p:cNvSpPr>
              <a:spLocks noChangeShapeType="1"/>
            </p:cNvSpPr>
            <p:nvPr/>
          </p:nvSpPr>
          <p:spPr bwMode="auto">
            <a:xfrm flipV="1">
              <a:off x="3134" y="585"/>
              <a:ext cx="0" cy="1632"/>
            </a:xfrm>
            <a:prstGeom prst="line">
              <a:avLst/>
            </a:prstGeom>
            <a:noFill/>
            <a:ln w="38100">
              <a:solidFill>
                <a:schemeClr val="tx1"/>
              </a:solidFill>
              <a:round/>
              <a:tailEnd type="triangle" w="med" len="med"/>
            </a:ln>
          </p:spPr>
          <p:txBody>
            <a:bodyPr wrap="none" anchor="ctr">
              <a:spAutoFit/>
            </a:bodyPr>
            <a:lstStyle/>
            <a:p>
              <a:endParaRPr lang="zh-CN" altLang="en-US" b="1">
                <a:latin typeface="Times New Roman" panose="02020603050405020304"/>
                <a:cs typeface="Times New Roman" panose="02020603050405020304"/>
              </a:endParaRPr>
            </a:p>
          </p:txBody>
        </p:sp>
        <p:grpSp>
          <p:nvGrpSpPr>
            <p:cNvPr id="9229" name="Group 17"/>
            <p:cNvGrpSpPr/>
            <p:nvPr/>
          </p:nvGrpSpPr>
          <p:grpSpPr bwMode="auto">
            <a:xfrm>
              <a:off x="2385" y="921"/>
              <a:ext cx="1488" cy="1104"/>
              <a:chOff x="3636" y="1920"/>
              <a:chExt cx="1848" cy="1344"/>
            </a:xfrm>
          </p:grpSpPr>
          <p:sp>
            <p:nvSpPr>
              <p:cNvPr id="9234" name="Line 18"/>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b="1">
                  <a:latin typeface="Times New Roman" panose="02020603050405020304"/>
                  <a:cs typeface="Times New Roman" panose="02020603050405020304"/>
                </a:endParaRPr>
              </a:p>
            </p:txBody>
          </p:sp>
          <p:sp>
            <p:nvSpPr>
              <p:cNvPr id="9235" name="Line 19"/>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b="1">
                  <a:latin typeface="Times New Roman" panose="02020603050405020304"/>
                  <a:cs typeface="Times New Roman" panose="02020603050405020304"/>
                </a:endParaRPr>
              </a:p>
            </p:txBody>
          </p:sp>
          <p:sp>
            <p:nvSpPr>
              <p:cNvPr id="9236" name="Line 20"/>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b="1">
                  <a:latin typeface="Times New Roman" panose="02020603050405020304"/>
                  <a:cs typeface="Times New Roman" panose="02020603050405020304"/>
                </a:endParaRPr>
              </a:p>
            </p:txBody>
          </p:sp>
        </p:grpSp>
        <p:sp>
          <p:nvSpPr>
            <p:cNvPr id="9230" name="Text Box 21"/>
            <p:cNvSpPr txBox="1">
              <a:spLocks noChangeArrowheads="1"/>
            </p:cNvSpPr>
            <p:nvPr/>
          </p:nvSpPr>
          <p:spPr bwMode="auto">
            <a:xfrm>
              <a:off x="2373" y="681"/>
              <a:ext cx="939"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latin typeface="Times New Roman" panose="02020603050405020304"/>
                  <a:ea typeface="楷体_GB2312" charset="0"/>
                  <a:cs typeface="Times New Roman" panose="02020603050405020304"/>
                </a:rPr>
                <a:t>+</a:t>
              </a:r>
              <a:r>
                <a:rPr lang="en-US" altLang="zh-CN" sz="2800">
                  <a:latin typeface="Times New Roman" panose="02020603050405020304"/>
                  <a:ea typeface="楷体_GB2312" charset="0"/>
                  <a:cs typeface="Times New Roman" panose="02020603050405020304"/>
                </a:rPr>
                <a:t>U</a:t>
              </a:r>
              <a:r>
                <a:rPr lang="en-US" altLang="zh-CN" sz="2800" i="0" baseline="-25000">
                  <a:latin typeface="Times New Roman" panose="02020603050405020304"/>
                  <a:ea typeface="楷体_GB2312" charset="0"/>
                  <a:cs typeface="Times New Roman" panose="02020603050405020304"/>
                </a:rPr>
                <a:t>o(sat)</a:t>
              </a:r>
            </a:p>
          </p:txBody>
        </p:sp>
        <p:sp>
          <p:nvSpPr>
            <p:cNvPr id="9231" name="AutoShape 22" descr="40%"/>
            <p:cNvSpPr>
              <a:spLocks noChangeArrowheads="1"/>
            </p:cNvSpPr>
            <p:nvPr/>
          </p:nvSpPr>
          <p:spPr bwMode="auto">
            <a:xfrm>
              <a:off x="1728" y="1248"/>
              <a:ext cx="864" cy="384"/>
            </a:xfrm>
            <a:prstGeom prst="wedgeRoundRectCallout">
              <a:avLst>
                <a:gd name="adj1" fmla="val 71759"/>
                <a:gd name="adj2" fmla="val 138542"/>
                <a:gd name="adj3" fmla="val 16667"/>
              </a:avLst>
            </a:prstGeom>
            <a:solidFill>
              <a:srgbClr val="FFFFFF"/>
            </a:solidFill>
            <a:ln w="38100">
              <a:solidFill>
                <a:srgbClr val="FF3300"/>
              </a:solidFill>
              <a:miter lim="800000"/>
            </a:ln>
          </p:spPr>
          <p:txBody>
            <a:bodyPr wrap="none" anchor="ctr"/>
            <a:lstStyle/>
            <a:p>
              <a:pPr algn="ctr" eaLnBrk="0" hangingPunct="0">
                <a:spcBef>
                  <a:spcPct val="50000"/>
                </a:spcBef>
              </a:pPr>
              <a:endParaRPr lang="zh-CN" sz="2800" b="1" i="0">
                <a:latin typeface="Times New Roman" panose="02020603050405020304"/>
                <a:ea typeface="楷体_GB2312" charset="0"/>
                <a:cs typeface="Times New Roman" panose="02020603050405020304"/>
              </a:endParaRPr>
            </a:p>
          </p:txBody>
        </p:sp>
        <p:sp>
          <p:nvSpPr>
            <p:cNvPr id="9232" name="Text Box 24"/>
            <p:cNvSpPr txBox="1">
              <a:spLocks noChangeArrowheads="1"/>
            </p:cNvSpPr>
            <p:nvPr/>
          </p:nvSpPr>
          <p:spPr bwMode="auto">
            <a:xfrm>
              <a:off x="2880" y="1440"/>
              <a:ext cx="328" cy="252"/>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r>
                <a:rPr lang="en-US" altLang="zh-CN">
                  <a:latin typeface="Times New Roman" panose="02020603050405020304"/>
                  <a:cs typeface="Times New Roman" panose="02020603050405020304"/>
                </a:rPr>
                <a:t> O</a:t>
              </a:r>
            </a:p>
          </p:txBody>
        </p:sp>
        <p:sp>
          <p:nvSpPr>
            <p:cNvPr id="9233" name="AutoShape 25" descr="40%"/>
            <p:cNvSpPr>
              <a:spLocks noChangeArrowheads="1"/>
            </p:cNvSpPr>
            <p:nvPr/>
          </p:nvSpPr>
          <p:spPr bwMode="auto">
            <a:xfrm>
              <a:off x="1728" y="1248"/>
              <a:ext cx="864" cy="384"/>
            </a:xfrm>
            <a:prstGeom prst="wedgeRoundRectCallout">
              <a:avLst>
                <a:gd name="adj1" fmla="val 145486"/>
                <a:gd name="adj2" fmla="val -134634"/>
                <a:gd name="adj3" fmla="val 16667"/>
              </a:avLst>
            </a:prstGeom>
            <a:solidFill>
              <a:schemeClr val="bg1"/>
            </a:solidFill>
            <a:ln w="38100">
              <a:solidFill>
                <a:srgbClr val="FF3300"/>
              </a:solidFill>
              <a:miter lim="800000"/>
            </a:ln>
          </p:spPr>
          <p:txBody>
            <a:bodyPr wrap="none" anchor="ctr"/>
            <a:lstStyle/>
            <a:p>
              <a:pPr algn="ctr" eaLnBrk="0" hangingPunct="0">
                <a:spcBef>
                  <a:spcPct val="50000"/>
                </a:spcBef>
              </a:pPr>
              <a:r>
                <a:rPr lang="zh-CN" altLang="en-US" sz="2800" b="1" i="0" dirty="0">
                  <a:latin typeface="Times New Roman" panose="02020603050405020304"/>
                  <a:cs typeface="Times New Roman" panose="02020603050405020304"/>
                </a:rPr>
                <a:t>饱和区</a:t>
              </a:r>
              <a:endParaRPr lang="zh-CN" altLang="en-US" sz="2800" b="1" i="0" dirty="0">
                <a:latin typeface="Times New Roman" panose="02020603050405020304"/>
                <a:ea typeface="楷体_GB2312" charset="0"/>
                <a:cs typeface="Times New Roman" panose="02020603050405020304"/>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linds(vertical)">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9415">
                                            <p:txEl>
                                              <p:pRg st="0" end="0"/>
                                            </p:txEl>
                                          </p:spTgt>
                                        </p:tgtEl>
                                        <p:attrNameLst>
                                          <p:attrName>style.visibility</p:attrName>
                                        </p:attrNameLst>
                                      </p:cBhvr>
                                      <p:to>
                                        <p:strVal val="visible"/>
                                      </p:to>
                                    </p:set>
                                    <p:animEffect transition="in" filter="blinds(vertical)">
                                      <p:cBhvr>
                                        <p:cTn id="12" dur="500"/>
                                        <p:tgtEl>
                                          <p:spTgt spid="594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9415">
                                            <p:txEl>
                                              <p:pRg st="1" end="1"/>
                                            </p:txEl>
                                          </p:spTgt>
                                        </p:tgtEl>
                                        <p:attrNameLst>
                                          <p:attrName>style.visibility</p:attrName>
                                        </p:attrNameLst>
                                      </p:cBhvr>
                                      <p:to>
                                        <p:strVal val="visible"/>
                                      </p:to>
                                    </p:set>
                                    <p:animEffect transition="in" filter="blinds(vertical)">
                                      <p:cBhvr>
                                        <p:cTn id="17" dur="500"/>
                                        <p:tgtEl>
                                          <p:spTgt spid="594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9415">
                                            <p:txEl>
                                              <p:pRg st="2" end="2"/>
                                            </p:txEl>
                                          </p:spTgt>
                                        </p:tgtEl>
                                        <p:attrNameLst>
                                          <p:attrName>style.visibility</p:attrName>
                                        </p:attrNameLst>
                                      </p:cBhvr>
                                      <p:to>
                                        <p:strVal val="visible"/>
                                      </p:to>
                                    </p:set>
                                    <p:animEffect transition="in" filter="blinds(vertical)">
                                      <p:cBhvr>
                                        <p:cTn id="22" dur="500"/>
                                        <p:tgtEl>
                                          <p:spTgt spid="594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397"/>
                                        </p:tgtEl>
                                        <p:attrNameLst>
                                          <p:attrName>style.visibility</p:attrName>
                                        </p:attrNameLst>
                                      </p:cBhvr>
                                      <p:to>
                                        <p:strVal val="visible"/>
                                      </p:to>
                                    </p:set>
                                    <p:animEffect transition="in" filter="wipe(left)">
                                      <p:cBhvr>
                                        <p:cTn id="27" dur="5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41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bwMode="auto">
          <a:xfrm>
            <a:off x="457200" y="381000"/>
            <a:ext cx="4419600" cy="4572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a:solidFill>
                  <a:srgbClr val="000099"/>
                </a:solidFill>
                <a:effectLst>
                  <a:outerShdw blurRad="38100" dist="38100" dir="2700000" algn="tl">
                    <a:srgbClr val="DDDDDD"/>
                  </a:outerShdw>
                </a:effectLst>
                <a:ea typeface="宋体" panose="02010600030101010101" pitchFamily="2" charset="-122"/>
              </a:rPr>
              <a:t>4</a:t>
            </a:r>
            <a:r>
              <a:rPr lang="en-US" altLang="zh-CN" sz="3200" b="1" dirty="0" smtClean="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.6.1   </a:t>
            </a:r>
            <a:r>
              <a:rPr lang="zh-CN" altLang="en-US" sz="3200" b="1"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rPr>
              <a:t>矩形波发生器</a:t>
            </a:r>
            <a:endParaRPr lang="zh-CN" altLang="en-US" sz="3200" dirty="0">
              <a:solidFill>
                <a:srgbClr val="000099"/>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sp>
        <p:nvSpPr>
          <p:cNvPr id="109571" name="Rectangle 3"/>
          <p:cNvSpPr>
            <a:spLocks noGrp="1" noChangeArrowheads="1"/>
          </p:cNvSpPr>
          <p:nvPr>
            <p:ph type="subTitle" idx="1"/>
          </p:nvPr>
        </p:nvSpPr>
        <p:spPr bwMode="auto">
          <a:xfrm>
            <a:off x="533400" y="990600"/>
            <a:ext cx="2895600" cy="5334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1.  </a:t>
            </a:r>
            <a:r>
              <a:rPr lang="zh-CN" altLang="en-US" sz="2800" b="1">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rPr>
              <a:t>电路结构</a:t>
            </a:r>
            <a:endParaRPr lang="zh-CN" altLang="en-US" sz="2800">
              <a:solidFill>
                <a:srgbClr val="CC0000"/>
              </a:solidFill>
              <a:effectLst>
                <a:outerShdw blurRad="38100" dist="38100" dir="2700000" algn="tl">
                  <a:srgbClr val="DDDDDD"/>
                </a:outerShdw>
              </a:effectLst>
              <a:latin typeface="Times New Roman" panose="02020603050405020304" charset="0"/>
              <a:ea typeface="宋体" panose="02010600030101010101" pitchFamily="2" charset="-122"/>
            </a:endParaRPr>
          </a:p>
        </p:txBody>
      </p:sp>
      <p:sp>
        <p:nvSpPr>
          <p:cNvPr id="109572" name="Text Box 4"/>
          <p:cNvSpPr txBox="1">
            <a:spLocks noChangeArrowheads="1"/>
          </p:cNvSpPr>
          <p:nvPr/>
        </p:nvSpPr>
        <p:spPr bwMode="auto">
          <a:xfrm>
            <a:off x="533400" y="1371600"/>
            <a:ext cx="3429000" cy="64770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lang="en-US" altLang="zh-CN" sz="2800" b="0" i="0">
                <a:effectLst>
                  <a:outerShdw blurRad="38100" dist="38100" dir="2700000" algn="tl">
                    <a:srgbClr val="DDDDDD"/>
                  </a:outerShdw>
                </a:effectLst>
              </a:rPr>
              <a:t>   </a:t>
            </a:r>
            <a:r>
              <a:rPr lang="zh-CN" altLang="en-US" sz="2800" i="0">
                <a:effectLst>
                  <a:outerShdw blurRad="38100" dist="38100" dir="2700000" algn="tl">
                    <a:srgbClr val="DDDDDD"/>
                  </a:outerShdw>
                </a:effectLst>
              </a:rPr>
              <a:t>由滞回比较器、</a:t>
            </a:r>
            <a:endParaRPr lang="zh-CN" altLang="en-US" sz="2800" b="0" i="0">
              <a:effectLst>
                <a:outerShdw blurRad="38100" dist="38100" dir="2700000" algn="tl">
                  <a:srgbClr val="DDDDDD"/>
                </a:outerShdw>
              </a:effectLst>
            </a:endParaRPr>
          </a:p>
        </p:txBody>
      </p:sp>
      <p:grpSp>
        <p:nvGrpSpPr>
          <p:cNvPr id="82949" name="Group 5"/>
          <p:cNvGrpSpPr/>
          <p:nvPr/>
        </p:nvGrpSpPr>
        <p:grpSpPr bwMode="auto">
          <a:xfrm>
            <a:off x="466725" y="838200"/>
            <a:ext cx="3952875" cy="171450"/>
            <a:chOff x="144" y="468"/>
            <a:chExt cx="2490" cy="108"/>
          </a:xfrm>
        </p:grpSpPr>
        <p:pic>
          <p:nvPicPr>
            <p:cNvPr id="83011" name="Picture 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 y="474"/>
              <a:ext cx="102" cy="102"/>
            </a:xfrm>
            <a:prstGeom prst="rect">
              <a:avLst/>
            </a:prstGeom>
            <a:noFill/>
            <a:ln>
              <a:noFill/>
            </a:ln>
          </p:spPr>
        </p:pic>
        <p:pic>
          <p:nvPicPr>
            <p:cNvPr id="83012" name="Picture 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 y="474"/>
              <a:ext cx="102" cy="102"/>
            </a:xfrm>
            <a:prstGeom prst="rect">
              <a:avLst/>
            </a:prstGeom>
            <a:noFill/>
            <a:ln>
              <a:noFill/>
            </a:ln>
          </p:spPr>
        </p:pic>
        <p:pic>
          <p:nvPicPr>
            <p:cNvPr id="83013" name="Picture 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 y="474"/>
              <a:ext cx="102" cy="102"/>
            </a:xfrm>
            <a:prstGeom prst="rect">
              <a:avLst/>
            </a:prstGeom>
            <a:noFill/>
            <a:ln>
              <a:noFill/>
            </a:ln>
          </p:spPr>
        </p:pic>
        <p:pic>
          <p:nvPicPr>
            <p:cNvPr id="83014" name="Picture 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 y="474"/>
              <a:ext cx="102" cy="102"/>
            </a:xfrm>
            <a:prstGeom prst="rect">
              <a:avLst/>
            </a:prstGeom>
            <a:noFill/>
            <a:ln>
              <a:noFill/>
            </a:ln>
          </p:spPr>
        </p:pic>
        <p:pic>
          <p:nvPicPr>
            <p:cNvPr id="83015" name="Picture 1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474"/>
              <a:ext cx="102" cy="102"/>
            </a:xfrm>
            <a:prstGeom prst="rect">
              <a:avLst/>
            </a:prstGeom>
            <a:noFill/>
            <a:ln>
              <a:noFill/>
            </a:ln>
          </p:spPr>
        </p:pic>
        <p:pic>
          <p:nvPicPr>
            <p:cNvPr id="83016" name="Picture 1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 y="474"/>
              <a:ext cx="102" cy="102"/>
            </a:xfrm>
            <a:prstGeom prst="rect">
              <a:avLst/>
            </a:prstGeom>
            <a:noFill/>
            <a:ln>
              <a:noFill/>
            </a:ln>
          </p:spPr>
        </p:pic>
        <p:pic>
          <p:nvPicPr>
            <p:cNvPr id="83017" name="Picture 1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 y="474"/>
              <a:ext cx="102" cy="102"/>
            </a:xfrm>
            <a:prstGeom prst="rect">
              <a:avLst/>
            </a:prstGeom>
            <a:noFill/>
            <a:ln>
              <a:noFill/>
            </a:ln>
          </p:spPr>
        </p:pic>
        <p:pic>
          <p:nvPicPr>
            <p:cNvPr id="83018" name="Picture 1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 y="474"/>
              <a:ext cx="102" cy="102"/>
            </a:xfrm>
            <a:prstGeom prst="rect">
              <a:avLst/>
            </a:prstGeom>
            <a:noFill/>
            <a:ln>
              <a:noFill/>
            </a:ln>
          </p:spPr>
        </p:pic>
        <p:pic>
          <p:nvPicPr>
            <p:cNvPr id="83019" name="Picture 1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 y="474"/>
              <a:ext cx="102" cy="102"/>
            </a:xfrm>
            <a:prstGeom prst="rect">
              <a:avLst/>
            </a:prstGeom>
            <a:noFill/>
            <a:ln>
              <a:noFill/>
            </a:ln>
          </p:spPr>
        </p:pic>
        <p:pic>
          <p:nvPicPr>
            <p:cNvPr id="83020" name="Picture 1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 y="474"/>
              <a:ext cx="102" cy="102"/>
            </a:xfrm>
            <a:prstGeom prst="rect">
              <a:avLst/>
            </a:prstGeom>
            <a:noFill/>
            <a:ln>
              <a:noFill/>
            </a:ln>
          </p:spPr>
        </p:pic>
        <p:pic>
          <p:nvPicPr>
            <p:cNvPr id="83021" name="Picture 16"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 y="474"/>
              <a:ext cx="102" cy="102"/>
            </a:xfrm>
            <a:prstGeom prst="rect">
              <a:avLst/>
            </a:prstGeom>
            <a:noFill/>
            <a:ln>
              <a:noFill/>
            </a:ln>
          </p:spPr>
        </p:pic>
        <p:pic>
          <p:nvPicPr>
            <p:cNvPr id="83022" name="Picture 1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 y="474"/>
              <a:ext cx="102" cy="102"/>
            </a:xfrm>
            <a:prstGeom prst="rect">
              <a:avLst/>
            </a:prstGeom>
            <a:noFill/>
            <a:ln>
              <a:noFill/>
            </a:ln>
          </p:spPr>
        </p:pic>
        <p:pic>
          <p:nvPicPr>
            <p:cNvPr id="83023" name="Picture 1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 y="474"/>
              <a:ext cx="102" cy="102"/>
            </a:xfrm>
            <a:prstGeom prst="rect">
              <a:avLst/>
            </a:prstGeom>
            <a:noFill/>
            <a:ln>
              <a:noFill/>
            </a:ln>
          </p:spPr>
        </p:pic>
        <p:pic>
          <p:nvPicPr>
            <p:cNvPr id="83024" name="Picture 1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 y="474"/>
              <a:ext cx="102" cy="102"/>
            </a:xfrm>
            <a:prstGeom prst="rect">
              <a:avLst/>
            </a:prstGeom>
            <a:noFill/>
            <a:ln>
              <a:noFill/>
            </a:ln>
          </p:spPr>
        </p:pic>
        <p:pic>
          <p:nvPicPr>
            <p:cNvPr id="83025" name="Picture 2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 y="474"/>
              <a:ext cx="102" cy="102"/>
            </a:xfrm>
            <a:prstGeom prst="rect">
              <a:avLst/>
            </a:prstGeom>
            <a:noFill/>
            <a:ln>
              <a:noFill/>
            </a:ln>
          </p:spPr>
        </p:pic>
        <p:pic>
          <p:nvPicPr>
            <p:cNvPr id="83026" name="Picture 2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 y="474"/>
              <a:ext cx="102" cy="102"/>
            </a:xfrm>
            <a:prstGeom prst="rect">
              <a:avLst/>
            </a:prstGeom>
            <a:noFill/>
            <a:ln>
              <a:noFill/>
            </a:ln>
          </p:spPr>
        </p:pic>
        <p:pic>
          <p:nvPicPr>
            <p:cNvPr id="83027" name="Picture 2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 y="474"/>
              <a:ext cx="102" cy="102"/>
            </a:xfrm>
            <a:prstGeom prst="rect">
              <a:avLst/>
            </a:prstGeom>
            <a:noFill/>
            <a:ln>
              <a:noFill/>
            </a:ln>
          </p:spPr>
        </p:pic>
        <p:pic>
          <p:nvPicPr>
            <p:cNvPr id="83028" name="Picture 23"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 y="474"/>
              <a:ext cx="102" cy="102"/>
            </a:xfrm>
            <a:prstGeom prst="rect">
              <a:avLst/>
            </a:prstGeom>
            <a:noFill/>
            <a:ln>
              <a:noFill/>
            </a:ln>
          </p:spPr>
        </p:pic>
        <p:pic>
          <p:nvPicPr>
            <p:cNvPr id="83029" name="Picture 24"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 y="474"/>
              <a:ext cx="102" cy="102"/>
            </a:xfrm>
            <a:prstGeom prst="rect">
              <a:avLst/>
            </a:prstGeom>
            <a:noFill/>
            <a:ln>
              <a:noFill/>
            </a:ln>
          </p:spPr>
        </p:pic>
        <p:pic>
          <p:nvPicPr>
            <p:cNvPr id="83030" name="Picture 25"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 y="474"/>
              <a:ext cx="102" cy="102"/>
            </a:xfrm>
            <a:prstGeom prst="rect">
              <a:avLst/>
            </a:prstGeom>
            <a:noFill/>
            <a:ln>
              <a:noFill/>
            </a:ln>
          </p:spPr>
        </p:pic>
        <p:grpSp>
          <p:nvGrpSpPr>
            <p:cNvPr id="83031" name="Group 26"/>
            <p:cNvGrpSpPr/>
            <p:nvPr/>
          </p:nvGrpSpPr>
          <p:grpSpPr bwMode="auto">
            <a:xfrm>
              <a:off x="144" y="468"/>
              <a:ext cx="582" cy="102"/>
              <a:chOff x="4698" y="720"/>
              <a:chExt cx="582" cy="102"/>
            </a:xfrm>
          </p:grpSpPr>
          <p:pic>
            <p:nvPicPr>
              <p:cNvPr id="83032" name="Picture 27"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83033" name="Picture 28"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83034" name="Picture 29"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83035" name="Picture 30"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83036" name="Picture 31"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83037" name="Picture 32" descr="C:\Program Files\Microsoft Office\Clipart\Bullets\Green and Black Diamon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sp>
        <p:nvSpPr>
          <p:cNvPr id="109604" name="Text Box 36"/>
          <p:cNvSpPr txBox="1">
            <a:spLocks noChangeArrowheads="1"/>
          </p:cNvSpPr>
          <p:nvPr/>
        </p:nvSpPr>
        <p:spPr bwMode="auto">
          <a:xfrm>
            <a:off x="457200" y="1828800"/>
            <a:ext cx="4038600" cy="64770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lang="en-US" altLang="zh-CN" sz="2800">
                <a:effectLst>
                  <a:outerShdw blurRad="38100" dist="38100" dir="2700000" algn="tl">
                    <a:srgbClr val="DDDDDD"/>
                  </a:outerShdw>
                </a:effectLst>
              </a:rPr>
              <a:t>    RC</a:t>
            </a:r>
            <a:r>
              <a:rPr lang="zh-CN" altLang="en-US" sz="2800" i="0">
                <a:effectLst>
                  <a:outerShdw blurRad="38100" dist="38100" dir="2700000" algn="tl">
                    <a:srgbClr val="DDDDDD"/>
                  </a:outerShdw>
                </a:effectLst>
              </a:rPr>
              <a:t>充放电电路组成，</a:t>
            </a:r>
            <a:endParaRPr lang="zh-CN" altLang="en-US" sz="2800" b="0" i="0">
              <a:effectLst>
                <a:outerShdw blurRad="38100" dist="38100" dir="2700000" algn="tl">
                  <a:srgbClr val="DDDDDD"/>
                </a:outerShdw>
              </a:effectLst>
            </a:endParaRPr>
          </a:p>
        </p:txBody>
      </p:sp>
      <p:sp>
        <p:nvSpPr>
          <p:cNvPr id="109605" name="Text Box 37"/>
          <p:cNvSpPr txBox="1">
            <a:spLocks noChangeArrowheads="1"/>
          </p:cNvSpPr>
          <p:nvPr/>
        </p:nvSpPr>
        <p:spPr bwMode="auto">
          <a:xfrm>
            <a:off x="457200" y="2362200"/>
            <a:ext cx="42672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电容电压</a:t>
            </a:r>
            <a:r>
              <a:rPr lang="en-US" altLang="zh-CN" sz="2800">
                <a:effectLst>
                  <a:outerShdw blurRad="38100" dist="38100" dir="2700000" algn="tl">
                    <a:srgbClr val="DDDDDD"/>
                  </a:outerShdw>
                </a:effectLst>
              </a:rPr>
              <a:t>u</a:t>
            </a:r>
            <a:r>
              <a:rPr lang="en-US" altLang="zh-CN" sz="2800" baseline="-25000">
                <a:effectLst>
                  <a:outerShdw blurRad="38100" dist="38100" dir="2700000" algn="tl">
                    <a:srgbClr val="DDDDDD"/>
                  </a:outerShdw>
                </a:effectLst>
              </a:rPr>
              <a:t>C</a:t>
            </a:r>
            <a:r>
              <a:rPr lang="en-US" altLang="zh-CN" sz="2800" i="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即是比较器的输入电压，</a:t>
            </a:r>
            <a:endParaRPr lang="zh-CN" altLang="en-US" sz="2800" b="0" i="0">
              <a:effectLst>
                <a:outerShdw blurRad="38100" dist="38100" dir="2700000" algn="tl">
                  <a:srgbClr val="DDDDDD"/>
                </a:outerShdw>
              </a:effectLst>
            </a:endParaRPr>
          </a:p>
        </p:txBody>
      </p:sp>
      <p:sp>
        <p:nvSpPr>
          <p:cNvPr id="109606" name="Rectangle 38"/>
          <p:cNvSpPr>
            <a:spLocks noChangeArrowheads="1"/>
          </p:cNvSpPr>
          <p:nvPr/>
        </p:nvSpPr>
        <p:spPr bwMode="auto">
          <a:xfrm>
            <a:off x="609600" y="4343400"/>
            <a:ext cx="2819400" cy="609600"/>
          </a:xfrm>
          <a:prstGeom prst="rect">
            <a:avLst/>
          </a:prstGeom>
          <a:noFill/>
          <a:ln w="9525">
            <a:noFill/>
            <a:miter lim="800000"/>
          </a:ln>
          <a:effectLst/>
        </p:spPr>
        <p:txBody>
          <a:bodyPr/>
          <a:lstStyle/>
          <a:p>
            <a:pPr>
              <a:spcBef>
                <a:spcPct val="20000"/>
              </a:spcBef>
              <a:defRPr/>
            </a:pPr>
            <a:r>
              <a:rPr lang="en-US" altLang="zh-CN" sz="2800" b="1" i="0" dirty="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2.  </a:t>
            </a:r>
            <a:r>
              <a:rPr lang="zh-CN" altLang="en-US" sz="2800" b="1" i="0" dirty="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工作原理</a:t>
            </a:r>
          </a:p>
        </p:txBody>
      </p:sp>
      <p:sp>
        <p:nvSpPr>
          <p:cNvPr id="109607" name="Text Box 39"/>
          <p:cNvSpPr txBox="1">
            <a:spLocks noChangeArrowheads="1"/>
          </p:cNvSpPr>
          <p:nvPr/>
        </p:nvSpPr>
        <p:spPr bwMode="auto">
          <a:xfrm>
            <a:off x="685800" y="4876800"/>
            <a:ext cx="74676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zh-CN" altLang="en-US" sz="2800" i="0">
                <a:effectLst>
                  <a:outerShdw blurRad="38100" dist="38100" dir="2700000" algn="tl">
                    <a:srgbClr val="DDDDDD"/>
                  </a:outerShdw>
                </a:effectLst>
              </a:rPr>
              <a:t>设电源接通时，</a:t>
            </a:r>
            <a:r>
              <a:rPr lang="zh-CN" altLang="en-US" sz="280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baseline="-25000">
                <a:effectLst>
                  <a:outerShdw blurRad="38100" dist="38100" dir="2700000" algn="tl">
                    <a:srgbClr val="DDDDDD"/>
                  </a:outerShdw>
                </a:effectLst>
              </a:rPr>
              <a:t> </a:t>
            </a:r>
            <a:r>
              <a:rPr lang="en-US" altLang="zh-CN" sz="2800" i="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i="0" baseline="-25000">
                <a:effectLst>
                  <a:outerShdw blurRad="38100" dist="38100" dir="2700000" algn="tl">
                    <a:srgbClr val="DDDDDD"/>
                  </a:outerShdw>
                </a:effectLst>
                <a:ea typeface="楷体_GB2312" charset="0"/>
                <a:cs typeface="楷体_GB2312" charset="0"/>
              </a:rPr>
              <a:t>(sat)</a:t>
            </a:r>
            <a:r>
              <a:rPr lang="en-US" altLang="zh-CN" sz="2800" i="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a:t>
            </a:r>
            <a:r>
              <a:rPr lang="en-US" altLang="zh-CN" sz="2800">
                <a:effectLst>
                  <a:outerShdw blurRad="38100" dist="38100" dir="2700000" algn="tl">
                    <a:srgbClr val="DDDDDD"/>
                  </a:outerShdw>
                </a:effectLst>
              </a:rPr>
              <a:t>u</a:t>
            </a:r>
            <a:r>
              <a:rPr lang="en-US" altLang="zh-CN" sz="2800" baseline="-25000">
                <a:effectLst>
                  <a:outerShdw blurRad="38100" dist="38100" dir="2700000" algn="tl">
                    <a:srgbClr val="DDDDDD"/>
                  </a:outerShdw>
                </a:effectLst>
              </a:rPr>
              <a:t>C</a:t>
            </a:r>
            <a:r>
              <a:rPr lang="en-US" altLang="zh-CN" sz="2800" i="0">
                <a:effectLst>
                  <a:outerShdw blurRad="38100" dist="38100" dir="2700000" algn="tl">
                    <a:srgbClr val="DDDDDD"/>
                  </a:outerShdw>
                </a:effectLst>
              </a:rPr>
              <a:t>(0) = 0</a:t>
            </a:r>
            <a:r>
              <a:rPr lang="zh-CN" altLang="en-US" sz="2800" i="0">
                <a:effectLst>
                  <a:outerShdw blurRad="38100" dist="38100" dir="2700000" algn="tl">
                    <a:srgbClr val="DDDDDD"/>
                  </a:outerShdw>
                </a:effectLst>
              </a:rPr>
              <a:t>。</a:t>
            </a:r>
          </a:p>
        </p:txBody>
      </p:sp>
      <p:sp>
        <p:nvSpPr>
          <p:cNvPr id="109608" name="Text Box 40"/>
          <p:cNvSpPr txBox="1">
            <a:spLocks noChangeArrowheads="1"/>
          </p:cNvSpPr>
          <p:nvPr/>
        </p:nvSpPr>
        <p:spPr bwMode="auto">
          <a:xfrm>
            <a:off x="457200" y="3311525"/>
            <a:ext cx="57912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pP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电阻</a:t>
            </a: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2</a:t>
            </a:r>
            <a:r>
              <a:rPr lang="zh-CN" altLang="en-US" sz="2800" i="0">
                <a:effectLst>
                  <a:outerShdw blurRad="38100" dist="38100" dir="2700000" algn="tl">
                    <a:srgbClr val="DDDDDD"/>
                  </a:outerShdw>
                </a:effectLst>
              </a:rPr>
              <a:t>两端的电压</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R</a:t>
            </a:r>
            <a:r>
              <a:rPr lang="zh-CN" altLang="en-US" sz="2800" i="0">
                <a:effectLst>
                  <a:outerShdw blurRad="38100" dist="38100" dir="2700000" algn="tl">
                    <a:srgbClr val="DDDDDD"/>
                  </a:outerShdw>
                </a:effectLst>
              </a:rPr>
              <a:t>即是比较器的参考电压。</a:t>
            </a:r>
          </a:p>
        </p:txBody>
      </p:sp>
      <p:sp>
        <p:nvSpPr>
          <p:cNvPr id="109609" name="Text Box 41"/>
          <p:cNvSpPr txBox="1">
            <a:spLocks noChangeArrowheads="1"/>
          </p:cNvSpPr>
          <p:nvPr/>
        </p:nvSpPr>
        <p:spPr bwMode="auto">
          <a:xfrm>
            <a:off x="304800" y="5410200"/>
            <a:ext cx="82296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
              </a:spcBef>
            </a:pPr>
            <a:r>
              <a:rPr lang="en-US" altLang="zh-CN" sz="2800">
                <a:effectLst>
                  <a:outerShdw blurRad="38100" dist="38100" dir="2700000" algn="tl">
                    <a:srgbClr val="DDDDDD"/>
                  </a:outerShdw>
                </a:effectLst>
              </a:rPr>
              <a:t>    u</a:t>
            </a:r>
            <a:r>
              <a:rPr lang="en-US" altLang="zh-CN" sz="2800" i="0" baseline="-25000">
                <a:effectLst>
                  <a:outerShdw blurRad="38100" dist="38100" dir="2700000" algn="tl">
                    <a:srgbClr val="DDDDDD"/>
                  </a:outerShdw>
                </a:effectLst>
              </a:rPr>
              <a:t>o</a:t>
            </a:r>
            <a:r>
              <a:rPr lang="en-US" altLang="zh-CN" sz="280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通过 </a:t>
            </a: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F </a:t>
            </a:r>
            <a:r>
              <a:rPr lang="zh-CN" altLang="en-US" sz="2800" i="0">
                <a:effectLst>
                  <a:outerShdw blurRad="38100" dist="38100" dir="2700000" algn="tl">
                    <a:srgbClr val="DDDDDD"/>
                  </a:outerShdw>
                </a:effectLst>
              </a:rPr>
              <a:t>对电容</a:t>
            </a:r>
            <a:r>
              <a:rPr lang="en-US" altLang="zh-CN" sz="2800">
                <a:effectLst>
                  <a:outerShdw blurRad="38100" dist="38100" dir="2700000" algn="tl">
                    <a:srgbClr val="DDDDDD"/>
                  </a:outerShdw>
                </a:effectLst>
              </a:rPr>
              <a:t>C</a:t>
            </a:r>
            <a:r>
              <a:rPr lang="zh-CN" altLang="en-US" sz="2800" i="0">
                <a:effectLst>
                  <a:outerShdw blurRad="38100" dist="38100" dir="2700000" algn="tl">
                    <a:srgbClr val="DDDDDD"/>
                  </a:outerShdw>
                </a:effectLst>
              </a:rPr>
              <a:t>充电， </a:t>
            </a:r>
            <a:r>
              <a:rPr lang="en-US" altLang="zh-CN" sz="2800">
                <a:effectLst>
                  <a:outerShdw blurRad="38100" dist="38100" dir="2700000" algn="tl">
                    <a:srgbClr val="DDDDDD"/>
                  </a:outerShdw>
                </a:effectLst>
              </a:rPr>
              <a:t>u</a:t>
            </a:r>
            <a:r>
              <a:rPr lang="en-US" altLang="zh-CN" sz="2800" baseline="-25000">
                <a:effectLst>
                  <a:outerShdw blurRad="38100" dist="38100" dir="2700000" algn="tl">
                    <a:srgbClr val="DDDDDD"/>
                  </a:outerShdw>
                </a:effectLst>
              </a:rPr>
              <a:t>C</a:t>
            </a: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按指数规律增长。 </a:t>
            </a:r>
          </a:p>
        </p:txBody>
      </p:sp>
      <p:grpSp>
        <p:nvGrpSpPr>
          <p:cNvPr id="4" name="Group 42"/>
          <p:cNvGrpSpPr/>
          <p:nvPr/>
        </p:nvGrpSpPr>
        <p:grpSpPr bwMode="auto">
          <a:xfrm>
            <a:off x="5486400" y="609600"/>
            <a:ext cx="2300288" cy="1600200"/>
            <a:chOff x="3456" y="384"/>
            <a:chExt cx="1449" cy="1008"/>
          </a:xfrm>
        </p:grpSpPr>
        <p:sp>
          <p:nvSpPr>
            <p:cNvPr id="83000" name="Line 43"/>
            <p:cNvSpPr>
              <a:spLocks noChangeShapeType="1"/>
            </p:cNvSpPr>
            <p:nvPr/>
          </p:nvSpPr>
          <p:spPr bwMode="auto">
            <a:xfrm flipH="1">
              <a:off x="3811" y="789"/>
              <a:ext cx="4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1" name="Line 44"/>
            <p:cNvSpPr>
              <a:spLocks noChangeShapeType="1"/>
            </p:cNvSpPr>
            <p:nvPr/>
          </p:nvSpPr>
          <p:spPr bwMode="auto">
            <a:xfrm>
              <a:off x="4656" y="789"/>
              <a:ext cx="24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2" name="Rectangle 45"/>
            <p:cNvSpPr>
              <a:spLocks noChangeArrowheads="1"/>
            </p:cNvSpPr>
            <p:nvPr/>
          </p:nvSpPr>
          <p:spPr bwMode="auto">
            <a:xfrm>
              <a:off x="4300" y="735"/>
              <a:ext cx="356" cy="10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09614" name="Rectangle 46"/>
            <p:cNvSpPr>
              <a:spLocks noChangeArrowheads="1"/>
            </p:cNvSpPr>
            <p:nvPr/>
          </p:nvSpPr>
          <p:spPr bwMode="auto">
            <a:xfrm>
              <a:off x="4285" y="406"/>
              <a:ext cx="419" cy="327"/>
            </a:xfrm>
            <a:prstGeom prst="rect">
              <a:avLst/>
            </a:prstGeom>
            <a:noFill/>
            <a:ln w="38100">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83004" name="Line 47"/>
            <p:cNvSpPr>
              <a:spLocks noChangeShapeType="1"/>
            </p:cNvSpPr>
            <p:nvPr/>
          </p:nvSpPr>
          <p:spPr bwMode="auto">
            <a:xfrm flipV="1">
              <a:off x="4900" y="789"/>
              <a:ext cx="0" cy="60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5" name="Line 48"/>
            <p:cNvSpPr>
              <a:spLocks noChangeShapeType="1"/>
            </p:cNvSpPr>
            <p:nvPr/>
          </p:nvSpPr>
          <p:spPr bwMode="auto">
            <a:xfrm flipV="1">
              <a:off x="4080" y="786"/>
              <a:ext cx="0" cy="47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6" name="Line 49"/>
            <p:cNvSpPr>
              <a:spLocks noChangeShapeType="1"/>
            </p:cNvSpPr>
            <p:nvPr/>
          </p:nvSpPr>
          <p:spPr bwMode="auto">
            <a:xfrm>
              <a:off x="3811"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7" name="Line 50"/>
            <p:cNvSpPr>
              <a:spLocks noChangeShapeType="1"/>
            </p:cNvSpPr>
            <p:nvPr/>
          </p:nvSpPr>
          <p:spPr bwMode="auto">
            <a:xfrm flipV="1">
              <a:off x="3710"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8" name="Line 51"/>
            <p:cNvSpPr>
              <a:spLocks noChangeShapeType="1"/>
            </p:cNvSpPr>
            <p:nvPr/>
          </p:nvSpPr>
          <p:spPr bwMode="auto">
            <a:xfrm flipH="1">
              <a:off x="3456" y="78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009" name="Line 52"/>
            <p:cNvSpPr>
              <a:spLocks noChangeShapeType="1"/>
            </p:cNvSpPr>
            <p:nvPr/>
          </p:nvSpPr>
          <p:spPr bwMode="auto">
            <a:xfrm>
              <a:off x="3456"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9621" name="Text Box 53"/>
            <p:cNvSpPr txBox="1">
              <a:spLocks noChangeArrowheads="1"/>
            </p:cNvSpPr>
            <p:nvPr/>
          </p:nvSpPr>
          <p:spPr bwMode="auto">
            <a:xfrm>
              <a:off x="3625" y="384"/>
              <a:ext cx="407"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C</a:t>
              </a:r>
              <a:endParaRPr lang="en-US" altLang="zh-CN" sz="2800" i="0">
                <a:effectLst>
                  <a:outerShdw blurRad="38100" dist="38100" dir="2700000" algn="tl">
                    <a:srgbClr val="DDDDDD"/>
                  </a:outerShdw>
                </a:effectLst>
              </a:endParaRPr>
            </a:p>
          </p:txBody>
        </p:sp>
      </p:grpSp>
      <p:grpSp>
        <p:nvGrpSpPr>
          <p:cNvPr id="5" name="Group 54"/>
          <p:cNvGrpSpPr/>
          <p:nvPr/>
        </p:nvGrpSpPr>
        <p:grpSpPr bwMode="auto">
          <a:xfrm>
            <a:off x="5562600" y="1066800"/>
            <a:ext cx="844550" cy="725488"/>
            <a:chOff x="3072" y="1248"/>
            <a:chExt cx="532" cy="457"/>
          </a:xfrm>
        </p:grpSpPr>
        <p:sp>
          <p:nvSpPr>
            <p:cNvPr id="109623" name="Text Box 55"/>
            <p:cNvSpPr txBox="1">
              <a:spLocks noChangeArrowheads="1"/>
            </p:cNvSpPr>
            <p:nvPr/>
          </p:nvSpPr>
          <p:spPr bwMode="auto">
            <a:xfrm>
              <a:off x="3168" y="1378"/>
              <a:ext cx="384"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baseline="-25000">
                  <a:solidFill>
                    <a:srgbClr val="000099"/>
                  </a:solidFill>
                  <a:effectLst>
                    <a:outerShdw blurRad="38100" dist="38100" dir="2700000" algn="tl">
                      <a:srgbClr val="DDDDDD"/>
                    </a:outerShdw>
                  </a:effectLst>
                </a:rPr>
                <a:t>C</a:t>
              </a:r>
              <a:endParaRPr lang="en-US" altLang="zh-CN" sz="2800" b="0" i="0">
                <a:solidFill>
                  <a:srgbClr val="000099"/>
                </a:solidFill>
                <a:effectLst>
                  <a:outerShdw blurRad="38100" dist="38100" dir="2700000" algn="tl">
                    <a:srgbClr val="DDDDDD"/>
                  </a:outerShdw>
                </a:effectLst>
              </a:endParaRPr>
            </a:p>
          </p:txBody>
        </p:sp>
        <p:sp>
          <p:nvSpPr>
            <p:cNvPr id="109624" name="Rectangle 56"/>
            <p:cNvSpPr>
              <a:spLocks noChangeArrowheads="1"/>
            </p:cNvSpPr>
            <p:nvPr/>
          </p:nvSpPr>
          <p:spPr bwMode="auto">
            <a:xfrm>
              <a:off x="3360" y="1248"/>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09625" name="Rectangle 57"/>
            <p:cNvSpPr>
              <a:spLocks noChangeArrowheads="1"/>
            </p:cNvSpPr>
            <p:nvPr/>
          </p:nvSpPr>
          <p:spPr bwMode="auto">
            <a:xfrm>
              <a:off x="3072" y="1248"/>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grpSp>
        <p:nvGrpSpPr>
          <p:cNvPr id="6" name="Group 58"/>
          <p:cNvGrpSpPr/>
          <p:nvPr/>
        </p:nvGrpSpPr>
        <p:grpSpPr bwMode="auto">
          <a:xfrm>
            <a:off x="5643563" y="1589088"/>
            <a:ext cx="3119437" cy="1978025"/>
            <a:chOff x="3363" y="1673"/>
            <a:chExt cx="1965" cy="1246"/>
          </a:xfrm>
        </p:grpSpPr>
        <p:sp>
          <p:nvSpPr>
            <p:cNvPr id="82967" name="Rectangle 59"/>
            <p:cNvSpPr>
              <a:spLocks noChangeArrowheads="1"/>
            </p:cNvSpPr>
            <p:nvPr/>
          </p:nvSpPr>
          <p:spPr bwMode="auto">
            <a:xfrm rot="10800000">
              <a:off x="4222" y="2544"/>
              <a:ext cx="245"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2968" name="Line 60"/>
            <p:cNvSpPr>
              <a:spLocks noChangeShapeType="1"/>
            </p:cNvSpPr>
            <p:nvPr/>
          </p:nvSpPr>
          <p:spPr bwMode="auto">
            <a:xfrm>
              <a:off x="3987" y="2208"/>
              <a:ext cx="0" cy="39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69" name="Line 61"/>
            <p:cNvSpPr>
              <a:spLocks noChangeShapeType="1"/>
            </p:cNvSpPr>
            <p:nvPr/>
          </p:nvSpPr>
          <p:spPr bwMode="auto">
            <a:xfrm>
              <a:off x="3987" y="2584"/>
              <a:ext cx="24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70" name="Line 62"/>
            <p:cNvSpPr>
              <a:spLocks noChangeShapeType="1"/>
            </p:cNvSpPr>
            <p:nvPr/>
          </p:nvSpPr>
          <p:spPr bwMode="auto">
            <a:xfrm>
              <a:off x="4463" y="2584"/>
              <a:ext cx="24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71" name="Line 63"/>
            <p:cNvSpPr>
              <a:spLocks noChangeShapeType="1"/>
            </p:cNvSpPr>
            <p:nvPr/>
          </p:nvSpPr>
          <p:spPr bwMode="auto">
            <a:xfrm flipV="1">
              <a:off x="4707" y="2046"/>
              <a:ext cx="0" cy="56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9632" name="Text Box 64"/>
            <p:cNvSpPr txBox="1">
              <a:spLocks noChangeArrowheads="1"/>
            </p:cNvSpPr>
            <p:nvPr/>
          </p:nvSpPr>
          <p:spPr bwMode="auto">
            <a:xfrm>
              <a:off x="4179" y="2592"/>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b="0" i="0">
                <a:effectLst>
                  <a:outerShdw blurRad="38100" dist="38100" dir="2700000" algn="tl">
                    <a:srgbClr val="DDDDDD"/>
                  </a:outerShdw>
                </a:effectLst>
              </a:endParaRPr>
            </a:p>
          </p:txBody>
        </p:sp>
        <p:sp>
          <p:nvSpPr>
            <p:cNvPr id="109633" name="Rectangle 65"/>
            <p:cNvSpPr>
              <a:spLocks noChangeArrowheads="1"/>
            </p:cNvSpPr>
            <p:nvPr/>
          </p:nvSpPr>
          <p:spPr bwMode="auto">
            <a:xfrm>
              <a:off x="3603" y="2217"/>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09634" name="Text Box 66"/>
            <p:cNvSpPr txBox="1">
              <a:spLocks noChangeArrowheads="1"/>
            </p:cNvSpPr>
            <p:nvPr/>
          </p:nvSpPr>
          <p:spPr bwMode="auto">
            <a:xfrm>
              <a:off x="4896" y="2064"/>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82975" name="Rectangle 67"/>
            <p:cNvSpPr>
              <a:spLocks noChangeArrowheads="1"/>
            </p:cNvSpPr>
            <p:nvPr/>
          </p:nvSpPr>
          <p:spPr bwMode="auto">
            <a:xfrm>
              <a:off x="3633" y="216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2976" name="Line 68"/>
            <p:cNvSpPr>
              <a:spLocks noChangeShapeType="1"/>
            </p:cNvSpPr>
            <p:nvPr/>
          </p:nvSpPr>
          <p:spPr bwMode="auto">
            <a:xfrm flipH="1">
              <a:off x="3459" y="2208"/>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77" name="Rectangle 69" descr="40%"/>
            <p:cNvSpPr>
              <a:spLocks noChangeArrowheads="1"/>
            </p:cNvSpPr>
            <p:nvPr/>
          </p:nvSpPr>
          <p:spPr bwMode="auto">
            <a:xfrm>
              <a:off x="4081" y="170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09638" name="Text Box 70"/>
            <p:cNvSpPr txBox="1">
              <a:spLocks noChangeArrowheads="1"/>
            </p:cNvSpPr>
            <p:nvPr/>
          </p:nvSpPr>
          <p:spPr bwMode="auto">
            <a:xfrm>
              <a:off x="4074" y="2032"/>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9639" name="Text Box 71"/>
            <p:cNvSpPr txBox="1">
              <a:spLocks noChangeArrowheads="1"/>
            </p:cNvSpPr>
            <p:nvPr/>
          </p:nvSpPr>
          <p:spPr bwMode="auto">
            <a:xfrm>
              <a:off x="4392" y="1891"/>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9640" name="Text Box 72"/>
            <p:cNvSpPr txBox="1">
              <a:spLocks noChangeArrowheads="1"/>
            </p:cNvSpPr>
            <p:nvPr/>
          </p:nvSpPr>
          <p:spPr bwMode="auto">
            <a:xfrm>
              <a:off x="4291" y="1673"/>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82981" name="Line 73"/>
            <p:cNvSpPr>
              <a:spLocks noChangeShapeType="1"/>
            </p:cNvSpPr>
            <p:nvPr/>
          </p:nvSpPr>
          <p:spPr bwMode="auto">
            <a:xfrm>
              <a:off x="3881" y="219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82" name="Line 74"/>
            <p:cNvSpPr>
              <a:spLocks noChangeShapeType="1"/>
            </p:cNvSpPr>
            <p:nvPr/>
          </p:nvSpPr>
          <p:spPr bwMode="auto">
            <a:xfrm>
              <a:off x="4599" y="203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83" name="Line 75"/>
            <p:cNvSpPr>
              <a:spLocks noChangeShapeType="1"/>
            </p:cNvSpPr>
            <p:nvPr/>
          </p:nvSpPr>
          <p:spPr bwMode="auto">
            <a:xfrm>
              <a:off x="3881" y="1940"/>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09644" name="Text Box 76"/>
            <p:cNvSpPr txBox="1">
              <a:spLocks noChangeArrowheads="1"/>
            </p:cNvSpPr>
            <p:nvPr/>
          </p:nvSpPr>
          <p:spPr bwMode="auto">
            <a:xfrm>
              <a:off x="4081" y="1760"/>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09645" name="Text Box 77"/>
            <p:cNvSpPr txBox="1">
              <a:spLocks noChangeArrowheads="1"/>
            </p:cNvSpPr>
            <p:nvPr/>
          </p:nvSpPr>
          <p:spPr bwMode="auto">
            <a:xfrm rot="5400000">
              <a:off x="4149" y="1685"/>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82986" name="Oval 78"/>
            <p:cNvSpPr>
              <a:spLocks noChangeArrowheads="1"/>
            </p:cNvSpPr>
            <p:nvPr/>
          </p:nvSpPr>
          <p:spPr bwMode="auto">
            <a:xfrm>
              <a:off x="4848" y="20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82987" name="Group 79"/>
            <p:cNvGrpSpPr/>
            <p:nvPr/>
          </p:nvGrpSpPr>
          <p:grpSpPr bwMode="auto">
            <a:xfrm>
              <a:off x="4800" y="2433"/>
              <a:ext cx="148" cy="207"/>
              <a:chOff x="2160" y="1713"/>
              <a:chExt cx="148" cy="207"/>
            </a:xfrm>
          </p:grpSpPr>
          <p:grpSp>
            <p:nvGrpSpPr>
              <p:cNvPr id="82993" name="Group 80"/>
              <p:cNvGrpSpPr/>
              <p:nvPr/>
            </p:nvGrpSpPr>
            <p:grpSpPr bwMode="auto">
              <a:xfrm>
                <a:off x="2160" y="1767"/>
                <a:ext cx="148" cy="153"/>
                <a:chOff x="720" y="2736"/>
                <a:chExt cx="185" cy="192"/>
              </a:xfrm>
            </p:grpSpPr>
            <p:sp>
              <p:nvSpPr>
                <p:cNvPr id="82995" name="Line 81"/>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96" name="Line 82"/>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2994" name="Oval 83"/>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09652" name="Text Box 84"/>
            <p:cNvSpPr txBox="1">
              <a:spLocks noChangeArrowheads="1"/>
            </p:cNvSpPr>
            <p:nvPr/>
          </p:nvSpPr>
          <p:spPr bwMode="auto">
            <a:xfrm>
              <a:off x="4896" y="18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09653" name="Text Box 85"/>
            <p:cNvSpPr txBox="1">
              <a:spLocks noChangeArrowheads="1"/>
            </p:cNvSpPr>
            <p:nvPr/>
          </p:nvSpPr>
          <p:spPr bwMode="auto">
            <a:xfrm>
              <a:off x="4896" y="2313"/>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82990" name="Group 86"/>
            <p:cNvGrpSpPr/>
            <p:nvPr/>
          </p:nvGrpSpPr>
          <p:grpSpPr bwMode="auto">
            <a:xfrm>
              <a:off x="3363" y="2208"/>
              <a:ext cx="193" cy="197"/>
              <a:chOff x="720" y="2736"/>
              <a:chExt cx="185" cy="192"/>
            </a:xfrm>
          </p:grpSpPr>
          <p:sp>
            <p:nvSpPr>
              <p:cNvPr id="82991" name="Line 8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2992" name="Line 8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sp>
        <p:nvSpPr>
          <p:cNvPr id="109657" name="Line 89"/>
          <p:cNvSpPr>
            <a:spLocks noChangeShapeType="1"/>
          </p:cNvSpPr>
          <p:nvPr/>
        </p:nvSpPr>
        <p:spPr bwMode="auto">
          <a:xfrm flipH="1">
            <a:off x="5608638" y="1066800"/>
            <a:ext cx="2324100" cy="0"/>
          </a:xfrm>
          <a:prstGeom prst="line">
            <a:avLst/>
          </a:prstGeom>
          <a:noFill/>
          <a:ln w="38100">
            <a:solidFill>
              <a:srgbClr val="CC0000"/>
            </a:solidFill>
            <a:prstDash val="dash"/>
            <a:round/>
            <a:tailEnd type="triangle" w="med" len="med"/>
          </a:ln>
        </p:spPr>
        <p:txBody>
          <a:bodyPr wrap="none" anchor="ctr"/>
          <a:lstStyle/>
          <a:p>
            <a:endParaRPr lang="zh-CN" altLang="en-US">
              <a:latin typeface="Times New Roman" panose="02020603050405020304" charset="0"/>
            </a:endParaRPr>
          </a:p>
        </p:txBody>
      </p:sp>
      <p:sp>
        <p:nvSpPr>
          <p:cNvPr id="109658" name="Line 90"/>
          <p:cNvSpPr>
            <a:spLocks noChangeShapeType="1"/>
          </p:cNvSpPr>
          <p:nvPr/>
        </p:nvSpPr>
        <p:spPr bwMode="auto">
          <a:xfrm>
            <a:off x="7924800" y="1066800"/>
            <a:ext cx="0" cy="990600"/>
          </a:xfrm>
          <a:prstGeom prst="line">
            <a:avLst/>
          </a:prstGeom>
          <a:noFill/>
          <a:ln w="38100">
            <a:solidFill>
              <a:srgbClr val="CC0000"/>
            </a:solidFill>
            <a:prstDash val="dash"/>
            <a:round/>
          </a:ln>
        </p:spPr>
        <p:txBody>
          <a:bodyPr wrap="none" anchor="ctr"/>
          <a:lstStyle/>
          <a:p>
            <a:endParaRPr lang="zh-CN" altLang="en-US">
              <a:latin typeface="Times New Roman" panose="02020603050405020304" charset="0"/>
            </a:endParaRPr>
          </a:p>
        </p:txBody>
      </p:sp>
      <p:sp>
        <p:nvSpPr>
          <p:cNvPr id="109659" name="Text Box 91"/>
          <p:cNvSpPr txBox="1">
            <a:spLocks noChangeArrowheads="1"/>
          </p:cNvSpPr>
          <p:nvPr/>
        </p:nvSpPr>
        <p:spPr bwMode="auto">
          <a:xfrm>
            <a:off x="6019800" y="457200"/>
            <a:ext cx="838200" cy="45720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400" i="0">
                <a:solidFill>
                  <a:srgbClr val="CC0000"/>
                </a:solidFill>
                <a:effectLst>
                  <a:outerShdw blurRad="38100" dist="38100" dir="2700000" algn="tl">
                    <a:srgbClr val="DDDDDD"/>
                  </a:outerShdw>
                </a:effectLst>
              </a:rPr>
              <a:t>充电</a:t>
            </a:r>
          </a:p>
        </p:txBody>
      </p:sp>
      <p:grpSp>
        <p:nvGrpSpPr>
          <p:cNvPr id="10" name="Group 92"/>
          <p:cNvGrpSpPr/>
          <p:nvPr/>
        </p:nvGrpSpPr>
        <p:grpSpPr bwMode="auto">
          <a:xfrm>
            <a:off x="5715000" y="1905000"/>
            <a:ext cx="1143000" cy="609600"/>
            <a:chOff x="3600" y="1200"/>
            <a:chExt cx="720" cy="384"/>
          </a:xfrm>
        </p:grpSpPr>
        <p:sp>
          <p:nvSpPr>
            <p:cNvPr id="109661" name="Text Box 93"/>
            <p:cNvSpPr txBox="1">
              <a:spLocks noChangeArrowheads="1"/>
            </p:cNvSpPr>
            <p:nvPr/>
          </p:nvSpPr>
          <p:spPr bwMode="auto">
            <a:xfrm>
              <a:off x="3788" y="1200"/>
              <a:ext cx="436"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i="0" baseline="-25000">
                  <a:solidFill>
                    <a:srgbClr val="000099"/>
                  </a:solidFill>
                  <a:effectLst>
                    <a:outerShdw blurRad="38100" dist="38100" dir="2700000" algn="tl">
                      <a:srgbClr val="DDDDDD"/>
                    </a:outerShdw>
                  </a:effectLst>
                </a:rPr>
                <a:t>R</a:t>
              </a:r>
              <a:endParaRPr lang="en-US" altLang="zh-CN" sz="2400" b="0" i="0">
                <a:solidFill>
                  <a:srgbClr val="000099"/>
                </a:solidFill>
                <a:effectLst>
                  <a:outerShdw blurRad="38100" dist="38100" dir="2700000" algn="tl">
                    <a:srgbClr val="DDDDDD"/>
                  </a:outerShdw>
                </a:effectLst>
              </a:endParaRPr>
            </a:p>
          </p:txBody>
        </p:sp>
        <p:sp>
          <p:nvSpPr>
            <p:cNvPr id="109662" name="Rectangle 94"/>
            <p:cNvSpPr>
              <a:spLocks noChangeArrowheads="1"/>
            </p:cNvSpPr>
            <p:nvPr/>
          </p:nvSpPr>
          <p:spPr bwMode="auto">
            <a:xfrm>
              <a:off x="4076" y="1203"/>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09663" name="Rectangle 95"/>
            <p:cNvSpPr>
              <a:spLocks noChangeArrowheads="1"/>
            </p:cNvSpPr>
            <p:nvPr/>
          </p:nvSpPr>
          <p:spPr bwMode="auto">
            <a:xfrm>
              <a:off x="3600" y="1203"/>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sp>
        <p:nvSpPr>
          <p:cNvPr id="109664" name="Oval 96"/>
          <p:cNvSpPr>
            <a:spLocks noChangeArrowheads="1"/>
          </p:cNvSpPr>
          <p:nvPr/>
        </p:nvSpPr>
        <p:spPr bwMode="auto">
          <a:xfrm>
            <a:off x="7732713" y="2133600"/>
            <a:ext cx="79375" cy="79375"/>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spTree>
    <p:extLst>
      <p:ext uri="{BB962C8B-B14F-4D97-AF65-F5344CB8AC3E}">
        <p14:creationId xmlns:p14="http://schemas.microsoft.com/office/powerpoint/2010/main" val="3457800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wipe(left)">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96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09572"/>
                                        </p:tgtEl>
                                        <p:attrNameLst>
                                          <p:attrName>style.visibility</p:attrName>
                                        </p:attrNameLst>
                                      </p:cBhvr>
                                      <p:to>
                                        <p:strVal val="visible"/>
                                      </p:to>
                                    </p:set>
                                    <p:animEffect transition="in" filter="blinds(vertical)">
                                      <p:cBhvr>
                                        <p:cTn id="20" dur="500"/>
                                        <p:tgtEl>
                                          <p:spTgt spid="10957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09604"/>
                                        </p:tgtEl>
                                        <p:attrNameLst>
                                          <p:attrName>style.visibility</p:attrName>
                                        </p:attrNameLst>
                                      </p:cBhvr>
                                      <p:to>
                                        <p:strVal val="visible"/>
                                      </p:to>
                                    </p:set>
                                    <p:animEffect transition="in" filter="blinds(vertical)">
                                      <p:cBhvr>
                                        <p:cTn id="30" dur="500"/>
                                        <p:tgtEl>
                                          <p:spTgt spid="1096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109605"/>
                                        </p:tgtEl>
                                        <p:attrNameLst>
                                          <p:attrName>style.visibility</p:attrName>
                                        </p:attrNameLst>
                                      </p:cBhvr>
                                      <p:to>
                                        <p:strVal val="visible"/>
                                      </p:to>
                                    </p:set>
                                    <p:animEffect transition="in" filter="blinds(vertical)">
                                      <p:cBhvr>
                                        <p:cTn id="40" dur="500"/>
                                        <p:tgtEl>
                                          <p:spTgt spid="10960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right)">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109608"/>
                                        </p:tgtEl>
                                        <p:attrNameLst>
                                          <p:attrName>style.visibility</p:attrName>
                                        </p:attrNameLst>
                                      </p:cBhvr>
                                      <p:to>
                                        <p:strVal val="visible"/>
                                      </p:to>
                                    </p:set>
                                    <p:animEffect transition="in" filter="blinds(vertical)">
                                      <p:cBhvr>
                                        <p:cTn id="50" dur="500"/>
                                        <p:tgtEl>
                                          <p:spTgt spid="10960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9606"/>
                                        </p:tgtEl>
                                        <p:attrNameLst>
                                          <p:attrName>style.visibility</p:attrName>
                                        </p:attrNameLst>
                                      </p:cBhvr>
                                      <p:to>
                                        <p:strVal val="visible"/>
                                      </p:to>
                                    </p:set>
                                    <p:animEffect transition="in" filter="wipe(left)">
                                      <p:cBhvr>
                                        <p:cTn id="55" dur="500"/>
                                        <p:tgtEl>
                                          <p:spTgt spid="10960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5" fill="hold" grpId="0" nodeType="clickEffect">
                                  <p:stCondLst>
                                    <p:cond delay="0"/>
                                  </p:stCondLst>
                                  <p:childTnLst>
                                    <p:set>
                                      <p:cBhvr>
                                        <p:cTn id="59" dur="1" fill="hold">
                                          <p:stCondLst>
                                            <p:cond delay="0"/>
                                          </p:stCondLst>
                                        </p:cTn>
                                        <p:tgtEl>
                                          <p:spTgt spid="109607"/>
                                        </p:tgtEl>
                                        <p:attrNameLst>
                                          <p:attrName>style.visibility</p:attrName>
                                        </p:attrNameLst>
                                      </p:cBhvr>
                                      <p:to>
                                        <p:strVal val="visible"/>
                                      </p:to>
                                    </p:set>
                                    <p:animEffect transition="in" filter="blinds(vertical)">
                                      <p:cBhvr>
                                        <p:cTn id="60" dur="500"/>
                                        <p:tgtEl>
                                          <p:spTgt spid="10960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09658"/>
                                        </p:tgtEl>
                                        <p:attrNameLst>
                                          <p:attrName>style.visibility</p:attrName>
                                        </p:attrNameLst>
                                      </p:cBhvr>
                                      <p:to>
                                        <p:strVal val="visible"/>
                                      </p:to>
                                    </p:set>
                                    <p:animEffect transition="in" filter="wipe(down)">
                                      <p:cBhvr>
                                        <p:cTn id="65" dur="500"/>
                                        <p:tgtEl>
                                          <p:spTgt spid="109658"/>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09657"/>
                                        </p:tgtEl>
                                        <p:attrNameLst>
                                          <p:attrName>style.visibility</p:attrName>
                                        </p:attrNameLst>
                                      </p:cBhvr>
                                      <p:to>
                                        <p:strVal val="visible"/>
                                      </p:to>
                                    </p:set>
                                    <p:animEffect transition="in" filter="wipe(right)">
                                      <p:cBhvr>
                                        <p:cTn id="69" dur="500"/>
                                        <p:tgtEl>
                                          <p:spTgt spid="109657"/>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499"/>
                                          </p:stCondLst>
                                        </p:cTn>
                                        <p:tgtEl>
                                          <p:spTgt spid="1096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5" fill="hold" grpId="0" nodeType="clickEffect">
                                  <p:stCondLst>
                                    <p:cond delay="0"/>
                                  </p:stCondLst>
                                  <p:childTnLst>
                                    <p:set>
                                      <p:cBhvr>
                                        <p:cTn id="76" dur="1" fill="hold">
                                          <p:stCondLst>
                                            <p:cond delay="0"/>
                                          </p:stCondLst>
                                        </p:cTn>
                                        <p:tgtEl>
                                          <p:spTgt spid="109609"/>
                                        </p:tgtEl>
                                        <p:attrNameLst>
                                          <p:attrName>style.visibility</p:attrName>
                                        </p:attrNameLst>
                                      </p:cBhvr>
                                      <p:to>
                                        <p:strVal val="visible"/>
                                      </p:to>
                                    </p:set>
                                    <p:animEffect transition="in" filter="blinds(vertical)">
                                      <p:cBhvr>
                                        <p:cTn id="77" dur="500"/>
                                        <p:tgtEl>
                                          <p:spTgt spid="109609"/>
                                        </p:tgtEl>
                                      </p:cBhvr>
                                    </p:animEffect>
                                  </p:childTnLst>
                                  <p:subTnLst>
                                    <p:audio>
                                      <p:cMediaNode>
                                        <p:cTn display="0" masterRel="sameClick">
                                          <p:stCondLst>
                                            <p:cond evt="begin" delay="0">
                                              <p:tn val="75"/>
                                            </p:cond>
                                          </p:stCondLst>
                                          <p:endCondLst>
                                            <p:cond evt="onStopAudio" delay="0">
                                              <p:tgtEl>
                                                <p:sldTgt/>
                                              </p:tgtEl>
                                            </p:cond>
                                          </p:endCondLst>
                                        </p:cTn>
                                        <p:tgtEl>
                                          <p:sndTgt r:embed="rId2" name="感叹时奏幻想空间.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autoUpdateAnimBg="0"/>
      <p:bldP spid="109572" grpId="0" autoUpdateAnimBg="0"/>
      <p:bldP spid="109604" grpId="0" autoUpdateAnimBg="0"/>
      <p:bldP spid="109605" grpId="0" autoUpdateAnimBg="0"/>
      <p:bldP spid="109606" grpId="0" autoUpdateAnimBg="0"/>
      <p:bldP spid="109607" grpId="0" autoUpdateAnimBg="0"/>
      <p:bldP spid="109608" grpId="0" autoUpdateAnimBg="0"/>
      <p:bldP spid="109609" grpId="0" autoUpdateAnimBg="0"/>
      <p:bldP spid="109657" grpId="0" animBg="1"/>
      <p:bldP spid="109658" grpId="0" animBg="1"/>
      <p:bldP spid="109659" grpId="0" autoUpdateAnimBg="0"/>
      <p:bldP spid="10966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838200" y="806450"/>
            <a:ext cx="33528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spcBef>
                <a:spcPct val="10000"/>
              </a:spcBef>
            </a:pPr>
            <a:r>
              <a:rPr lang="zh-CN" altLang="en-US" sz="2800" i="0">
                <a:effectLst>
                  <a:outerShdw blurRad="38100" dist="38100" dir="2700000" algn="tl">
                    <a:srgbClr val="DDDDDD"/>
                  </a:outerShdw>
                </a:effectLst>
              </a:rPr>
              <a:t>当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baseline="-25000">
                <a:effectLst>
                  <a:outerShdw blurRad="38100" dist="38100" dir="2700000" algn="tl">
                    <a:srgbClr val="DDDDDD"/>
                  </a:outerShdw>
                </a:effectLst>
              </a:rPr>
              <a:t> </a:t>
            </a:r>
            <a:r>
              <a:rPr lang="en-US" altLang="zh-CN" sz="2800" i="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i="0" baseline="-25000">
                <a:effectLst>
                  <a:outerShdw blurRad="38100" dist="38100" dir="2700000" algn="tl">
                    <a:srgbClr val="DDDDDD"/>
                  </a:outerShdw>
                </a:effectLst>
                <a:ea typeface="楷体_GB2312" charset="0"/>
                <a:cs typeface="楷体_GB2312" charset="0"/>
              </a:rPr>
              <a:t>(sat)</a:t>
            </a:r>
            <a:r>
              <a:rPr lang="zh-CN" altLang="en-US" sz="2800" i="0">
                <a:effectLst>
                  <a:outerShdw blurRad="38100" dist="38100" dir="2700000" algn="tl">
                    <a:srgbClr val="DDDDDD"/>
                  </a:outerShdw>
                </a:effectLst>
              </a:rPr>
              <a:t>时，</a:t>
            </a:r>
            <a:r>
              <a:rPr lang="zh-CN" altLang="en-US" sz="2800" i="0">
                <a:solidFill>
                  <a:srgbClr val="CC0000"/>
                </a:solidFill>
                <a:effectLst>
                  <a:outerShdw blurRad="38100" dist="38100" dir="2700000" algn="tl">
                    <a:srgbClr val="DDDDDD"/>
                  </a:outerShdw>
                </a:effectLst>
              </a:rPr>
              <a:t>电容充电， </a:t>
            </a:r>
            <a:r>
              <a:rPr lang="en-US" altLang="zh-CN" sz="2800">
                <a:solidFill>
                  <a:srgbClr val="003399"/>
                </a:solidFill>
                <a:effectLst>
                  <a:outerShdw blurRad="38100" dist="38100" dir="2700000" algn="tl">
                    <a:srgbClr val="DDDDDD"/>
                  </a:outerShdw>
                </a:effectLst>
              </a:rPr>
              <a:t>u</a:t>
            </a:r>
            <a:r>
              <a:rPr lang="en-US" altLang="zh-CN" sz="2800" baseline="-25000">
                <a:solidFill>
                  <a:srgbClr val="003399"/>
                </a:solidFill>
                <a:effectLst>
                  <a:outerShdw blurRad="38100" dist="38100" dir="2700000" algn="tl">
                    <a:srgbClr val="DDDDDD"/>
                  </a:outerShdw>
                </a:effectLst>
              </a:rPr>
              <a:t>C</a:t>
            </a:r>
            <a:r>
              <a:rPr lang="zh-CN" altLang="en-US" sz="2800" i="0">
                <a:solidFill>
                  <a:srgbClr val="003399"/>
                </a:solidFill>
                <a:effectLst>
                  <a:outerShdw blurRad="38100" dist="38100" dir="2700000" algn="tl">
                    <a:srgbClr val="DDDDDD"/>
                  </a:outerShdw>
                </a:effectLst>
              </a:rPr>
              <a:t>上升，</a:t>
            </a:r>
          </a:p>
        </p:txBody>
      </p:sp>
      <p:graphicFrame>
        <p:nvGraphicFramePr>
          <p:cNvPr id="110595" name="Object 3"/>
          <p:cNvGraphicFramePr>
            <a:graphicFrameLocks noChangeAspect="1"/>
          </p:cNvGraphicFramePr>
          <p:nvPr/>
        </p:nvGraphicFramePr>
        <p:xfrm>
          <a:off x="1020763" y="1674813"/>
          <a:ext cx="3471862" cy="1068387"/>
        </p:xfrm>
        <a:graphic>
          <a:graphicData uri="http://schemas.openxmlformats.org/presentationml/2006/ole">
            <mc:AlternateContent xmlns:mc="http://schemas.openxmlformats.org/markup-compatibility/2006">
              <mc:Choice xmlns:v="urn:schemas-microsoft-com:vml" Requires="v">
                <p:oleObj spid="_x0000_s45060" name="Equation" r:id="rId4" imgW="1803400" imgH="431800" progId="Equation.3">
                  <p:embed/>
                </p:oleObj>
              </mc:Choice>
              <mc:Fallback>
                <p:oleObj name="Equation" r:id="rId4" imgW="18034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63" y="1674813"/>
                        <a:ext cx="3471862" cy="1068387"/>
                      </a:xfrm>
                      <a:prstGeom prst="rect">
                        <a:avLst/>
                      </a:prstGeom>
                      <a:noFill/>
                      <a:ln>
                        <a:noFill/>
                      </a:ln>
                      <a:effectLst/>
                    </p:spPr>
                  </p:pic>
                </p:oleObj>
              </mc:Fallback>
            </mc:AlternateContent>
          </a:graphicData>
        </a:graphic>
      </p:graphicFrame>
      <p:graphicFrame>
        <p:nvGraphicFramePr>
          <p:cNvPr id="110596" name="Object 4"/>
          <p:cNvGraphicFramePr>
            <a:graphicFrameLocks noChangeAspect="1"/>
          </p:cNvGraphicFramePr>
          <p:nvPr/>
        </p:nvGraphicFramePr>
        <p:xfrm>
          <a:off x="852488" y="3806825"/>
          <a:ext cx="4237037" cy="1095375"/>
        </p:xfrm>
        <a:graphic>
          <a:graphicData uri="http://schemas.openxmlformats.org/presentationml/2006/ole">
            <mc:AlternateContent xmlns:mc="http://schemas.openxmlformats.org/markup-compatibility/2006">
              <mc:Choice xmlns:v="urn:schemas-microsoft-com:vml" Requires="v">
                <p:oleObj spid="_x0000_s45061" name="公式" r:id="rId6" imgW="2120900" imgH="431800" progId="Equation.3">
                  <p:embed/>
                </p:oleObj>
              </mc:Choice>
              <mc:Fallback>
                <p:oleObj name="公式" r:id="rId6" imgW="21209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488" y="3806825"/>
                        <a:ext cx="4237037" cy="1095375"/>
                      </a:xfrm>
                      <a:prstGeom prst="rect">
                        <a:avLst/>
                      </a:prstGeom>
                      <a:noFill/>
                      <a:ln>
                        <a:noFill/>
                      </a:ln>
                      <a:effectLst/>
                    </p:spPr>
                  </p:pic>
                </p:oleObj>
              </mc:Fallback>
            </mc:AlternateContent>
          </a:graphicData>
        </a:graphic>
      </p:graphicFrame>
      <p:sp>
        <p:nvSpPr>
          <p:cNvPr id="110597" name="Text Box 5"/>
          <p:cNvSpPr txBox="1">
            <a:spLocks noChangeArrowheads="1"/>
          </p:cNvSpPr>
          <p:nvPr/>
        </p:nvSpPr>
        <p:spPr bwMode="auto">
          <a:xfrm>
            <a:off x="762000" y="3367088"/>
            <a:ext cx="3810000" cy="519112"/>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a:solidFill>
                  <a:srgbClr val="000099"/>
                </a:solidFill>
                <a:effectLst>
                  <a:outerShdw blurRad="38100" dist="38100" dir="2700000" algn="tl">
                    <a:srgbClr val="DDDDDD"/>
                  </a:outerShdw>
                </a:effectLst>
              </a:rPr>
              <a:t>电容放电，</a:t>
            </a:r>
            <a:r>
              <a:rPr lang="zh-CN" altLang="en-US" sz="2800" i="0">
                <a:effectLst>
                  <a:outerShdw blurRad="38100" dist="38100" dir="2700000" algn="tl">
                    <a:srgbClr val="DDDDDD"/>
                  </a:outerShdw>
                </a:effectLst>
              </a:rPr>
              <a:t> </a:t>
            </a:r>
            <a:r>
              <a:rPr lang="en-US" altLang="zh-CN" sz="2800">
                <a:effectLst>
                  <a:outerShdw blurRad="38100" dist="38100" dir="2700000" algn="tl">
                    <a:srgbClr val="DDDDDD"/>
                  </a:outerShdw>
                </a:effectLst>
              </a:rPr>
              <a:t>u</a:t>
            </a:r>
            <a:r>
              <a:rPr lang="en-US" altLang="zh-CN" sz="2800" baseline="-25000">
                <a:effectLst>
                  <a:outerShdw blurRad="38100" dist="38100" dir="2700000" algn="tl">
                    <a:srgbClr val="DDDDDD"/>
                  </a:outerShdw>
                </a:effectLst>
              </a:rPr>
              <a:t>C</a:t>
            </a:r>
            <a:r>
              <a:rPr lang="zh-CN" altLang="en-US" sz="2800" i="0">
                <a:effectLst>
                  <a:outerShdw blurRad="38100" dist="38100" dir="2700000" algn="tl">
                    <a:srgbClr val="DDDDDD"/>
                  </a:outerShdw>
                </a:effectLst>
              </a:rPr>
              <a:t>下降，</a:t>
            </a:r>
          </a:p>
        </p:txBody>
      </p:sp>
      <p:sp>
        <p:nvSpPr>
          <p:cNvPr id="110598" name="AutoShape 6"/>
          <p:cNvSpPr>
            <a:spLocks noChangeArrowheads="1"/>
          </p:cNvSpPr>
          <p:nvPr/>
        </p:nvSpPr>
        <p:spPr bwMode="auto">
          <a:xfrm rot="10800000">
            <a:off x="381000" y="1219200"/>
            <a:ext cx="304800" cy="4343400"/>
          </a:xfrm>
          <a:prstGeom prst="curvedLeftArrow">
            <a:avLst>
              <a:gd name="adj1" fmla="val 285000"/>
              <a:gd name="adj2" fmla="val 570000"/>
              <a:gd name="adj3" fmla="val 33333"/>
            </a:avLst>
          </a:prstGeom>
          <a:gradFill rotWithShape="0">
            <a:gsLst>
              <a:gs pos="0">
                <a:srgbClr val="CC0000"/>
              </a:gs>
              <a:gs pos="100000">
                <a:srgbClr val="006600"/>
              </a:gs>
            </a:gsLst>
            <a:lin ang="0" scaled="1"/>
          </a:gradFill>
          <a:ln w="9525">
            <a:solidFill>
              <a:srgbClr val="003399"/>
            </a:solidFill>
            <a:miter lim="800000"/>
          </a:ln>
        </p:spPr>
        <p:txBody>
          <a:bodyPr wrap="none" anchor="ctr"/>
          <a:lstStyle/>
          <a:p>
            <a:endParaRPr lang="zh-CN" altLang="en-US">
              <a:latin typeface="Times New Roman" panose="02020603050405020304" charset="0"/>
            </a:endParaRPr>
          </a:p>
        </p:txBody>
      </p:sp>
      <p:sp>
        <p:nvSpPr>
          <p:cNvPr id="110599" name="Text Box 7"/>
          <p:cNvSpPr txBox="1">
            <a:spLocks noChangeArrowheads="1"/>
          </p:cNvSpPr>
          <p:nvPr/>
        </p:nvSpPr>
        <p:spPr bwMode="auto">
          <a:xfrm>
            <a:off x="685800" y="2667000"/>
            <a:ext cx="52578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当</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C</a:t>
            </a:r>
            <a:r>
              <a:rPr lang="en-US" altLang="zh-CN" sz="2800">
                <a:solidFill>
                  <a:srgbClr val="000099"/>
                </a:solidFill>
                <a:effectLst>
                  <a:outerShdw blurRad="38100" dist="38100" dir="2700000" algn="tl">
                    <a:srgbClr val="DDDDDD"/>
                  </a:outerShdw>
                </a:effectLst>
              </a:rPr>
              <a:t>= U</a:t>
            </a:r>
            <a:r>
              <a:rPr lang="en-US" altLang="zh-CN" sz="2800" i="0" baseline="-25000">
                <a:solidFill>
                  <a:srgbClr val="000099"/>
                </a:solidFill>
                <a:effectLst>
                  <a:outerShdw blurRad="38100" dist="38100" dir="2700000" algn="tl">
                    <a:srgbClr val="DDDDDD"/>
                  </a:outerShdw>
                </a:effectLst>
              </a:rPr>
              <a:t>R</a:t>
            </a:r>
            <a:r>
              <a:rPr lang="en-US" altLang="zh-CN" sz="2800" baseline="-25000">
                <a:solidFill>
                  <a:srgbClr val="000099"/>
                </a:solidFill>
                <a:effectLst>
                  <a:outerShdw blurRad="38100" dist="38100" dir="2700000" algn="tl">
                    <a:srgbClr val="DDDDDD"/>
                  </a:outerShdw>
                </a:effectLst>
              </a:rPr>
              <a:t> </a:t>
            </a:r>
            <a:r>
              <a:rPr lang="zh-CN" altLang="en-US" sz="2800" i="0">
                <a:solidFill>
                  <a:srgbClr val="000099"/>
                </a:solidFill>
                <a:effectLst>
                  <a:outerShdw blurRad="38100" dist="38100" dir="2700000" algn="tl">
                    <a:srgbClr val="DDDDDD"/>
                  </a:outerShdw>
                </a:effectLst>
              </a:rPr>
              <a:t>时，</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r>
              <a:rPr lang="en-US" altLang="zh-CN" sz="2800" i="0">
                <a:solidFill>
                  <a:srgbClr val="000099"/>
                </a:solidFill>
                <a:effectLst>
                  <a:outerShdw blurRad="38100" dist="38100" dir="2700000" algn="tl">
                    <a:srgbClr val="DDDDDD"/>
                  </a:outerShdw>
                </a:effectLst>
              </a:rPr>
              <a:t> </a:t>
            </a:r>
            <a:r>
              <a:rPr lang="zh-CN" altLang="en-US" sz="2800" i="0">
                <a:solidFill>
                  <a:srgbClr val="000099"/>
                </a:solidFill>
                <a:effectLst>
                  <a:outerShdw blurRad="38100" dist="38100" dir="2700000" algn="tl">
                    <a:srgbClr val="DDDDDD"/>
                  </a:outerShdw>
                </a:effectLst>
              </a:rPr>
              <a:t>跳变成 </a:t>
            </a:r>
            <a:r>
              <a:rPr lang="en-US" altLang="zh-CN" sz="2800" i="0">
                <a:solidFill>
                  <a:srgbClr val="000099"/>
                </a:solidFill>
                <a:effectLst>
                  <a:outerShdw blurRad="38100" dist="38100" dir="2700000" algn="tl">
                    <a:srgbClr val="DDDDDD"/>
                  </a:outerShdw>
                </a:effectLst>
              </a:rPr>
              <a:t>–</a:t>
            </a: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r>
              <a:rPr lang="en-US" altLang="zh-CN" sz="2800" i="0" baseline="-25000">
                <a:solidFill>
                  <a:srgbClr val="000099"/>
                </a:solidFill>
                <a:effectLst>
                  <a:outerShdw blurRad="38100" dist="38100" dir="2700000" algn="tl">
                    <a:srgbClr val="DDDDDD"/>
                  </a:outerShdw>
                </a:effectLst>
                <a:ea typeface="楷体_GB2312" charset="0"/>
                <a:cs typeface="楷体_GB2312" charset="0"/>
              </a:rPr>
              <a:t>(sat)</a:t>
            </a:r>
          </a:p>
        </p:txBody>
      </p:sp>
      <p:sp>
        <p:nvSpPr>
          <p:cNvPr id="110600" name="Text Box 8"/>
          <p:cNvSpPr txBox="1">
            <a:spLocks noChangeArrowheads="1"/>
          </p:cNvSpPr>
          <p:nvPr/>
        </p:nvSpPr>
        <p:spPr bwMode="auto">
          <a:xfrm>
            <a:off x="762000" y="4911725"/>
            <a:ext cx="4953000" cy="103187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20000"/>
              </a:spcBef>
            </a:pPr>
            <a:r>
              <a:rPr lang="zh-CN" altLang="en-US" sz="2800" i="0">
                <a:effectLst>
                  <a:outerShdw blurRad="38100" dist="38100" dir="2700000" algn="tl">
                    <a:srgbClr val="DDDDDD"/>
                  </a:outerShdw>
                </a:effectLst>
              </a:rPr>
              <a:t>当 </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C</a:t>
            </a:r>
            <a:r>
              <a:rPr lang="en-US" altLang="zh-CN" sz="2800">
                <a:effectLst>
                  <a:outerShdw blurRad="38100" dist="38100" dir="2700000" algn="tl">
                    <a:srgbClr val="DDDDDD"/>
                  </a:outerShdw>
                </a:effectLst>
              </a:rPr>
              <a:t>= –U</a:t>
            </a:r>
            <a:r>
              <a:rPr lang="en-US" altLang="zh-CN" sz="2800" i="0" baseline="-25000">
                <a:effectLst>
                  <a:outerShdw blurRad="38100" dist="38100" dir="2700000" algn="tl">
                    <a:srgbClr val="DDDDDD"/>
                  </a:outerShdw>
                </a:effectLst>
              </a:rPr>
              <a:t>R</a:t>
            </a:r>
            <a:r>
              <a:rPr lang="en-US" altLang="zh-CN" sz="2800">
                <a:effectLst>
                  <a:outerShdw blurRad="38100" dist="38100" dir="2700000" algn="tl">
                    <a:srgbClr val="DDDDDD"/>
                  </a:outerShdw>
                </a:effectLst>
              </a:rPr>
              <a:t> </a:t>
            </a:r>
            <a:r>
              <a:rPr lang="zh-CN" altLang="en-US" sz="2800" i="0">
                <a:effectLst>
                  <a:outerShdw blurRad="38100" dist="38100" dir="2700000" algn="tl">
                    <a:srgbClr val="DDDDDD"/>
                  </a:outerShdw>
                </a:effectLst>
              </a:rPr>
              <a:t>时，</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i="0">
                <a:effectLst>
                  <a:outerShdw blurRad="38100" dist="38100" dir="2700000" algn="tl">
                    <a:srgbClr val="DDDDDD"/>
                  </a:outerShdw>
                </a:effectLst>
              </a:rPr>
              <a:t> </a:t>
            </a:r>
            <a:r>
              <a:rPr lang="zh-CN" altLang="en-US" sz="2800" i="0">
                <a:effectLst>
                  <a:outerShdw blurRad="38100" dist="38100" dir="2700000" algn="tl">
                    <a:srgbClr val="DDDDDD"/>
                  </a:outerShdw>
                </a:effectLst>
              </a:rPr>
              <a:t>跳变成 </a:t>
            </a:r>
          </a:p>
          <a:p>
            <a:pPr eaLnBrk="1" hangingPunct="1">
              <a:spcBef>
                <a:spcPct val="20000"/>
              </a:spcBef>
            </a:pPr>
            <a:r>
              <a:rPr lang="zh-CN" altLang="en-US" sz="2800" i="0">
                <a:effectLst>
                  <a:outerShdw blurRad="38100" dist="38100" dir="2700000" algn="tl">
                    <a:srgbClr val="DDDDDD"/>
                  </a:outerShdw>
                </a:effectLst>
              </a:rPr>
              <a:t> </a:t>
            </a:r>
            <a:r>
              <a:rPr lang="en-US" altLang="zh-CN" sz="2800" i="0">
                <a:effectLst>
                  <a:outerShdw blurRad="38100" dist="38100" dir="2700000" algn="tl">
                    <a:srgbClr val="DDDDDD"/>
                  </a:outerShdw>
                </a:effectLst>
              </a:rPr>
              <a:t>+</a:t>
            </a:r>
            <a:r>
              <a:rPr lang="en-US" altLang="zh-CN" sz="2800">
                <a:effectLst>
                  <a:outerShdw blurRad="38100" dist="38100" dir="2700000" algn="tl">
                    <a:srgbClr val="DDDDDD"/>
                  </a:outerShdw>
                </a:effectLst>
              </a:rPr>
              <a:t>U</a:t>
            </a:r>
            <a:r>
              <a:rPr lang="en-US" altLang="zh-CN" sz="2800" i="0" baseline="-25000">
                <a:effectLst>
                  <a:outerShdw blurRad="38100" dist="38100" dir="2700000" algn="tl">
                    <a:srgbClr val="DDDDDD"/>
                  </a:outerShdw>
                </a:effectLst>
              </a:rPr>
              <a:t>o</a:t>
            </a:r>
            <a:r>
              <a:rPr lang="en-US" altLang="zh-CN" sz="2800" i="0" baseline="-25000">
                <a:effectLst>
                  <a:outerShdw blurRad="38100" dist="38100" dir="2700000" algn="tl">
                    <a:srgbClr val="DDDDDD"/>
                  </a:outerShdw>
                </a:effectLst>
                <a:ea typeface="楷体_GB2312" charset="0"/>
                <a:cs typeface="楷体_GB2312" charset="0"/>
              </a:rPr>
              <a:t>(sat)</a:t>
            </a:r>
            <a:r>
              <a:rPr lang="en-US" altLang="zh-CN" sz="2800" i="0" baseline="-25000">
                <a:effectLst>
                  <a:outerShdw blurRad="38100" dist="38100" dir="2700000" algn="tl">
                    <a:srgbClr val="DDDDDD"/>
                  </a:outerShdw>
                </a:effectLst>
              </a:rPr>
              <a:t> </a:t>
            </a:r>
            <a:r>
              <a:rPr lang="zh-CN" altLang="en-US" sz="2800" i="0">
                <a:effectLst>
                  <a:outerShdw blurRad="38100" dist="38100" dir="2700000" algn="tl">
                    <a:srgbClr val="DDDDDD"/>
                  </a:outerShdw>
                </a:effectLst>
              </a:rPr>
              <a:t>，电容又重新充电。</a:t>
            </a:r>
          </a:p>
        </p:txBody>
      </p:sp>
      <p:sp>
        <p:nvSpPr>
          <p:cNvPr id="110601" name="Text Box 9"/>
          <p:cNvSpPr txBox="1">
            <a:spLocks noChangeArrowheads="1"/>
          </p:cNvSpPr>
          <p:nvPr/>
        </p:nvSpPr>
        <p:spPr bwMode="auto">
          <a:xfrm>
            <a:off x="6248400" y="3200400"/>
            <a:ext cx="838200" cy="457200"/>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400" i="0">
                <a:solidFill>
                  <a:srgbClr val="000099"/>
                </a:solidFill>
                <a:effectLst>
                  <a:outerShdw blurRad="38100" dist="38100" dir="2700000" algn="tl">
                    <a:srgbClr val="DDDDDD"/>
                  </a:outerShdw>
                </a:effectLst>
              </a:rPr>
              <a:t>放电</a:t>
            </a:r>
          </a:p>
        </p:txBody>
      </p:sp>
      <p:sp>
        <p:nvSpPr>
          <p:cNvPr id="110605" name="Rectangle 13"/>
          <p:cNvSpPr>
            <a:spLocks noGrp="1" noChangeArrowheads="1"/>
          </p:cNvSpPr>
          <p:nvPr>
            <p:ph type="subTitle" idx="1"/>
          </p:nvPr>
        </p:nvSpPr>
        <p:spPr bwMode="auto">
          <a:xfrm>
            <a:off x="609600" y="304800"/>
            <a:ext cx="2743200" cy="457200"/>
          </a:xfrm>
          <a:ln>
            <a:miter lim="800000"/>
          </a:ln>
        </p:spPr>
        <p:txBody>
          <a:bodyPr vert="horz" wrap="square" lIns="91440" tIns="45720" rIns="91440" bIns="45720" numCol="1" anchor="t" anchorCtr="0" compatLnSpc="1">
            <a:normAutofit fontScale="92500" lnSpcReduction="10000"/>
          </a:bodyPr>
          <a:lstStyle/>
          <a:p>
            <a:pPr algn="l" eaLnBrk="1" hangingPunct="1">
              <a:defRPr/>
            </a:pPr>
            <a:r>
              <a:rPr lang="en-US" altLang="zh-CN" sz="2800" b="1" smtClean="0">
                <a:solidFill>
                  <a:srgbClr val="CC0000"/>
                </a:solidFill>
                <a:effectLst>
                  <a:outerShdw blurRad="38100" dist="38100" dir="2700000" algn="tl">
                    <a:srgbClr val="C0C0C0"/>
                  </a:outerShdw>
                </a:effectLst>
                <a:cs typeface="+mn-cs"/>
              </a:rPr>
              <a:t>2.  </a:t>
            </a:r>
            <a:r>
              <a:rPr lang="zh-CN" altLang="en-US" sz="2800" b="1" smtClean="0">
                <a:solidFill>
                  <a:srgbClr val="CC0000"/>
                </a:solidFill>
                <a:effectLst>
                  <a:outerShdw blurRad="38100" dist="38100" dir="2700000" algn="tl">
                    <a:srgbClr val="C0C0C0"/>
                  </a:outerShdw>
                </a:effectLst>
                <a:cs typeface="+mn-cs"/>
              </a:rPr>
              <a:t>工作原理</a:t>
            </a:r>
            <a:endParaRPr lang="zh-CN" altLang="en-US" smtClean="0">
              <a:solidFill>
                <a:srgbClr val="CC0000"/>
              </a:solidFill>
              <a:effectLst>
                <a:outerShdw blurRad="38100" dist="38100" dir="2700000" algn="tl">
                  <a:srgbClr val="C0C0C0"/>
                </a:outerShdw>
              </a:effectLst>
              <a:cs typeface="+mn-cs"/>
            </a:endParaRPr>
          </a:p>
        </p:txBody>
      </p:sp>
      <p:sp>
        <p:nvSpPr>
          <p:cNvPr id="110606" name="Line 14"/>
          <p:cNvSpPr>
            <a:spLocks noChangeShapeType="1"/>
          </p:cNvSpPr>
          <p:nvPr/>
        </p:nvSpPr>
        <p:spPr bwMode="auto">
          <a:xfrm>
            <a:off x="5616575" y="3733800"/>
            <a:ext cx="2397125" cy="0"/>
          </a:xfrm>
          <a:prstGeom prst="line">
            <a:avLst/>
          </a:prstGeom>
          <a:noFill/>
          <a:ln w="38100">
            <a:solidFill>
              <a:srgbClr val="000099"/>
            </a:solidFill>
            <a:prstDash val="dash"/>
            <a:round/>
          </a:ln>
        </p:spPr>
        <p:txBody>
          <a:bodyPr wrap="none" anchor="ctr"/>
          <a:lstStyle/>
          <a:p>
            <a:endParaRPr lang="zh-CN" altLang="en-US">
              <a:latin typeface="Times New Roman" panose="02020603050405020304" charset="0"/>
            </a:endParaRPr>
          </a:p>
        </p:txBody>
      </p:sp>
      <p:sp>
        <p:nvSpPr>
          <p:cNvPr id="110607" name="Line 15"/>
          <p:cNvSpPr>
            <a:spLocks noChangeShapeType="1"/>
          </p:cNvSpPr>
          <p:nvPr/>
        </p:nvSpPr>
        <p:spPr bwMode="auto">
          <a:xfrm>
            <a:off x="8001000" y="3733800"/>
            <a:ext cx="0" cy="1066800"/>
          </a:xfrm>
          <a:prstGeom prst="line">
            <a:avLst/>
          </a:prstGeom>
          <a:noFill/>
          <a:ln w="38100">
            <a:solidFill>
              <a:srgbClr val="000099"/>
            </a:solidFill>
            <a:prstDash val="dash"/>
            <a:round/>
            <a:tailEnd type="triangle" w="med" len="med"/>
          </a:ln>
        </p:spPr>
        <p:txBody>
          <a:bodyPr wrap="none" anchor="ctr"/>
          <a:lstStyle/>
          <a:p>
            <a:endParaRPr lang="zh-CN" altLang="en-US">
              <a:latin typeface="Times New Roman" panose="02020603050405020304" charset="0"/>
            </a:endParaRPr>
          </a:p>
        </p:txBody>
      </p:sp>
      <p:grpSp>
        <p:nvGrpSpPr>
          <p:cNvPr id="83981" name="Group 16"/>
          <p:cNvGrpSpPr/>
          <p:nvPr/>
        </p:nvGrpSpPr>
        <p:grpSpPr bwMode="auto">
          <a:xfrm>
            <a:off x="5486400" y="90488"/>
            <a:ext cx="3276600" cy="3109912"/>
            <a:chOff x="3456" y="288"/>
            <a:chExt cx="2064" cy="1959"/>
          </a:xfrm>
        </p:grpSpPr>
        <p:grpSp>
          <p:nvGrpSpPr>
            <p:cNvPr id="84036" name="Group 17"/>
            <p:cNvGrpSpPr/>
            <p:nvPr/>
          </p:nvGrpSpPr>
          <p:grpSpPr bwMode="auto">
            <a:xfrm>
              <a:off x="3456" y="384"/>
              <a:ext cx="1449" cy="1008"/>
              <a:chOff x="3456" y="384"/>
              <a:chExt cx="1449" cy="1008"/>
            </a:xfrm>
          </p:grpSpPr>
          <p:sp>
            <p:nvSpPr>
              <p:cNvPr id="84080" name="Line 18"/>
              <p:cNvSpPr>
                <a:spLocks noChangeShapeType="1"/>
              </p:cNvSpPr>
              <p:nvPr/>
            </p:nvSpPr>
            <p:spPr bwMode="auto">
              <a:xfrm flipH="1">
                <a:off x="3811" y="789"/>
                <a:ext cx="4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1" name="Line 19"/>
              <p:cNvSpPr>
                <a:spLocks noChangeShapeType="1"/>
              </p:cNvSpPr>
              <p:nvPr/>
            </p:nvSpPr>
            <p:spPr bwMode="auto">
              <a:xfrm>
                <a:off x="4656" y="789"/>
                <a:ext cx="24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2" name="Rectangle 20"/>
              <p:cNvSpPr>
                <a:spLocks noChangeArrowheads="1"/>
              </p:cNvSpPr>
              <p:nvPr/>
            </p:nvSpPr>
            <p:spPr bwMode="auto">
              <a:xfrm>
                <a:off x="4300" y="735"/>
                <a:ext cx="356" cy="10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0613" name="Rectangle 21"/>
              <p:cNvSpPr>
                <a:spLocks noChangeArrowheads="1"/>
              </p:cNvSpPr>
              <p:nvPr/>
            </p:nvSpPr>
            <p:spPr bwMode="auto">
              <a:xfrm>
                <a:off x="4285" y="406"/>
                <a:ext cx="419" cy="327"/>
              </a:xfrm>
              <a:prstGeom prst="rect">
                <a:avLst/>
              </a:prstGeom>
              <a:noFill/>
              <a:ln w="38100">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84084" name="Line 22"/>
              <p:cNvSpPr>
                <a:spLocks noChangeShapeType="1"/>
              </p:cNvSpPr>
              <p:nvPr/>
            </p:nvSpPr>
            <p:spPr bwMode="auto">
              <a:xfrm flipV="1">
                <a:off x="4900" y="789"/>
                <a:ext cx="0" cy="60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5" name="Line 23"/>
              <p:cNvSpPr>
                <a:spLocks noChangeShapeType="1"/>
              </p:cNvSpPr>
              <p:nvPr/>
            </p:nvSpPr>
            <p:spPr bwMode="auto">
              <a:xfrm flipV="1">
                <a:off x="4080" y="786"/>
                <a:ext cx="0" cy="47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6" name="Line 24"/>
              <p:cNvSpPr>
                <a:spLocks noChangeShapeType="1"/>
              </p:cNvSpPr>
              <p:nvPr/>
            </p:nvSpPr>
            <p:spPr bwMode="auto">
              <a:xfrm>
                <a:off x="3811"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7" name="Line 25"/>
              <p:cNvSpPr>
                <a:spLocks noChangeShapeType="1"/>
              </p:cNvSpPr>
              <p:nvPr/>
            </p:nvSpPr>
            <p:spPr bwMode="auto">
              <a:xfrm flipV="1">
                <a:off x="3710"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8" name="Line 26"/>
              <p:cNvSpPr>
                <a:spLocks noChangeShapeType="1"/>
              </p:cNvSpPr>
              <p:nvPr/>
            </p:nvSpPr>
            <p:spPr bwMode="auto">
              <a:xfrm flipH="1">
                <a:off x="3456" y="78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89" name="Line 27"/>
              <p:cNvSpPr>
                <a:spLocks noChangeShapeType="1"/>
              </p:cNvSpPr>
              <p:nvPr/>
            </p:nvSpPr>
            <p:spPr bwMode="auto">
              <a:xfrm>
                <a:off x="3456"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20" name="Text Box 28"/>
              <p:cNvSpPr txBox="1">
                <a:spLocks noChangeArrowheads="1"/>
              </p:cNvSpPr>
              <p:nvPr/>
            </p:nvSpPr>
            <p:spPr bwMode="auto">
              <a:xfrm>
                <a:off x="3625" y="384"/>
                <a:ext cx="407"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C</a:t>
                </a:r>
                <a:endParaRPr lang="en-US" altLang="zh-CN" sz="2800" i="0">
                  <a:effectLst>
                    <a:outerShdw blurRad="38100" dist="38100" dir="2700000" algn="tl">
                      <a:srgbClr val="DDDDDD"/>
                    </a:outerShdw>
                  </a:effectLst>
                </a:endParaRPr>
              </a:p>
            </p:txBody>
          </p:sp>
        </p:grpSp>
        <p:grpSp>
          <p:nvGrpSpPr>
            <p:cNvPr id="84037" name="Group 29"/>
            <p:cNvGrpSpPr/>
            <p:nvPr/>
          </p:nvGrpSpPr>
          <p:grpSpPr bwMode="auto">
            <a:xfrm>
              <a:off x="3504" y="672"/>
              <a:ext cx="532" cy="457"/>
              <a:chOff x="3072" y="1248"/>
              <a:chExt cx="532" cy="457"/>
            </a:xfrm>
          </p:grpSpPr>
          <p:sp>
            <p:nvSpPr>
              <p:cNvPr id="110622" name="Text Box 30"/>
              <p:cNvSpPr txBox="1">
                <a:spLocks noChangeArrowheads="1"/>
              </p:cNvSpPr>
              <p:nvPr/>
            </p:nvSpPr>
            <p:spPr bwMode="auto">
              <a:xfrm>
                <a:off x="3168" y="1378"/>
                <a:ext cx="384"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C</a:t>
                </a:r>
                <a:endParaRPr lang="en-US" altLang="zh-CN" sz="2800" b="0" i="0">
                  <a:solidFill>
                    <a:srgbClr val="000099"/>
                  </a:solidFill>
                  <a:effectLst>
                    <a:outerShdw blurRad="38100" dist="38100" dir="2700000" algn="tl">
                      <a:srgbClr val="DDDDDD"/>
                    </a:outerShdw>
                  </a:effectLst>
                </a:endParaRPr>
              </a:p>
            </p:txBody>
          </p:sp>
          <p:sp>
            <p:nvSpPr>
              <p:cNvPr id="110623" name="Rectangle 31"/>
              <p:cNvSpPr>
                <a:spLocks noChangeArrowheads="1"/>
              </p:cNvSpPr>
              <p:nvPr/>
            </p:nvSpPr>
            <p:spPr bwMode="auto">
              <a:xfrm>
                <a:off x="3360" y="1248"/>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10624" name="Rectangle 32"/>
              <p:cNvSpPr>
                <a:spLocks noChangeArrowheads="1"/>
              </p:cNvSpPr>
              <p:nvPr/>
            </p:nvSpPr>
            <p:spPr bwMode="auto">
              <a:xfrm>
                <a:off x="3072" y="1248"/>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grpSp>
          <p:nvGrpSpPr>
            <p:cNvPr id="84038" name="Group 33"/>
            <p:cNvGrpSpPr/>
            <p:nvPr/>
          </p:nvGrpSpPr>
          <p:grpSpPr bwMode="auto">
            <a:xfrm>
              <a:off x="3555" y="1001"/>
              <a:ext cx="1965" cy="1246"/>
              <a:chOff x="3363" y="1673"/>
              <a:chExt cx="1965" cy="1246"/>
            </a:xfrm>
          </p:grpSpPr>
          <p:sp>
            <p:nvSpPr>
              <p:cNvPr id="84047" name="Rectangle 34"/>
              <p:cNvSpPr>
                <a:spLocks noChangeArrowheads="1"/>
              </p:cNvSpPr>
              <p:nvPr/>
            </p:nvSpPr>
            <p:spPr bwMode="auto">
              <a:xfrm rot="10800000">
                <a:off x="4222" y="2544"/>
                <a:ext cx="245"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4048" name="Line 35"/>
              <p:cNvSpPr>
                <a:spLocks noChangeShapeType="1"/>
              </p:cNvSpPr>
              <p:nvPr/>
            </p:nvSpPr>
            <p:spPr bwMode="auto">
              <a:xfrm>
                <a:off x="3987" y="2208"/>
                <a:ext cx="0" cy="39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49" name="Line 36"/>
              <p:cNvSpPr>
                <a:spLocks noChangeShapeType="1"/>
              </p:cNvSpPr>
              <p:nvPr/>
            </p:nvSpPr>
            <p:spPr bwMode="auto">
              <a:xfrm>
                <a:off x="3987" y="2584"/>
                <a:ext cx="24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50" name="Line 37"/>
              <p:cNvSpPr>
                <a:spLocks noChangeShapeType="1"/>
              </p:cNvSpPr>
              <p:nvPr/>
            </p:nvSpPr>
            <p:spPr bwMode="auto">
              <a:xfrm>
                <a:off x="4463" y="2584"/>
                <a:ext cx="24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51" name="Line 38"/>
              <p:cNvSpPr>
                <a:spLocks noChangeShapeType="1"/>
              </p:cNvSpPr>
              <p:nvPr/>
            </p:nvSpPr>
            <p:spPr bwMode="auto">
              <a:xfrm flipV="1">
                <a:off x="4707" y="2046"/>
                <a:ext cx="0" cy="56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31" name="Text Box 39"/>
              <p:cNvSpPr txBox="1">
                <a:spLocks noChangeArrowheads="1"/>
              </p:cNvSpPr>
              <p:nvPr/>
            </p:nvSpPr>
            <p:spPr bwMode="auto">
              <a:xfrm>
                <a:off x="4179" y="2592"/>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b="0" i="0">
                  <a:effectLst>
                    <a:outerShdw blurRad="38100" dist="38100" dir="2700000" algn="tl">
                      <a:srgbClr val="DDDDDD"/>
                    </a:outerShdw>
                  </a:effectLst>
                </a:endParaRPr>
              </a:p>
            </p:txBody>
          </p:sp>
          <p:sp>
            <p:nvSpPr>
              <p:cNvPr id="110632" name="Rectangle 40"/>
              <p:cNvSpPr>
                <a:spLocks noChangeArrowheads="1"/>
              </p:cNvSpPr>
              <p:nvPr/>
            </p:nvSpPr>
            <p:spPr bwMode="auto">
              <a:xfrm>
                <a:off x="3603" y="2217"/>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10633" name="Text Box 41"/>
              <p:cNvSpPr txBox="1">
                <a:spLocks noChangeArrowheads="1"/>
              </p:cNvSpPr>
              <p:nvPr/>
            </p:nvSpPr>
            <p:spPr bwMode="auto">
              <a:xfrm>
                <a:off x="4896" y="2064"/>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84055" name="Rectangle 42"/>
              <p:cNvSpPr>
                <a:spLocks noChangeArrowheads="1"/>
              </p:cNvSpPr>
              <p:nvPr/>
            </p:nvSpPr>
            <p:spPr bwMode="auto">
              <a:xfrm>
                <a:off x="3633" y="216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4056" name="Line 43"/>
              <p:cNvSpPr>
                <a:spLocks noChangeShapeType="1"/>
              </p:cNvSpPr>
              <p:nvPr/>
            </p:nvSpPr>
            <p:spPr bwMode="auto">
              <a:xfrm flipH="1">
                <a:off x="3459" y="2208"/>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57" name="Rectangle 44" descr="40%"/>
              <p:cNvSpPr>
                <a:spLocks noChangeArrowheads="1"/>
              </p:cNvSpPr>
              <p:nvPr/>
            </p:nvSpPr>
            <p:spPr bwMode="auto">
              <a:xfrm>
                <a:off x="4081" y="170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0637" name="Text Box 45"/>
              <p:cNvSpPr txBox="1">
                <a:spLocks noChangeArrowheads="1"/>
              </p:cNvSpPr>
              <p:nvPr/>
            </p:nvSpPr>
            <p:spPr bwMode="auto">
              <a:xfrm>
                <a:off x="4074" y="2032"/>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638" name="Text Box 46"/>
              <p:cNvSpPr txBox="1">
                <a:spLocks noChangeArrowheads="1"/>
              </p:cNvSpPr>
              <p:nvPr/>
            </p:nvSpPr>
            <p:spPr bwMode="auto">
              <a:xfrm>
                <a:off x="4392" y="1891"/>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639" name="Text Box 47"/>
              <p:cNvSpPr txBox="1">
                <a:spLocks noChangeArrowheads="1"/>
              </p:cNvSpPr>
              <p:nvPr/>
            </p:nvSpPr>
            <p:spPr bwMode="auto">
              <a:xfrm>
                <a:off x="4291" y="1673"/>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84061" name="Line 48"/>
              <p:cNvSpPr>
                <a:spLocks noChangeShapeType="1"/>
              </p:cNvSpPr>
              <p:nvPr/>
            </p:nvSpPr>
            <p:spPr bwMode="auto">
              <a:xfrm>
                <a:off x="3881" y="219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62" name="Line 49"/>
              <p:cNvSpPr>
                <a:spLocks noChangeShapeType="1"/>
              </p:cNvSpPr>
              <p:nvPr/>
            </p:nvSpPr>
            <p:spPr bwMode="auto">
              <a:xfrm>
                <a:off x="4599" y="203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63" name="Line 50"/>
              <p:cNvSpPr>
                <a:spLocks noChangeShapeType="1"/>
              </p:cNvSpPr>
              <p:nvPr/>
            </p:nvSpPr>
            <p:spPr bwMode="auto">
              <a:xfrm>
                <a:off x="3881" y="1940"/>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43" name="Text Box 51"/>
              <p:cNvSpPr txBox="1">
                <a:spLocks noChangeArrowheads="1"/>
              </p:cNvSpPr>
              <p:nvPr/>
            </p:nvSpPr>
            <p:spPr bwMode="auto">
              <a:xfrm>
                <a:off x="4081" y="1760"/>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644" name="Text Box 52"/>
              <p:cNvSpPr txBox="1">
                <a:spLocks noChangeArrowheads="1"/>
              </p:cNvSpPr>
              <p:nvPr/>
            </p:nvSpPr>
            <p:spPr bwMode="auto">
              <a:xfrm rot="5400000">
                <a:off x="4149" y="1685"/>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84066" name="Oval 53"/>
              <p:cNvSpPr>
                <a:spLocks noChangeArrowheads="1"/>
              </p:cNvSpPr>
              <p:nvPr/>
            </p:nvSpPr>
            <p:spPr bwMode="auto">
              <a:xfrm>
                <a:off x="4848" y="20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84067" name="Group 54"/>
              <p:cNvGrpSpPr/>
              <p:nvPr/>
            </p:nvGrpSpPr>
            <p:grpSpPr bwMode="auto">
              <a:xfrm>
                <a:off x="4800" y="2433"/>
                <a:ext cx="148" cy="207"/>
                <a:chOff x="2160" y="1713"/>
                <a:chExt cx="148" cy="207"/>
              </a:xfrm>
            </p:grpSpPr>
            <p:grpSp>
              <p:nvGrpSpPr>
                <p:cNvPr id="84073" name="Group 55"/>
                <p:cNvGrpSpPr/>
                <p:nvPr/>
              </p:nvGrpSpPr>
              <p:grpSpPr bwMode="auto">
                <a:xfrm>
                  <a:off x="2160" y="1767"/>
                  <a:ext cx="148" cy="153"/>
                  <a:chOff x="720" y="2736"/>
                  <a:chExt cx="185" cy="192"/>
                </a:xfrm>
              </p:grpSpPr>
              <p:sp>
                <p:nvSpPr>
                  <p:cNvPr id="84075" name="Line 5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76" name="Line 5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4074" name="Oval 5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10651" name="Text Box 59"/>
              <p:cNvSpPr txBox="1">
                <a:spLocks noChangeArrowheads="1"/>
              </p:cNvSpPr>
              <p:nvPr/>
            </p:nvSpPr>
            <p:spPr bwMode="auto">
              <a:xfrm>
                <a:off x="4896" y="18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10652" name="Text Box 60"/>
              <p:cNvSpPr txBox="1">
                <a:spLocks noChangeArrowheads="1"/>
              </p:cNvSpPr>
              <p:nvPr/>
            </p:nvSpPr>
            <p:spPr bwMode="auto">
              <a:xfrm>
                <a:off x="4896" y="2313"/>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84070" name="Group 61"/>
              <p:cNvGrpSpPr/>
              <p:nvPr/>
            </p:nvGrpSpPr>
            <p:grpSpPr bwMode="auto">
              <a:xfrm>
                <a:off x="3363" y="2208"/>
                <a:ext cx="193" cy="197"/>
                <a:chOff x="720" y="2736"/>
                <a:chExt cx="185" cy="192"/>
              </a:xfrm>
            </p:grpSpPr>
            <p:sp>
              <p:nvSpPr>
                <p:cNvPr id="84071" name="Line 6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72" name="Line 6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sp>
          <p:nvSpPr>
            <p:cNvPr id="84039" name="Line 64"/>
            <p:cNvSpPr>
              <a:spLocks noChangeShapeType="1"/>
            </p:cNvSpPr>
            <p:nvPr/>
          </p:nvSpPr>
          <p:spPr bwMode="auto">
            <a:xfrm flipH="1">
              <a:off x="3533" y="672"/>
              <a:ext cx="1464" cy="0"/>
            </a:xfrm>
            <a:prstGeom prst="line">
              <a:avLst/>
            </a:prstGeom>
            <a:noFill/>
            <a:ln w="38100">
              <a:solidFill>
                <a:srgbClr val="CC0000"/>
              </a:solidFill>
              <a:prstDash val="dash"/>
              <a:round/>
              <a:tailEnd type="triangle" w="med" len="med"/>
            </a:ln>
          </p:spPr>
          <p:txBody>
            <a:bodyPr wrap="none" anchor="ctr"/>
            <a:lstStyle/>
            <a:p>
              <a:endParaRPr lang="zh-CN" altLang="en-US">
                <a:latin typeface="Times New Roman" panose="02020603050405020304" charset="0"/>
              </a:endParaRPr>
            </a:p>
          </p:txBody>
        </p:sp>
        <p:sp>
          <p:nvSpPr>
            <p:cNvPr id="84040" name="Line 65"/>
            <p:cNvSpPr>
              <a:spLocks noChangeShapeType="1"/>
            </p:cNvSpPr>
            <p:nvPr/>
          </p:nvSpPr>
          <p:spPr bwMode="auto">
            <a:xfrm>
              <a:off x="4992" y="672"/>
              <a:ext cx="0" cy="624"/>
            </a:xfrm>
            <a:prstGeom prst="line">
              <a:avLst/>
            </a:prstGeom>
            <a:noFill/>
            <a:ln w="38100">
              <a:solidFill>
                <a:srgbClr val="CC0000"/>
              </a:solidFill>
              <a:prstDash val="dash"/>
              <a:round/>
            </a:ln>
          </p:spPr>
          <p:txBody>
            <a:bodyPr wrap="none" anchor="ctr"/>
            <a:lstStyle/>
            <a:p>
              <a:endParaRPr lang="zh-CN" altLang="en-US">
                <a:latin typeface="Times New Roman" panose="02020603050405020304" charset="0"/>
              </a:endParaRPr>
            </a:p>
          </p:txBody>
        </p:sp>
        <p:sp>
          <p:nvSpPr>
            <p:cNvPr id="110658" name="Text Box 66"/>
            <p:cNvSpPr txBox="1">
              <a:spLocks noChangeArrowheads="1"/>
            </p:cNvSpPr>
            <p:nvPr/>
          </p:nvSpPr>
          <p:spPr bwMode="auto">
            <a:xfrm>
              <a:off x="3792" y="288"/>
              <a:ext cx="528" cy="288"/>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400" i="0">
                  <a:solidFill>
                    <a:srgbClr val="CC0000"/>
                  </a:solidFill>
                  <a:effectLst>
                    <a:outerShdw blurRad="38100" dist="38100" dir="2700000" algn="tl">
                      <a:srgbClr val="DDDDDD"/>
                    </a:outerShdw>
                  </a:effectLst>
                </a:rPr>
                <a:t>充电</a:t>
              </a:r>
            </a:p>
          </p:txBody>
        </p:sp>
        <p:grpSp>
          <p:nvGrpSpPr>
            <p:cNvPr id="84042" name="Group 67"/>
            <p:cNvGrpSpPr/>
            <p:nvPr/>
          </p:nvGrpSpPr>
          <p:grpSpPr bwMode="auto">
            <a:xfrm>
              <a:off x="3600" y="1200"/>
              <a:ext cx="720" cy="384"/>
              <a:chOff x="3600" y="1200"/>
              <a:chExt cx="720" cy="384"/>
            </a:xfrm>
          </p:grpSpPr>
          <p:sp>
            <p:nvSpPr>
              <p:cNvPr id="110660" name="Text Box 68"/>
              <p:cNvSpPr txBox="1">
                <a:spLocks noChangeArrowheads="1"/>
              </p:cNvSpPr>
              <p:nvPr/>
            </p:nvSpPr>
            <p:spPr bwMode="auto">
              <a:xfrm>
                <a:off x="3788" y="1200"/>
                <a:ext cx="436"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i="0" baseline="-25000">
                    <a:solidFill>
                      <a:srgbClr val="000099"/>
                    </a:solidFill>
                    <a:effectLst>
                      <a:outerShdw blurRad="38100" dist="38100" dir="2700000" algn="tl">
                        <a:srgbClr val="DDDDDD"/>
                      </a:outerShdw>
                    </a:effectLst>
                  </a:rPr>
                  <a:t>R</a:t>
                </a:r>
                <a:endParaRPr lang="en-US" altLang="zh-CN" sz="2400" b="0" i="0">
                  <a:solidFill>
                    <a:srgbClr val="000099"/>
                  </a:solidFill>
                  <a:effectLst>
                    <a:outerShdw blurRad="38100" dist="38100" dir="2700000" algn="tl">
                      <a:srgbClr val="DDDDDD"/>
                    </a:outerShdw>
                  </a:effectLst>
                </a:endParaRPr>
              </a:p>
            </p:txBody>
          </p:sp>
          <p:sp>
            <p:nvSpPr>
              <p:cNvPr id="110661" name="Rectangle 69"/>
              <p:cNvSpPr>
                <a:spLocks noChangeArrowheads="1"/>
              </p:cNvSpPr>
              <p:nvPr/>
            </p:nvSpPr>
            <p:spPr bwMode="auto">
              <a:xfrm>
                <a:off x="4076" y="1203"/>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10662" name="Rectangle 70"/>
              <p:cNvSpPr>
                <a:spLocks noChangeArrowheads="1"/>
              </p:cNvSpPr>
              <p:nvPr/>
            </p:nvSpPr>
            <p:spPr bwMode="auto">
              <a:xfrm>
                <a:off x="3600" y="1203"/>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sp>
          <p:nvSpPr>
            <p:cNvPr id="84043" name="Oval 71"/>
            <p:cNvSpPr>
              <a:spLocks noChangeArrowheads="1"/>
            </p:cNvSpPr>
            <p:nvPr/>
          </p:nvSpPr>
          <p:spPr bwMode="auto">
            <a:xfrm>
              <a:off x="4871" y="1344"/>
              <a:ext cx="50" cy="50"/>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grpSp>
      <p:grpSp>
        <p:nvGrpSpPr>
          <p:cNvPr id="10" name="Group 72"/>
          <p:cNvGrpSpPr/>
          <p:nvPr/>
        </p:nvGrpSpPr>
        <p:grpSpPr bwMode="auto">
          <a:xfrm>
            <a:off x="5562600" y="3290888"/>
            <a:ext cx="3271838" cy="2957512"/>
            <a:chOff x="3504" y="2073"/>
            <a:chExt cx="2061" cy="1863"/>
          </a:xfrm>
        </p:grpSpPr>
        <p:grpSp>
          <p:nvGrpSpPr>
            <p:cNvPr id="83984" name="Group 73"/>
            <p:cNvGrpSpPr/>
            <p:nvPr/>
          </p:nvGrpSpPr>
          <p:grpSpPr bwMode="auto">
            <a:xfrm>
              <a:off x="3504" y="2073"/>
              <a:ext cx="1449" cy="1008"/>
              <a:chOff x="3456" y="384"/>
              <a:chExt cx="1449" cy="1008"/>
            </a:xfrm>
          </p:grpSpPr>
          <p:sp>
            <p:nvSpPr>
              <p:cNvPr id="84025" name="Line 74"/>
              <p:cNvSpPr>
                <a:spLocks noChangeShapeType="1"/>
              </p:cNvSpPr>
              <p:nvPr/>
            </p:nvSpPr>
            <p:spPr bwMode="auto">
              <a:xfrm flipH="1">
                <a:off x="3811" y="789"/>
                <a:ext cx="4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26" name="Line 75"/>
              <p:cNvSpPr>
                <a:spLocks noChangeShapeType="1"/>
              </p:cNvSpPr>
              <p:nvPr/>
            </p:nvSpPr>
            <p:spPr bwMode="auto">
              <a:xfrm>
                <a:off x="4656" y="789"/>
                <a:ext cx="24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27" name="Rectangle 76"/>
              <p:cNvSpPr>
                <a:spLocks noChangeArrowheads="1"/>
              </p:cNvSpPr>
              <p:nvPr/>
            </p:nvSpPr>
            <p:spPr bwMode="auto">
              <a:xfrm>
                <a:off x="4300" y="735"/>
                <a:ext cx="356" cy="10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0669" name="Rectangle 77"/>
              <p:cNvSpPr>
                <a:spLocks noChangeArrowheads="1"/>
              </p:cNvSpPr>
              <p:nvPr/>
            </p:nvSpPr>
            <p:spPr bwMode="auto">
              <a:xfrm>
                <a:off x="4285" y="406"/>
                <a:ext cx="419" cy="327"/>
              </a:xfrm>
              <a:prstGeom prst="rect">
                <a:avLst/>
              </a:prstGeom>
              <a:noFill/>
              <a:ln w="38100">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F</a:t>
                </a:r>
              </a:p>
            </p:txBody>
          </p:sp>
          <p:sp>
            <p:nvSpPr>
              <p:cNvPr id="84029" name="Line 78"/>
              <p:cNvSpPr>
                <a:spLocks noChangeShapeType="1"/>
              </p:cNvSpPr>
              <p:nvPr/>
            </p:nvSpPr>
            <p:spPr bwMode="auto">
              <a:xfrm flipV="1">
                <a:off x="4900" y="789"/>
                <a:ext cx="0" cy="603"/>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30" name="Line 79"/>
              <p:cNvSpPr>
                <a:spLocks noChangeShapeType="1"/>
              </p:cNvSpPr>
              <p:nvPr/>
            </p:nvSpPr>
            <p:spPr bwMode="auto">
              <a:xfrm flipV="1">
                <a:off x="4080" y="786"/>
                <a:ext cx="0" cy="47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31" name="Line 80"/>
              <p:cNvSpPr>
                <a:spLocks noChangeShapeType="1"/>
              </p:cNvSpPr>
              <p:nvPr/>
            </p:nvSpPr>
            <p:spPr bwMode="auto">
              <a:xfrm>
                <a:off x="3811"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32" name="Line 81"/>
              <p:cNvSpPr>
                <a:spLocks noChangeShapeType="1"/>
              </p:cNvSpPr>
              <p:nvPr/>
            </p:nvSpPr>
            <p:spPr bwMode="auto">
              <a:xfrm flipV="1">
                <a:off x="3710"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33" name="Line 82"/>
              <p:cNvSpPr>
                <a:spLocks noChangeShapeType="1"/>
              </p:cNvSpPr>
              <p:nvPr/>
            </p:nvSpPr>
            <p:spPr bwMode="auto">
              <a:xfrm flipH="1">
                <a:off x="3456" y="78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34" name="Line 83"/>
              <p:cNvSpPr>
                <a:spLocks noChangeShapeType="1"/>
              </p:cNvSpPr>
              <p:nvPr/>
            </p:nvSpPr>
            <p:spPr bwMode="auto">
              <a:xfrm>
                <a:off x="3456" y="680"/>
                <a:ext cx="0" cy="21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76" name="Text Box 84"/>
              <p:cNvSpPr txBox="1">
                <a:spLocks noChangeArrowheads="1"/>
              </p:cNvSpPr>
              <p:nvPr/>
            </p:nvSpPr>
            <p:spPr bwMode="auto">
              <a:xfrm>
                <a:off x="3625" y="384"/>
                <a:ext cx="407"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C</a:t>
                </a:r>
                <a:endParaRPr lang="en-US" altLang="zh-CN" sz="2800" i="0">
                  <a:effectLst>
                    <a:outerShdw blurRad="38100" dist="38100" dir="2700000" algn="tl">
                      <a:srgbClr val="DDDDDD"/>
                    </a:outerShdw>
                  </a:effectLst>
                </a:endParaRPr>
              </a:p>
            </p:txBody>
          </p:sp>
        </p:grpSp>
        <p:grpSp>
          <p:nvGrpSpPr>
            <p:cNvPr id="83985" name="Group 85"/>
            <p:cNvGrpSpPr/>
            <p:nvPr/>
          </p:nvGrpSpPr>
          <p:grpSpPr bwMode="auto">
            <a:xfrm>
              <a:off x="3552" y="2361"/>
              <a:ext cx="532" cy="457"/>
              <a:chOff x="3072" y="1248"/>
              <a:chExt cx="532" cy="457"/>
            </a:xfrm>
          </p:grpSpPr>
          <p:sp>
            <p:nvSpPr>
              <p:cNvPr id="110678" name="Text Box 86"/>
              <p:cNvSpPr txBox="1">
                <a:spLocks noChangeArrowheads="1"/>
              </p:cNvSpPr>
              <p:nvPr/>
            </p:nvSpPr>
            <p:spPr bwMode="auto">
              <a:xfrm>
                <a:off x="3168" y="1378"/>
                <a:ext cx="384"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C</a:t>
                </a:r>
              </a:p>
            </p:txBody>
          </p:sp>
          <p:sp>
            <p:nvSpPr>
              <p:cNvPr id="110679" name="Rectangle 87"/>
              <p:cNvSpPr>
                <a:spLocks noChangeArrowheads="1"/>
              </p:cNvSpPr>
              <p:nvPr/>
            </p:nvSpPr>
            <p:spPr bwMode="auto">
              <a:xfrm>
                <a:off x="3360" y="1248"/>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10680" name="Rectangle 88"/>
              <p:cNvSpPr>
                <a:spLocks noChangeArrowheads="1"/>
              </p:cNvSpPr>
              <p:nvPr/>
            </p:nvSpPr>
            <p:spPr bwMode="auto">
              <a:xfrm>
                <a:off x="3072" y="1248"/>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grpSp>
          <p:nvGrpSpPr>
            <p:cNvPr id="83986" name="Group 89"/>
            <p:cNvGrpSpPr/>
            <p:nvPr/>
          </p:nvGrpSpPr>
          <p:grpSpPr bwMode="auto">
            <a:xfrm>
              <a:off x="3600" y="2690"/>
              <a:ext cx="1965" cy="1246"/>
              <a:chOff x="3363" y="1673"/>
              <a:chExt cx="1965" cy="1246"/>
            </a:xfrm>
          </p:grpSpPr>
          <p:sp>
            <p:nvSpPr>
              <p:cNvPr id="83992" name="Rectangle 90"/>
              <p:cNvSpPr>
                <a:spLocks noChangeArrowheads="1"/>
              </p:cNvSpPr>
              <p:nvPr/>
            </p:nvSpPr>
            <p:spPr bwMode="auto">
              <a:xfrm rot="10800000">
                <a:off x="4222" y="2544"/>
                <a:ext cx="245" cy="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3993" name="Line 91"/>
              <p:cNvSpPr>
                <a:spLocks noChangeShapeType="1"/>
              </p:cNvSpPr>
              <p:nvPr/>
            </p:nvSpPr>
            <p:spPr bwMode="auto">
              <a:xfrm>
                <a:off x="3987" y="2208"/>
                <a:ext cx="0" cy="399"/>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994" name="Line 92"/>
              <p:cNvSpPr>
                <a:spLocks noChangeShapeType="1"/>
              </p:cNvSpPr>
              <p:nvPr/>
            </p:nvSpPr>
            <p:spPr bwMode="auto">
              <a:xfrm>
                <a:off x="3987" y="2584"/>
                <a:ext cx="24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995" name="Line 93"/>
              <p:cNvSpPr>
                <a:spLocks noChangeShapeType="1"/>
              </p:cNvSpPr>
              <p:nvPr/>
            </p:nvSpPr>
            <p:spPr bwMode="auto">
              <a:xfrm>
                <a:off x="4463" y="2584"/>
                <a:ext cx="24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3996" name="Line 94"/>
              <p:cNvSpPr>
                <a:spLocks noChangeShapeType="1"/>
              </p:cNvSpPr>
              <p:nvPr/>
            </p:nvSpPr>
            <p:spPr bwMode="auto">
              <a:xfrm flipV="1">
                <a:off x="4707" y="2046"/>
                <a:ext cx="0" cy="56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87" name="Text Box 95"/>
              <p:cNvSpPr txBox="1">
                <a:spLocks noChangeArrowheads="1"/>
              </p:cNvSpPr>
              <p:nvPr/>
            </p:nvSpPr>
            <p:spPr bwMode="auto">
              <a:xfrm>
                <a:off x="4179" y="2592"/>
                <a:ext cx="528" cy="327"/>
              </a:xfrm>
              <a:prstGeom prst="rect">
                <a:avLst/>
              </a:prstGeom>
              <a:noFill/>
              <a:ln w="38100">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b="0" i="0">
                  <a:effectLst>
                    <a:outerShdw blurRad="38100" dist="38100" dir="2700000" algn="tl">
                      <a:srgbClr val="DDDDDD"/>
                    </a:outerShdw>
                  </a:effectLst>
                </a:endParaRPr>
              </a:p>
            </p:txBody>
          </p:sp>
          <p:sp>
            <p:nvSpPr>
              <p:cNvPr id="110688" name="Rectangle 96"/>
              <p:cNvSpPr>
                <a:spLocks noChangeArrowheads="1"/>
              </p:cNvSpPr>
              <p:nvPr/>
            </p:nvSpPr>
            <p:spPr bwMode="auto">
              <a:xfrm>
                <a:off x="3603" y="2217"/>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110689" name="Text Box 97"/>
              <p:cNvSpPr txBox="1">
                <a:spLocks noChangeArrowheads="1"/>
              </p:cNvSpPr>
              <p:nvPr/>
            </p:nvSpPr>
            <p:spPr bwMode="auto">
              <a:xfrm>
                <a:off x="4896" y="2064"/>
                <a:ext cx="432"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84000" name="Rectangle 98"/>
              <p:cNvSpPr>
                <a:spLocks noChangeArrowheads="1"/>
              </p:cNvSpPr>
              <p:nvPr/>
            </p:nvSpPr>
            <p:spPr bwMode="auto">
              <a:xfrm>
                <a:off x="3633" y="2160"/>
                <a:ext cx="258" cy="7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4001" name="Line 99"/>
              <p:cNvSpPr>
                <a:spLocks noChangeShapeType="1"/>
              </p:cNvSpPr>
              <p:nvPr/>
            </p:nvSpPr>
            <p:spPr bwMode="auto">
              <a:xfrm flipH="1">
                <a:off x="3459" y="2208"/>
                <a:ext cx="16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02" name="Rectangle 100" descr="40%"/>
              <p:cNvSpPr>
                <a:spLocks noChangeArrowheads="1"/>
              </p:cNvSpPr>
              <p:nvPr/>
            </p:nvSpPr>
            <p:spPr bwMode="auto">
              <a:xfrm>
                <a:off x="4081" y="1709"/>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0693" name="Text Box 101"/>
              <p:cNvSpPr txBox="1">
                <a:spLocks noChangeArrowheads="1"/>
              </p:cNvSpPr>
              <p:nvPr/>
            </p:nvSpPr>
            <p:spPr bwMode="auto">
              <a:xfrm>
                <a:off x="4074" y="2032"/>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694" name="Text Box 102"/>
              <p:cNvSpPr txBox="1">
                <a:spLocks noChangeArrowheads="1"/>
              </p:cNvSpPr>
              <p:nvPr/>
            </p:nvSpPr>
            <p:spPr bwMode="auto">
              <a:xfrm>
                <a:off x="4392" y="1891"/>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695" name="Text Box 103"/>
              <p:cNvSpPr txBox="1">
                <a:spLocks noChangeArrowheads="1"/>
              </p:cNvSpPr>
              <p:nvPr/>
            </p:nvSpPr>
            <p:spPr bwMode="auto">
              <a:xfrm>
                <a:off x="4291" y="1673"/>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84006" name="Line 104"/>
              <p:cNvSpPr>
                <a:spLocks noChangeShapeType="1"/>
              </p:cNvSpPr>
              <p:nvPr/>
            </p:nvSpPr>
            <p:spPr bwMode="auto">
              <a:xfrm>
                <a:off x="3881" y="2199"/>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07" name="Line 105"/>
              <p:cNvSpPr>
                <a:spLocks noChangeShapeType="1"/>
              </p:cNvSpPr>
              <p:nvPr/>
            </p:nvSpPr>
            <p:spPr bwMode="auto">
              <a:xfrm>
                <a:off x="4599" y="2035"/>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08" name="Line 106"/>
              <p:cNvSpPr>
                <a:spLocks noChangeShapeType="1"/>
              </p:cNvSpPr>
              <p:nvPr/>
            </p:nvSpPr>
            <p:spPr bwMode="auto">
              <a:xfrm>
                <a:off x="3881" y="1940"/>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0699" name="Text Box 107"/>
              <p:cNvSpPr txBox="1">
                <a:spLocks noChangeArrowheads="1"/>
              </p:cNvSpPr>
              <p:nvPr/>
            </p:nvSpPr>
            <p:spPr bwMode="auto">
              <a:xfrm>
                <a:off x="4081" y="1760"/>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0700" name="Text Box 108"/>
              <p:cNvSpPr txBox="1">
                <a:spLocks noChangeArrowheads="1"/>
              </p:cNvSpPr>
              <p:nvPr/>
            </p:nvSpPr>
            <p:spPr bwMode="auto">
              <a:xfrm rot="5400000">
                <a:off x="4149" y="1685"/>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84011" name="Oval 109"/>
              <p:cNvSpPr>
                <a:spLocks noChangeArrowheads="1"/>
              </p:cNvSpPr>
              <p:nvPr/>
            </p:nvSpPr>
            <p:spPr bwMode="auto">
              <a:xfrm>
                <a:off x="4848" y="2001"/>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nvGrpSpPr>
              <p:cNvPr id="84012" name="Group 110"/>
              <p:cNvGrpSpPr/>
              <p:nvPr/>
            </p:nvGrpSpPr>
            <p:grpSpPr bwMode="auto">
              <a:xfrm>
                <a:off x="4800" y="2433"/>
                <a:ext cx="148" cy="207"/>
                <a:chOff x="2160" y="1713"/>
                <a:chExt cx="148" cy="207"/>
              </a:xfrm>
            </p:grpSpPr>
            <p:grpSp>
              <p:nvGrpSpPr>
                <p:cNvPr id="84018" name="Group 111"/>
                <p:cNvGrpSpPr/>
                <p:nvPr/>
              </p:nvGrpSpPr>
              <p:grpSpPr bwMode="auto">
                <a:xfrm>
                  <a:off x="2160" y="1767"/>
                  <a:ext cx="148" cy="153"/>
                  <a:chOff x="720" y="2736"/>
                  <a:chExt cx="185" cy="192"/>
                </a:xfrm>
              </p:grpSpPr>
              <p:sp>
                <p:nvSpPr>
                  <p:cNvPr id="84020" name="Line 11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21" name="Line 11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4019" name="Oval 114"/>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grpSp>
          <p:sp>
            <p:nvSpPr>
              <p:cNvPr id="110707" name="Text Box 115"/>
              <p:cNvSpPr txBox="1">
                <a:spLocks noChangeArrowheads="1"/>
              </p:cNvSpPr>
              <p:nvPr/>
            </p:nvSpPr>
            <p:spPr bwMode="auto">
              <a:xfrm>
                <a:off x="4896" y="1881"/>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sp>
            <p:nvSpPr>
              <p:cNvPr id="110708" name="Text Box 116"/>
              <p:cNvSpPr txBox="1">
                <a:spLocks noChangeArrowheads="1"/>
              </p:cNvSpPr>
              <p:nvPr/>
            </p:nvSpPr>
            <p:spPr bwMode="auto">
              <a:xfrm>
                <a:off x="4896" y="2313"/>
                <a:ext cx="28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solidFill>
                      <a:srgbClr val="FF0000"/>
                    </a:solidFill>
                    <a:effectLst>
                      <a:outerShdw blurRad="38100" dist="38100" dir="2700000" algn="tl">
                        <a:srgbClr val="DDDDDD"/>
                      </a:outerShdw>
                    </a:effectLst>
                  </a:rPr>
                  <a:t>–</a:t>
                </a:r>
              </a:p>
            </p:txBody>
          </p:sp>
          <p:grpSp>
            <p:nvGrpSpPr>
              <p:cNvPr id="84015" name="Group 117"/>
              <p:cNvGrpSpPr/>
              <p:nvPr/>
            </p:nvGrpSpPr>
            <p:grpSpPr bwMode="auto">
              <a:xfrm>
                <a:off x="3363" y="2208"/>
                <a:ext cx="193" cy="197"/>
                <a:chOff x="720" y="2736"/>
                <a:chExt cx="185" cy="192"/>
              </a:xfrm>
            </p:grpSpPr>
            <p:sp>
              <p:nvSpPr>
                <p:cNvPr id="84016" name="Line 11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4017" name="Line 11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grpSp>
        <p:grpSp>
          <p:nvGrpSpPr>
            <p:cNvPr id="83987" name="Group 120"/>
            <p:cNvGrpSpPr/>
            <p:nvPr/>
          </p:nvGrpSpPr>
          <p:grpSpPr bwMode="auto">
            <a:xfrm>
              <a:off x="3648" y="2889"/>
              <a:ext cx="720" cy="384"/>
              <a:chOff x="3600" y="1200"/>
              <a:chExt cx="720" cy="384"/>
            </a:xfrm>
          </p:grpSpPr>
          <p:sp>
            <p:nvSpPr>
              <p:cNvPr id="110713" name="Text Box 121"/>
              <p:cNvSpPr txBox="1">
                <a:spLocks noChangeArrowheads="1"/>
              </p:cNvSpPr>
              <p:nvPr/>
            </p:nvSpPr>
            <p:spPr bwMode="auto">
              <a:xfrm>
                <a:off x="3788" y="1200"/>
                <a:ext cx="436"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effectLst>
                      <a:outerShdw blurRad="38100" dist="38100" dir="2700000" algn="tl">
                        <a:srgbClr val="DDDDDD"/>
                      </a:outerShdw>
                    </a:effectLst>
                  </a:rPr>
                  <a:t>U</a:t>
                </a:r>
                <a:r>
                  <a:rPr lang="en-US" altLang="zh-CN" sz="2400" i="0" baseline="-25000">
                    <a:solidFill>
                      <a:srgbClr val="000099"/>
                    </a:solidFill>
                    <a:effectLst>
                      <a:outerShdw blurRad="38100" dist="38100" dir="2700000" algn="tl">
                        <a:srgbClr val="DDDDDD"/>
                      </a:outerShdw>
                    </a:effectLst>
                  </a:rPr>
                  <a:t>R</a:t>
                </a:r>
                <a:endParaRPr lang="en-US" altLang="zh-CN" sz="2400" b="0" i="0">
                  <a:solidFill>
                    <a:srgbClr val="000099"/>
                  </a:solidFill>
                  <a:effectLst>
                    <a:outerShdw blurRad="38100" dist="38100" dir="2700000" algn="tl">
                      <a:srgbClr val="DDDDDD"/>
                    </a:outerShdw>
                  </a:effectLst>
                </a:endParaRPr>
              </a:p>
            </p:txBody>
          </p:sp>
          <p:sp>
            <p:nvSpPr>
              <p:cNvPr id="110714" name="Rectangle 122"/>
              <p:cNvSpPr>
                <a:spLocks noChangeArrowheads="1"/>
              </p:cNvSpPr>
              <p:nvPr/>
            </p:nvSpPr>
            <p:spPr bwMode="auto">
              <a:xfrm>
                <a:off x="4076" y="1203"/>
                <a:ext cx="244"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sp>
            <p:nvSpPr>
              <p:cNvPr id="110715" name="Rectangle 123"/>
              <p:cNvSpPr>
                <a:spLocks noChangeArrowheads="1"/>
              </p:cNvSpPr>
              <p:nvPr/>
            </p:nvSpPr>
            <p:spPr bwMode="auto">
              <a:xfrm>
                <a:off x="3600" y="1203"/>
                <a:ext cx="228" cy="381"/>
              </a:xfrm>
              <a:prstGeom prst="rect">
                <a:avLst/>
              </a:prstGeom>
              <a:noFill/>
              <a:ln w="9525">
                <a:noFill/>
                <a:miter lim="800000"/>
              </a:ln>
              <a:effectLst/>
            </p:spPr>
            <p:txBody>
              <a:bodyPr wrap="none">
                <a:spAutoFit/>
              </a:bodyPr>
              <a:lstStyle/>
              <a:p>
                <a:pPr algn="ctr">
                  <a:lnSpc>
                    <a:spcPct val="120000"/>
                  </a:lnSpc>
                </a:pPr>
                <a:r>
                  <a:rPr lang="en-US" altLang="zh-CN" sz="2800" i="0">
                    <a:solidFill>
                      <a:srgbClr val="FF0000"/>
                    </a:solidFill>
                    <a:effectLst>
                      <a:outerShdw blurRad="38100" dist="38100" dir="2700000" algn="tl">
                        <a:srgbClr val="DDDDDD"/>
                      </a:outerShdw>
                    </a:effectLst>
                    <a:latin typeface="Times New Roman" panose="02020603050405020304" charset="0"/>
                  </a:rPr>
                  <a:t>–</a:t>
                </a:r>
              </a:p>
            </p:txBody>
          </p:sp>
        </p:grpSp>
        <p:sp>
          <p:nvSpPr>
            <p:cNvPr id="83988" name="Oval 124"/>
            <p:cNvSpPr>
              <a:spLocks noChangeArrowheads="1"/>
            </p:cNvSpPr>
            <p:nvPr/>
          </p:nvSpPr>
          <p:spPr bwMode="auto">
            <a:xfrm>
              <a:off x="4919" y="3033"/>
              <a:ext cx="50" cy="50"/>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grpSp>
      <p:sp>
        <p:nvSpPr>
          <p:cNvPr id="110717" name="AutoShape 125">
            <a:hlinkClick r:id="rId8" action="ppaction://program"/>
          </p:cNvPr>
          <p:cNvSpPr>
            <a:spLocks noChangeArrowheads="1"/>
          </p:cNvSpPr>
          <p:nvPr/>
        </p:nvSpPr>
        <p:spPr bwMode="auto">
          <a:xfrm>
            <a:off x="2667000" y="3810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i="0">
                <a:solidFill>
                  <a:srgbClr val="006600"/>
                </a:solidFill>
                <a:latin typeface="Times New Roman" panose="02020603050405020304" charset="0"/>
              </a:rPr>
              <a:t>动画</a:t>
            </a:r>
          </a:p>
        </p:txBody>
      </p:sp>
    </p:spTree>
    <p:extLst>
      <p:ext uri="{BB962C8B-B14F-4D97-AF65-F5344CB8AC3E}">
        <p14:creationId xmlns:p14="http://schemas.microsoft.com/office/powerpoint/2010/main" val="1502997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wipe(left)">
                                      <p:cBhvr>
                                        <p:cTn id="7" dur="500"/>
                                        <p:tgtEl>
                                          <p:spTgt spid="110595"/>
                                        </p:tgtEl>
                                      </p:cBhvr>
                                    </p:animEffect>
                                  </p:childTnLst>
                                  <p:subTnLst>
                                    <p:audio>
                                      <p:cMediaNode>
                                        <p:cTn display="0" masterRel="sameClick">
                                          <p:stCondLst>
                                            <p:cond evt="begin" delay="0">
                                              <p:tn val="5"/>
                                            </p:cond>
                                          </p:stCondLst>
                                          <p:endCondLst>
                                            <p:cond evt="onStopAudio" delay="0">
                                              <p:tgtEl>
                                                <p:sldTgt/>
                                              </p:tgtEl>
                                            </p:cond>
                                          </p:endCondLst>
                                        </p:cTn>
                                        <p:tgtEl>
                                          <p:sndTgt r:embed="rId3" name="感叹时奏幻想空间.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0599"/>
                                        </p:tgtEl>
                                        <p:attrNameLst>
                                          <p:attrName>style.visibility</p:attrName>
                                        </p:attrNameLst>
                                      </p:cBhvr>
                                      <p:to>
                                        <p:strVal val="visible"/>
                                      </p:to>
                                    </p:set>
                                    <p:animEffect transition="in" filter="box(out)">
                                      <p:cBhvr>
                                        <p:cTn id="12" dur="500"/>
                                        <p:tgtEl>
                                          <p:spTgt spid="1105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10597"/>
                                        </p:tgtEl>
                                        <p:attrNameLst>
                                          <p:attrName>style.visibility</p:attrName>
                                        </p:attrNameLst>
                                      </p:cBhvr>
                                      <p:to>
                                        <p:strVal val="visible"/>
                                      </p:to>
                                    </p:set>
                                    <p:animEffect transition="in" filter="blinds(vertical)">
                                      <p:cBhvr>
                                        <p:cTn id="17" dur="500"/>
                                        <p:tgtEl>
                                          <p:spTgt spid="11059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10606"/>
                                        </p:tgtEl>
                                        <p:attrNameLst>
                                          <p:attrName>style.visibility</p:attrName>
                                        </p:attrNameLst>
                                      </p:cBhvr>
                                      <p:to>
                                        <p:strVal val="visible"/>
                                      </p:to>
                                    </p:set>
                                    <p:animEffect transition="in" filter="wipe(left)">
                                      <p:cBhvr>
                                        <p:cTn id="26" dur="500"/>
                                        <p:tgtEl>
                                          <p:spTgt spid="11060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10607"/>
                                        </p:tgtEl>
                                        <p:attrNameLst>
                                          <p:attrName>style.visibility</p:attrName>
                                        </p:attrNameLst>
                                      </p:cBhvr>
                                      <p:to>
                                        <p:strVal val="visible"/>
                                      </p:to>
                                    </p:set>
                                    <p:animEffect transition="in" filter="wipe(up)">
                                      <p:cBhvr>
                                        <p:cTn id="30" dur="500"/>
                                        <p:tgtEl>
                                          <p:spTgt spid="110607"/>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499"/>
                                          </p:stCondLst>
                                        </p:cTn>
                                        <p:tgtEl>
                                          <p:spTgt spid="11060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0596"/>
                                        </p:tgtEl>
                                        <p:attrNameLst>
                                          <p:attrName>style.visibility</p:attrName>
                                        </p:attrNameLst>
                                      </p:cBhvr>
                                      <p:to>
                                        <p:strVal val="visible"/>
                                      </p:to>
                                    </p:set>
                                    <p:animEffect transition="in" filter="wipe(left)">
                                      <p:cBhvr>
                                        <p:cTn id="38" dur="500"/>
                                        <p:tgtEl>
                                          <p:spTgt spid="11059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110600"/>
                                        </p:tgtEl>
                                        <p:attrNameLst>
                                          <p:attrName>style.visibility</p:attrName>
                                        </p:attrNameLst>
                                      </p:cBhvr>
                                      <p:to>
                                        <p:strVal val="visible"/>
                                      </p:to>
                                    </p:set>
                                    <p:animEffect transition="in" filter="blinds(vertical)">
                                      <p:cBhvr>
                                        <p:cTn id="43" dur="500"/>
                                        <p:tgtEl>
                                          <p:spTgt spid="110600"/>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4" fill="hold" grpId="0" nodeType="clickEffect">
                                  <p:stCondLst>
                                    <p:cond delay="0"/>
                                  </p:stCondLst>
                                  <p:childTnLst>
                                    <p:set>
                                      <p:cBhvr>
                                        <p:cTn id="47" dur="1" fill="hold">
                                          <p:stCondLst>
                                            <p:cond delay="0"/>
                                          </p:stCondLst>
                                        </p:cTn>
                                        <p:tgtEl>
                                          <p:spTgt spid="110598"/>
                                        </p:tgtEl>
                                        <p:attrNameLst>
                                          <p:attrName>style.visibility</p:attrName>
                                        </p:attrNameLst>
                                      </p:cBhvr>
                                      <p:to>
                                        <p:strVal val="visible"/>
                                      </p:to>
                                    </p:set>
                                    <p:anim calcmode="lin" valueType="num">
                                      <p:cBhvr>
                                        <p:cTn id="48" dur="500" fill="hold"/>
                                        <p:tgtEl>
                                          <p:spTgt spid="110598"/>
                                        </p:tgtEl>
                                        <p:attrNameLst>
                                          <p:attrName>ppt_x</p:attrName>
                                        </p:attrNameLst>
                                      </p:cBhvr>
                                      <p:tavLst>
                                        <p:tav tm="0">
                                          <p:val>
                                            <p:strVal val="#ppt_x"/>
                                          </p:val>
                                        </p:tav>
                                        <p:tav tm="100000">
                                          <p:val>
                                            <p:strVal val="#ppt_x"/>
                                          </p:val>
                                        </p:tav>
                                      </p:tavLst>
                                    </p:anim>
                                    <p:anim calcmode="lin" valueType="num">
                                      <p:cBhvr>
                                        <p:cTn id="49" dur="500" fill="hold"/>
                                        <p:tgtEl>
                                          <p:spTgt spid="110598"/>
                                        </p:tgtEl>
                                        <p:attrNameLst>
                                          <p:attrName>ppt_y</p:attrName>
                                        </p:attrNameLst>
                                      </p:cBhvr>
                                      <p:tavLst>
                                        <p:tav tm="0">
                                          <p:val>
                                            <p:strVal val="#ppt_y+#ppt_h/2"/>
                                          </p:val>
                                        </p:tav>
                                        <p:tav tm="100000">
                                          <p:val>
                                            <p:strVal val="#ppt_y"/>
                                          </p:val>
                                        </p:tav>
                                      </p:tavLst>
                                    </p:anim>
                                    <p:anim calcmode="lin" valueType="num">
                                      <p:cBhvr>
                                        <p:cTn id="50" dur="500" fill="hold"/>
                                        <p:tgtEl>
                                          <p:spTgt spid="110598"/>
                                        </p:tgtEl>
                                        <p:attrNameLst>
                                          <p:attrName>ppt_w</p:attrName>
                                        </p:attrNameLst>
                                      </p:cBhvr>
                                      <p:tavLst>
                                        <p:tav tm="0">
                                          <p:val>
                                            <p:strVal val="#ppt_w"/>
                                          </p:val>
                                        </p:tav>
                                        <p:tav tm="100000">
                                          <p:val>
                                            <p:strVal val="#ppt_w"/>
                                          </p:val>
                                        </p:tav>
                                      </p:tavLst>
                                    </p:anim>
                                    <p:anim calcmode="lin" valueType="num">
                                      <p:cBhvr>
                                        <p:cTn id="51" dur="500" fill="hold"/>
                                        <p:tgtEl>
                                          <p:spTgt spid="110598"/>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10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autoUpdateAnimBg="0"/>
      <p:bldP spid="110598" grpId="0" animBg="1"/>
      <p:bldP spid="110599" grpId="0" autoUpdateAnimBg="0"/>
      <p:bldP spid="110600" grpId="0" autoUpdateAnimBg="0"/>
      <p:bldP spid="110601" grpId="0" autoUpdateAnimBg="0"/>
      <p:bldP spid="110606" grpId="0" animBg="1"/>
      <p:bldP spid="110607" grpId="0" animBg="1"/>
      <p:bldP spid="110717"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bwMode="auto">
          <a:xfrm flipH="1">
            <a:off x="457200" y="228600"/>
            <a:ext cx="2590800" cy="685800"/>
          </a:xfrm>
          <a:ln>
            <a:miter lim="800000"/>
          </a:ln>
        </p:spPr>
        <p:txBody>
          <a:bodyPr vert="horz" wrap="square" lIns="91440" tIns="45720" rIns="91440" bIns="45720" numCol="1" anchor="t" anchorCtr="0" compatLnSpc="1"/>
          <a:lstStyle/>
          <a:p>
            <a:pPr algn="l" eaLnBrk="1" hangingPunct="1">
              <a:defRPr/>
            </a:pPr>
            <a:r>
              <a:rPr lang="en-US" altLang="zh-CN" sz="2800" b="1" dirty="0" smtClean="0">
                <a:solidFill>
                  <a:srgbClr val="CC0000"/>
                </a:solidFill>
                <a:effectLst>
                  <a:outerShdw blurRad="38100" dist="38100" dir="2700000" algn="tl">
                    <a:srgbClr val="C0C0C0"/>
                  </a:outerShdw>
                </a:effectLst>
                <a:latin typeface="Times New Roman" panose="02020603050405020304"/>
                <a:cs typeface="Times New Roman" panose="02020603050405020304"/>
              </a:rPr>
              <a:t>3. </a:t>
            </a:r>
            <a:r>
              <a:rPr lang="zh-CN" altLang="en-US" sz="2800" b="1" dirty="0" smtClean="0">
                <a:solidFill>
                  <a:srgbClr val="CC0000"/>
                </a:solidFill>
                <a:effectLst>
                  <a:outerShdw blurRad="38100" dist="38100" dir="2700000" algn="tl">
                    <a:srgbClr val="C0C0C0"/>
                  </a:outerShdw>
                </a:effectLst>
                <a:latin typeface="Times New Roman" panose="02020603050405020304"/>
                <a:cs typeface="Times New Roman" panose="02020603050405020304"/>
              </a:rPr>
              <a:t>工作波形</a:t>
            </a:r>
          </a:p>
        </p:txBody>
      </p:sp>
      <p:grpSp>
        <p:nvGrpSpPr>
          <p:cNvPr id="84995" name="Group 3"/>
          <p:cNvGrpSpPr/>
          <p:nvPr/>
        </p:nvGrpSpPr>
        <p:grpSpPr bwMode="auto">
          <a:xfrm>
            <a:off x="685800" y="900113"/>
            <a:ext cx="7848600" cy="2971800"/>
            <a:chOff x="432" y="672"/>
            <a:chExt cx="4944" cy="1872"/>
          </a:xfrm>
        </p:grpSpPr>
        <p:sp>
          <p:nvSpPr>
            <p:cNvPr id="85024" name="Rectangle 4"/>
            <p:cNvSpPr>
              <a:spLocks noChangeArrowheads="1"/>
            </p:cNvSpPr>
            <p:nvPr/>
          </p:nvSpPr>
          <p:spPr bwMode="auto">
            <a:xfrm>
              <a:off x="432" y="2304"/>
              <a:ext cx="4944" cy="240"/>
            </a:xfrm>
            <a:prstGeom prst="rect">
              <a:avLst/>
            </a:prstGeom>
            <a:solidFill>
              <a:schemeClr val="bg1"/>
            </a:solidFill>
            <a:ln>
              <a:noFill/>
            </a:ln>
          </p:spPr>
          <p:txBody>
            <a:bodyPr wrap="none" anchor="ctr"/>
            <a:lstStyle/>
            <a:p>
              <a:endParaRPr lang="zh-CN" altLang="en-US" b="1">
                <a:latin typeface="Times New Roman" panose="02020603050405020304" charset="0"/>
              </a:endParaRPr>
            </a:p>
          </p:txBody>
        </p:sp>
        <p:graphicFrame>
          <p:nvGraphicFramePr>
            <p:cNvPr id="85025" name="Object 5"/>
            <p:cNvGraphicFramePr>
              <a:graphicFrameLocks noChangeAspect="1"/>
            </p:cNvGraphicFramePr>
            <p:nvPr/>
          </p:nvGraphicFramePr>
          <p:xfrm>
            <a:off x="432" y="672"/>
            <a:ext cx="4944" cy="1667"/>
          </p:xfrm>
          <a:graphic>
            <a:graphicData uri="http://schemas.openxmlformats.org/presentationml/2006/ole">
              <mc:AlternateContent xmlns:mc="http://schemas.openxmlformats.org/markup-compatibility/2006">
                <mc:Choice xmlns:v="urn:schemas-microsoft-com:vml" Requires="v">
                  <p:oleObj spid="_x0000_s46086" name="BMP 图象" r:id="rId5" imgW="4222115" imgH="2113915" progId="Paint.Picture">
                    <p:embed/>
                  </p:oleObj>
                </mc:Choice>
                <mc:Fallback>
                  <p:oleObj name="BMP 图象" r:id="rId5" imgW="4222115" imgH="211391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672"/>
                          <a:ext cx="4944" cy="1667"/>
                        </a:xfrm>
                        <a:prstGeom prst="rect">
                          <a:avLst/>
                        </a:prstGeom>
                        <a:noFill/>
                        <a:ln>
                          <a:noFill/>
                        </a:ln>
                        <a:effectLst/>
                      </p:spPr>
                    </p:pic>
                  </p:oleObj>
                </mc:Fallback>
              </mc:AlternateContent>
            </a:graphicData>
          </a:graphic>
        </p:graphicFrame>
      </p:grpSp>
      <p:grpSp>
        <p:nvGrpSpPr>
          <p:cNvPr id="3" name="Group 6"/>
          <p:cNvGrpSpPr/>
          <p:nvPr/>
        </p:nvGrpSpPr>
        <p:grpSpPr bwMode="auto">
          <a:xfrm>
            <a:off x="2254250" y="1449388"/>
            <a:ext cx="2012950" cy="746125"/>
            <a:chOff x="1420" y="1018"/>
            <a:chExt cx="1268" cy="470"/>
          </a:xfrm>
        </p:grpSpPr>
        <p:sp>
          <p:nvSpPr>
            <p:cNvPr id="111623" name="Text Box 7"/>
            <p:cNvSpPr txBox="1">
              <a:spLocks noChangeArrowheads="1"/>
            </p:cNvSpPr>
            <p:nvPr/>
          </p:nvSpPr>
          <p:spPr bwMode="auto">
            <a:xfrm>
              <a:off x="1420" y="1018"/>
              <a:ext cx="528"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400" i="0">
                  <a:solidFill>
                    <a:srgbClr val="FF3300"/>
                  </a:solidFill>
                  <a:effectLst>
                    <a:outerShdw blurRad="38100" dist="38100" dir="2700000" algn="tl">
                      <a:srgbClr val="DDDDDD"/>
                    </a:outerShdw>
                  </a:effectLst>
                  <a:latin typeface="Times New Roman" panose="02020603050405020304"/>
                  <a:cs typeface="Times New Roman" panose="02020603050405020304"/>
                </a:rPr>
                <a:t>充电</a:t>
              </a:r>
              <a:endParaRPr lang="zh-CN" altLang="en-US" sz="3200" i="0">
                <a:solidFill>
                  <a:srgbClr val="FF3300"/>
                </a:solidFill>
                <a:effectLst>
                  <a:outerShdw blurRad="38100" dist="38100" dir="2700000" algn="tl">
                    <a:srgbClr val="DDDDDD"/>
                  </a:outerShdw>
                </a:effectLst>
                <a:latin typeface="Times New Roman" panose="02020603050405020304"/>
                <a:cs typeface="Times New Roman" panose="02020603050405020304"/>
              </a:endParaRPr>
            </a:p>
          </p:txBody>
        </p:sp>
        <p:sp>
          <p:nvSpPr>
            <p:cNvPr id="111624" name="Rectangle 8"/>
            <p:cNvSpPr>
              <a:spLocks noChangeArrowheads="1"/>
            </p:cNvSpPr>
            <p:nvPr/>
          </p:nvSpPr>
          <p:spPr bwMode="auto">
            <a:xfrm>
              <a:off x="2044" y="1200"/>
              <a:ext cx="644" cy="288"/>
            </a:xfrm>
            <a:prstGeom prst="rect">
              <a:avLst/>
            </a:prstGeom>
            <a:noFill/>
            <a:ln w="9525">
              <a:noFill/>
              <a:miter lim="800000"/>
            </a:ln>
            <a:effectLst/>
          </p:spPr>
          <p:txBody>
            <a:bodyPr>
              <a:spAutoFit/>
            </a:bodyPr>
            <a:lstStyle/>
            <a:p>
              <a:r>
                <a:rPr lang="zh-CN" altLang="en-US" sz="2400" b="1" i="0">
                  <a:solidFill>
                    <a:srgbClr val="003399"/>
                  </a:solidFill>
                  <a:effectLst>
                    <a:outerShdw blurRad="38100" dist="38100" dir="2700000" algn="tl">
                      <a:srgbClr val="DDDDDD"/>
                    </a:outerShdw>
                  </a:effectLst>
                  <a:latin typeface="Times New Roman" panose="02020603050405020304"/>
                  <a:cs typeface="Times New Roman" panose="02020603050405020304"/>
                </a:rPr>
                <a:t>放电</a:t>
              </a:r>
            </a:p>
          </p:txBody>
        </p:sp>
      </p:grpSp>
      <p:grpSp>
        <p:nvGrpSpPr>
          <p:cNvPr id="84997" name="Group 9"/>
          <p:cNvGrpSpPr/>
          <p:nvPr/>
        </p:nvGrpSpPr>
        <p:grpSpPr bwMode="auto">
          <a:xfrm>
            <a:off x="7239004" y="1052513"/>
            <a:ext cx="839788" cy="1498599"/>
            <a:chOff x="4560" y="768"/>
            <a:chExt cx="529" cy="944"/>
          </a:xfrm>
        </p:grpSpPr>
        <p:sp>
          <p:nvSpPr>
            <p:cNvPr id="111626" name="Text Box 10"/>
            <p:cNvSpPr txBox="1">
              <a:spLocks noChangeArrowheads="1"/>
            </p:cNvSpPr>
            <p:nvPr/>
          </p:nvSpPr>
          <p:spPr bwMode="auto">
            <a:xfrm>
              <a:off x="4560" y="768"/>
              <a:ext cx="384" cy="365"/>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3200">
                  <a:solidFill>
                    <a:srgbClr val="FF3300"/>
                  </a:solidFill>
                  <a:effectLst>
                    <a:outerShdw blurRad="38100" dist="38100" dir="2700000" algn="tl">
                      <a:srgbClr val="DDDDDD"/>
                    </a:outerShdw>
                  </a:effectLst>
                  <a:latin typeface="Times New Roman" panose="02020603050405020304"/>
                  <a:cs typeface="Times New Roman" panose="02020603050405020304"/>
                </a:rPr>
                <a:t>u</a:t>
              </a:r>
              <a:r>
                <a:rPr lang="en-US" altLang="zh-CN" sz="3200" i="0" baseline="-25000">
                  <a:solidFill>
                    <a:srgbClr val="FF3300"/>
                  </a:solidFill>
                  <a:effectLst>
                    <a:outerShdw blurRad="38100" dist="38100" dir="2700000" algn="tl">
                      <a:srgbClr val="DDDDDD"/>
                    </a:outerShdw>
                  </a:effectLst>
                  <a:latin typeface="Times New Roman" panose="02020603050405020304"/>
                  <a:cs typeface="Times New Roman" panose="02020603050405020304"/>
                </a:rPr>
                <a:t>o</a:t>
              </a:r>
              <a:endParaRPr lang="en-US" altLang="zh-CN" sz="3200" i="0">
                <a:solidFill>
                  <a:srgbClr val="FF3300"/>
                </a:solidFill>
                <a:effectLst>
                  <a:outerShdw blurRad="38100" dist="38100" dir="2700000" algn="tl">
                    <a:srgbClr val="DDDDDD"/>
                  </a:outerShdw>
                </a:effectLst>
                <a:latin typeface="Times New Roman" panose="02020603050405020304"/>
                <a:cs typeface="Times New Roman" panose="02020603050405020304"/>
              </a:endParaRPr>
            </a:p>
          </p:txBody>
        </p:sp>
        <p:sp>
          <p:nvSpPr>
            <p:cNvPr id="111627" name="Rectangle 11"/>
            <p:cNvSpPr>
              <a:spLocks noChangeArrowheads="1"/>
            </p:cNvSpPr>
            <p:nvPr/>
          </p:nvSpPr>
          <p:spPr bwMode="auto">
            <a:xfrm>
              <a:off x="4704" y="1344"/>
              <a:ext cx="385" cy="368"/>
            </a:xfrm>
            <a:prstGeom prst="rect">
              <a:avLst/>
            </a:prstGeom>
            <a:noFill/>
            <a:ln w="9525">
              <a:noFill/>
              <a:miter lim="800000"/>
            </a:ln>
            <a:effectLst/>
          </p:spPr>
          <p:txBody>
            <a:bodyPr wrap="none">
              <a:spAutoFit/>
            </a:bodyPr>
            <a:lstStyle/>
            <a:p>
              <a:r>
                <a:rPr lang="en-US" altLang="zh-CN" sz="3200" b="1" dirty="0" err="1">
                  <a:solidFill>
                    <a:srgbClr val="131C9E"/>
                  </a:solidFill>
                  <a:effectLst>
                    <a:outerShdw blurRad="38100" dist="38100" dir="2700000" algn="tl">
                      <a:srgbClr val="DDDDDD"/>
                    </a:outerShdw>
                  </a:effectLst>
                  <a:latin typeface="Times New Roman" panose="02020603050405020304"/>
                  <a:cs typeface="Times New Roman" panose="02020603050405020304"/>
                </a:rPr>
                <a:t>u</a:t>
              </a:r>
              <a:r>
                <a:rPr lang="en-US" altLang="zh-CN" sz="3200" b="1" baseline="-25000" dirty="0" err="1">
                  <a:solidFill>
                    <a:srgbClr val="131C9E"/>
                  </a:solidFill>
                  <a:effectLst>
                    <a:outerShdw blurRad="38100" dist="38100" dir="2700000" algn="tl">
                      <a:srgbClr val="DDDDDD"/>
                    </a:outerShdw>
                  </a:effectLst>
                  <a:latin typeface="Times New Roman" panose="02020603050405020304"/>
                  <a:cs typeface="Times New Roman" panose="02020603050405020304"/>
                </a:rPr>
                <a:t>C</a:t>
              </a:r>
              <a:endParaRPr lang="en-US" altLang="zh-CN" sz="3200" b="1" baseline="-25000" dirty="0">
                <a:solidFill>
                  <a:srgbClr val="131C9E"/>
                </a:solidFill>
                <a:effectLst>
                  <a:outerShdw blurRad="38100" dist="38100" dir="2700000" algn="tl">
                    <a:srgbClr val="DDDDDD"/>
                  </a:outerShdw>
                </a:effectLst>
                <a:latin typeface="Times New Roman" panose="02020603050405020304"/>
                <a:cs typeface="Times New Roman" panose="02020603050405020304"/>
              </a:endParaRPr>
            </a:p>
          </p:txBody>
        </p:sp>
      </p:grpSp>
      <p:grpSp>
        <p:nvGrpSpPr>
          <p:cNvPr id="5" name="Group 12"/>
          <p:cNvGrpSpPr/>
          <p:nvPr/>
        </p:nvGrpSpPr>
        <p:grpSpPr bwMode="auto">
          <a:xfrm>
            <a:off x="2279650" y="2119315"/>
            <a:ext cx="1995488" cy="461963"/>
            <a:chOff x="816" y="1392"/>
            <a:chExt cx="1257" cy="291"/>
          </a:xfrm>
        </p:grpSpPr>
        <p:sp>
          <p:nvSpPr>
            <p:cNvPr id="111629" name="Text Box 13"/>
            <p:cNvSpPr txBox="1">
              <a:spLocks noChangeArrowheads="1"/>
            </p:cNvSpPr>
            <p:nvPr/>
          </p:nvSpPr>
          <p:spPr bwMode="auto">
            <a:xfrm>
              <a:off x="816" y="1392"/>
              <a:ext cx="288"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effectLst>
                    <a:outerShdw blurRad="38100" dist="38100" dir="2700000" algn="tl">
                      <a:srgbClr val="DDDDDD"/>
                    </a:outerShdw>
                  </a:effectLst>
                  <a:latin typeface="Times New Roman" panose="02020603050405020304"/>
                  <a:cs typeface="Times New Roman" panose="02020603050405020304"/>
                </a:rPr>
                <a:t>t</a:t>
              </a:r>
              <a:r>
                <a:rPr lang="en-US" altLang="zh-CN" sz="2400" i="0" baseline="-25000">
                  <a:effectLst>
                    <a:outerShdw blurRad="38100" dist="38100" dir="2700000" algn="tl">
                      <a:srgbClr val="DDDDDD"/>
                    </a:outerShdw>
                  </a:effectLst>
                  <a:latin typeface="Times New Roman" panose="02020603050405020304"/>
                  <a:cs typeface="Times New Roman" panose="02020603050405020304"/>
                </a:rPr>
                <a:t>1</a:t>
              </a:r>
              <a:endParaRPr lang="en-US" altLang="zh-CN" sz="3200" i="0">
                <a:effectLst>
                  <a:outerShdw blurRad="38100" dist="38100" dir="2700000" algn="tl">
                    <a:srgbClr val="DDDDDD"/>
                  </a:outerShdw>
                </a:effectLst>
                <a:latin typeface="Times New Roman" panose="02020603050405020304"/>
                <a:cs typeface="Times New Roman" panose="02020603050405020304"/>
              </a:endParaRPr>
            </a:p>
          </p:txBody>
        </p:sp>
        <p:sp>
          <p:nvSpPr>
            <p:cNvPr id="111630" name="Rectangle 14"/>
            <p:cNvSpPr>
              <a:spLocks noChangeArrowheads="1"/>
            </p:cNvSpPr>
            <p:nvPr/>
          </p:nvSpPr>
          <p:spPr bwMode="auto">
            <a:xfrm>
              <a:off x="1824" y="1392"/>
              <a:ext cx="249" cy="291"/>
            </a:xfrm>
            <a:prstGeom prst="rect">
              <a:avLst/>
            </a:prstGeom>
            <a:noFill/>
            <a:ln w="9525">
              <a:noFill/>
              <a:miter lim="800000"/>
            </a:ln>
            <a:effectLst/>
          </p:spPr>
          <p:txBody>
            <a:bodyPr wrap="none">
              <a:spAutoFit/>
            </a:bodyPr>
            <a:lstStyle/>
            <a:p>
              <a:pPr>
                <a:spcBef>
                  <a:spcPct val="50000"/>
                </a:spcBef>
              </a:pPr>
              <a:r>
                <a:rPr lang="en-US" altLang="zh-CN" sz="2400" b="1">
                  <a:effectLst>
                    <a:outerShdw blurRad="38100" dist="38100" dir="2700000" algn="tl">
                      <a:srgbClr val="DDDDDD"/>
                    </a:outerShdw>
                  </a:effectLst>
                  <a:latin typeface="Times New Roman" panose="02020603050405020304"/>
                  <a:cs typeface="Times New Roman" panose="02020603050405020304"/>
                </a:rPr>
                <a:t>t</a:t>
              </a:r>
              <a:r>
                <a:rPr lang="en-US" altLang="zh-CN" sz="2400" b="1" i="0" baseline="-25000">
                  <a:effectLst>
                    <a:outerShdw blurRad="38100" dist="38100" dir="2700000" algn="tl">
                      <a:srgbClr val="DDDDDD"/>
                    </a:outerShdw>
                  </a:effectLst>
                  <a:latin typeface="Times New Roman" panose="02020603050405020304"/>
                  <a:cs typeface="Times New Roman" panose="02020603050405020304"/>
                </a:rPr>
                <a:t>3</a:t>
              </a:r>
            </a:p>
          </p:txBody>
        </p:sp>
        <p:sp>
          <p:nvSpPr>
            <p:cNvPr id="111631" name="Rectangle 15"/>
            <p:cNvSpPr>
              <a:spLocks noChangeArrowheads="1"/>
            </p:cNvSpPr>
            <p:nvPr/>
          </p:nvSpPr>
          <p:spPr bwMode="auto">
            <a:xfrm>
              <a:off x="1344" y="1392"/>
              <a:ext cx="249" cy="291"/>
            </a:xfrm>
            <a:prstGeom prst="rect">
              <a:avLst/>
            </a:prstGeom>
            <a:noFill/>
            <a:ln w="9525">
              <a:noFill/>
              <a:miter lim="800000"/>
            </a:ln>
            <a:effectLst/>
          </p:spPr>
          <p:txBody>
            <a:bodyPr wrap="none">
              <a:spAutoFit/>
            </a:bodyPr>
            <a:lstStyle/>
            <a:p>
              <a:pPr>
                <a:spcBef>
                  <a:spcPct val="50000"/>
                </a:spcBef>
              </a:pPr>
              <a:r>
                <a:rPr lang="en-US" altLang="zh-CN" sz="2400" b="1">
                  <a:effectLst>
                    <a:outerShdw blurRad="38100" dist="38100" dir="2700000" algn="tl">
                      <a:srgbClr val="DDDDDD"/>
                    </a:outerShdw>
                  </a:effectLst>
                  <a:latin typeface="Times New Roman" panose="02020603050405020304"/>
                  <a:cs typeface="Times New Roman" panose="02020603050405020304"/>
                </a:rPr>
                <a:t>t</a:t>
              </a:r>
              <a:r>
                <a:rPr lang="en-US" altLang="zh-CN" sz="2400" b="1" i="0" baseline="-25000">
                  <a:effectLst>
                    <a:outerShdw blurRad="38100" dist="38100" dir="2700000" algn="tl">
                      <a:srgbClr val="DDDDDD"/>
                    </a:outerShdw>
                  </a:effectLst>
                  <a:latin typeface="Times New Roman" panose="02020603050405020304"/>
                  <a:cs typeface="Times New Roman" panose="02020603050405020304"/>
                </a:rPr>
                <a:t>2</a:t>
              </a:r>
            </a:p>
          </p:txBody>
        </p:sp>
      </p:grpSp>
      <p:sp>
        <p:nvSpPr>
          <p:cNvPr id="111632" name="Rectangle 16"/>
          <p:cNvSpPr>
            <a:spLocks noChangeArrowheads="1"/>
          </p:cNvSpPr>
          <p:nvPr/>
        </p:nvSpPr>
        <p:spPr bwMode="auto">
          <a:xfrm>
            <a:off x="3200400" y="4052888"/>
            <a:ext cx="1718322" cy="523220"/>
          </a:xfrm>
          <a:prstGeom prst="rect">
            <a:avLst/>
          </a:prstGeom>
          <a:noFill/>
          <a:ln w="9525">
            <a:noFill/>
            <a:miter lim="800000"/>
          </a:ln>
          <a:effectLst/>
        </p:spPr>
        <p:txBody>
          <a:bodyPr wrap="none">
            <a:spAutoFit/>
          </a:bodyPr>
          <a:lstStyle/>
          <a:p>
            <a:pPr>
              <a:spcBef>
                <a:spcPct val="50000"/>
              </a:spcBef>
            </a:pPr>
            <a:r>
              <a:rPr lang="en-US" altLang="zh-CN" sz="2800" b="1">
                <a:effectLst>
                  <a:outerShdw blurRad="38100" dist="38100" dir="2700000" algn="tl">
                    <a:srgbClr val="DDDDDD"/>
                  </a:outerShdw>
                </a:effectLst>
                <a:latin typeface="Times New Roman" panose="02020603050405020304"/>
                <a:cs typeface="Times New Roman" panose="02020603050405020304"/>
              </a:rPr>
              <a:t>T = T</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1</a:t>
            </a:r>
            <a:r>
              <a:rPr lang="en-US" altLang="zh-CN" sz="2800" b="1">
                <a:effectLst>
                  <a:outerShdw blurRad="38100" dist="38100" dir="2700000" algn="tl">
                    <a:srgbClr val="DDDDDD"/>
                  </a:outerShdw>
                </a:effectLst>
                <a:latin typeface="Times New Roman" panose="02020603050405020304"/>
                <a:cs typeface="Times New Roman" panose="02020603050405020304"/>
              </a:rPr>
              <a:t>+T</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2</a:t>
            </a:r>
            <a:endParaRPr lang="en-US" altLang="zh-CN" sz="2800" b="1" baseline="-25000">
              <a:effectLst>
                <a:outerShdw blurRad="38100" dist="38100" dir="2700000" algn="tl">
                  <a:srgbClr val="DDDDDD"/>
                </a:outerShdw>
              </a:effectLst>
              <a:latin typeface="Times New Roman" panose="02020603050405020304"/>
              <a:cs typeface="Times New Roman" panose="02020603050405020304"/>
            </a:endParaRPr>
          </a:p>
        </p:txBody>
      </p:sp>
      <p:graphicFrame>
        <p:nvGraphicFramePr>
          <p:cNvPr id="111633" name="Object 17"/>
          <p:cNvGraphicFramePr>
            <a:graphicFrameLocks noChangeAspect="1"/>
          </p:cNvGraphicFramePr>
          <p:nvPr/>
        </p:nvGraphicFramePr>
        <p:xfrm>
          <a:off x="1408113" y="5105400"/>
          <a:ext cx="6645275" cy="911225"/>
        </p:xfrm>
        <a:graphic>
          <a:graphicData uri="http://schemas.openxmlformats.org/presentationml/2006/ole">
            <mc:AlternateContent xmlns:mc="http://schemas.openxmlformats.org/markup-compatibility/2006">
              <mc:Choice xmlns:v="urn:schemas-microsoft-com:vml" Requires="v">
                <p:oleObj spid="_x0000_s46087" name="Equation" r:id="rId7" imgW="2921000" imgH="292100" progId="Equation.3">
                  <p:embed/>
                </p:oleObj>
              </mc:Choice>
              <mc:Fallback>
                <p:oleObj name="Equation" r:id="rId7" imgW="29210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113" y="5105400"/>
                        <a:ext cx="6645275" cy="911225"/>
                      </a:xfrm>
                      <a:prstGeom prst="rect">
                        <a:avLst/>
                      </a:prstGeom>
                      <a:noFill/>
                      <a:ln>
                        <a:noFill/>
                      </a:ln>
                      <a:effectLst/>
                    </p:spPr>
                  </p:pic>
                </p:oleObj>
              </mc:Fallback>
            </mc:AlternateContent>
          </a:graphicData>
        </a:graphic>
      </p:graphicFrame>
      <p:sp>
        <p:nvSpPr>
          <p:cNvPr id="111634" name="Text Box 18"/>
          <p:cNvSpPr txBox="1">
            <a:spLocks noChangeArrowheads="1"/>
          </p:cNvSpPr>
          <p:nvPr/>
        </p:nvSpPr>
        <p:spPr bwMode="auto">
          <a:xfrm>
            <a:off x="609600" y="4724400"/>
            <a:ext cx="683895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latin typeface="Times New Roman" panose="02020603050405020304"/>
                <a:cs typeface="Times New Roman" panose="02020603050405020304"/>
              </a:rPr>
              <a:t>电容充放电过程，</a:t>
            </a:r>
            <a:r>
              <a:rPr lang="en-US" altLang="zh-CN" sz="2800">
                <a:effectLst>
                  <a:outerShdw blurRad="38100" dist="38100" dir="2700000" algn="tl">
                    <a:srgbClr val="DDDDDD"/>
                  </a:outerShdw>
                </a:effectLst>
                <a:latin typeface="Times New Roman" panose="02020603050405020304"/>
                <a:cs typeface="Times New Roman" panose="02020603050405020304"/>
              </a:rPr>
              <a:t>u</a:t>
            </a:r>
            <a:r>
              <a:rPr lang="en-US" altLang="zh-CN" sz="2800" baseline="-25000">
                <a:effectLst>
                  <a:outerShdw blurRad="38100" dist="38100" dir="2700000" algn="tl">
                    <a:srgbClr val="DDDDDD"/>
                  </a:outerShdw>
                </a:effectLst>
                <a:latin typeface="Times New Roman" panose="02020603050405020304"/>
                <a:cs typeface="Times New Roman" panose="02020603050405020304"/>
              </a:rPr>
              <a:t>C </a:t>
            </a:r>
            <a:r>
              <a:rPr lang="zh-CN" altLang="en-US" sz="2800" i="0">
                <a:effectLst>
                  <a:outerShdw blurRad="38100" dist="38100" dir="2700000" algn="tl">
                    <a:srgbClr val="DDDDDD"/>
                  </a:outerShdw>
                </a:effectLst>
                <a:latin typeface="Times New Roman" panose="02020603050405020304"/>
                <a:cs typeface="Times New Roman" panose="02020603050405020304"/>
              </a:rPr>
              <a:t>的响应规律为</a:t>
            </a:r>
          </a:p>
        </p:txBody>
      </p:sp>
      <p:sp>
        <p:nvSpPr>
          <p:cNvPr id="111635" name="Rectangle 19"/>
          <p:cNvSpPr>
            <a:spLocks noGrp="1" noChangeArrowheads="1"/>
          </p:cNvSpPr>
          <p:nvPr>
            <p:ph type="subTitle" idx="1"/>
          </p:nvPr>
        </p:nvSpPr>
        <p:spPr bwMode="auto">
          <a:xfrm>
            <a:off x="609600" y="4038600"/>
            <a:ext cx="2667000" cy="457200"/>
          </a:xfrm>
          <a:ln>
            <a:miter lim="800000"/>
          </a:ln>
        </p:spPr>
        <p:txBody>
          <a:bodyPr vert="horz" wrap="square" lIns="91440" tIns="45720" rIns="91440" bIns="45720" numCol="1" anchor="t" anchorCtr="0" compatLnSpc="1">
            <a:normAutofit fontScale="92500" lnSpcReduction="10000"/>
          </a:bodyPr>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4. </a:t>
            </a:r>
            <a:r>
              <a:rPr lang="zh-CN" altLang="en-US" sz="2800" b="1">
                <a:solidFill>
                  <a:srgbClr val="CC0000"/>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周期与频率</a:t>
            </a:r>
          </a:p>
        </p:txBody>
      </p:sp>
      <p:grpSp>
        <p:nvGrpSpPr>
          <p:cNvPr id="6" name="Group 20"/>
          <p:cNvGrpSpPr/>
          <p:nvPr/>
        </p:nvGrpSpPr>
        <p:grpSpPr bwMode="auto">
          <a:xfrm>
            <a:off x="2286000" y="2652713"/>
            <a:ext cx="1600200" cy="1219200"/>
            <a:chOff x="960" y="1776"/>
            <a:chExt cx="1008" cy="768"/>
          </a:xfrm>
        </p:grpSpPr>
        <p:sp>
          <p:nvSpPr>
            <p:cNvPr id="85009" name="Line 21"/>
            <p:cNvSpPr>
              <a:spLocks noChangeShapeType="1"/>
            </p:cNvSpPr>
            <p:nvPr/>
          </p:nvSpPr>
          <p:spPr bwMode="auto">
            <a:xfrm>
              <a:off x="1968" y="2208"/>
              <a:ext cx="0" cy="336"/>
            </a:xfrm>
            <a:prstGeom prst="line">
              <a:avLst/>
            </a:prstGeom>
            <a:noFill/>
            <a:ln w="12700">
              <a:solidFill>
                <a:srgbClr val="174EFF"/>
              </a:solidFill>
              <a:round/>
            </a:ln>
          </p:spPr>
          <p:txBody>
            <a:bodyPr wrap="none" anchor="ctr"/>
            <a:lstStyle/>
            <a:p>
              <a:endParaRPr lang="zh-CN" altLang="en-US" b="1">
                <a:latin typeface="Times New Roman" panose="02020603050405020304"/>
                <a:cs typeface="Times New Roman" panose="02020603050405020304"/>
              </a:endParaRPr>
            </a:p>
          </p:txBody>
        </p:sp>
        <p:sp>
          <p:nvSpPr>
            <p:cNvPr id="85010" name="Line 22"/>
            <p:cNvSpPr>
              <a:spLocks noChangeShapeType="1"/>
            </p:cNvSpPr>
            <p:nvPr/>
          </p:nvSpPr>
          <p:spPr bwMode="auto">
            <a:xfrm>
              <a:off x="1008" y="2112"/>
              <a:ext cx="480" cy="0"/>
            </a:xfrm>
            <a:prstGeom prst="line">
              <a:avLst/>
            </a:prstGeom>
            <a:noFill/>
            <a:ln w="9525">
              <a:solidFill>
                <a:srgbClr val="174EFF"/>
              </a:solidFill>
              <a:round/>
              <a:headEnd type="triangle" w="sm" len="lg"/>
              <a:tailEnd type="triangle" w="sm" len="lg"/>
            </a:ln>
          </p:spPr>
          <p:txBody>
            <a:bodyPr wrap="none" anchor="ctr"/>
            <a:lstStyle/>
            <a:p>
              <a:endParaRPr lang="zh-CN" altLang="en-US" b="1">
                <a:latin typeface="Times New Roman" panose="02020603050405020304"/>
                <a:cs typeface="Times New Roman" panose="02020603050405020304"/>
              </a:endParaRPr>
            </a:p>
          </p:txBody>
        </p:sp>
        <p:sp>
          <p:nvSpPr>
            <p:cNvPr id="85011" name="Line 23"/>
            <p:cNvSpPr>
              <a:spLocks noChangeShapeType="1"/>
            </p:cNvSpPr>
            <p:nvPr/>
          </p:nvSpPr>
          <p:spPr bwMode="auto">
            <a:xfrm>
              <a:off x="1488" y="2112"/>
              <a:ext cx="480" cy="0"/>
            </a:xfrm>
            <a:prstGeom prst="line">
              <a:avLst/>
            </a:prstGeom>
            <a:noFill/>
            <a:ln w="9525">
              <a:solidFill>
                <a:srgbClr val="174EFF"/>
              </a:solidFill>
              <a:round/>
              <a:headEnd type="triangle" w="sm" len="lg"/>
              <a:tailEnd type="triangle" w="sm" len="lg"/>
            </a:ln>
          </p:spPr>
          <p:txBody>
            <a:bodyPr wrap="none" anchor="ctr"/>
            <a:lstStyle/>
            <a:p>
              <a:endParaRPr lang="zh-CN" altLang="en-US" b="1">
                <a:latin typeface="Times New Roman" panose="02020603050405020304"/>
                <a:cs typeface="Times New Roman" panose="02020603050405020304"/>
              </a:endParaRPr>
            </a:p>
          </p:txBody>
        </p:sp>
        <p:sp>
          <p:nvSpPr>
            <p:cNvPr id="111640" name="Text Box 24"/>
            <p:cNvSpPr txBox="1">
              <a:spLocks noChangeArrowheads="1"/>
            </p:cNvSpPr>
            <p:nvPr/>
          </p:nvSpPr>
          <p:spPr bwMode="auto">
            <a:xfrm>
              <a:off x="1056" y="1776"/>
              <a:ext cx="336" cy="288"/>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dirty="0">
                  <a:solidFill>
                    <a:srgbClr val="131C9E"/>
                  </a:solidFill>
                  <a:effectLst>
                    <a:outerShdw blurRad="38100" dist="38100" dir="2700000" algn="tl">
                      <a:srgbClr val="DDDDDD"/>
                    </a:outerShdw>
                  </a:effectLst>
                  <a:latin typeface="Times New Roman" panose="02020603050405020304"/>
                  <a:cs typeface="Times New Roman" panose="02020603050405020304"/>
                </a:rPr>
                <a:t>T</a:t>
              </a:r>
              <a:r>
                <a:rPr lang="en-US" altLang="zh-CN" sz="2400" i="0" baseline="-25000" dirty="0">
                  <a:solidFill>
                    <a:srgbClr val="131C9E"/>
                  </a:solidFill>
                  <a:effectLst>
                    <a:outerShdw blurRad="38100" dist="38100" dir="2700000" algn="tl">
                      <a:srgbClr val="DDDDDD"/>
                    </a:outerShdw>
                  </a:effectLst>
                  <a:latin typeface="Times New Roman" panose="02020603050405020304"/>
                  <a:cs typeface="Times New Roman" panose="02020603050405020304"/>
                </a:rPr>
                <a:t>1</a:t>
              </a:r>
            </a:p>
          </p:txBody>
        </p:sp>
        <p:sp>
          <p:nvSpPr>
            <p:cNvPr id="111641" name="Rectangle 25"/>
            <p:cNvSpPr>
              <a:spLocks noChangeArrowheads="1"/>
            </p:cNvSpPr>
            <p:nvPr/>
          </p:nvSpPr>
          <p:spPr bwMode="auto">
            <a:xfrm>
              <a:off x="1584" y="1776"/>
              <a:ext cx="310" cy="291"/>
            </a:xfrm>
            <a:prstGeom prst="rect">
              <a:avLst/>
            </a:prstGeom>
            <a:noFill/>
            <a:ln w="9525">
              <a:noFill/>
              <a:miter lim="800000"/>
            </a:ln>
            <a:effectLst/>
          </p:spPr>
          <p:txBody>
            <a:bodyPr wrap="none">
              <a:spAutoFit/>
            </a:bodyPr>
            <a:lstStyle/>
            <a:p>
              <a:r>
                <a:rPr lang="en-US" altLang="zh-CN" sz="2400" b="1" dirty="0">
                  <a:solidFill>
                    <a:srgbClr val="131C9E"/>
                  </a:solidFill>
                  <a:effectLst>
                    <a:outerShdw blurRad="38100" dist="38100" dir="2700000" algn="tl">
                      <a:srgbClr val="DDDDDD"/>
                    </a:outerShdw>
                  </a:effectLst>
                  <a:latin typeface="Times New Roman" panose="02020603050405020304"/>
                  <a:cs typeface="Times New Roman" panose="02020603050405020304"/>
                </a:rPr>
                <a:t>T</a:t>
              </a:r>
              <a:r>
                <a:rPr lang="en-US" altLang="zh-CN" sz="2400" b="1" i="0" baseline="-25000" dirty="0">
                  <a:solidFill>
                    <a:srgbClr val="131C9E"/>
                  </a:solidFill>
                  <a:effectLst>
                    <a:outerShdw blurRad="38100" dist="38100" dir="2700000" algn="tl">
                      <a:srgbClr val="DDDDDD"/>
                    </a:outerShdw>
                  </a:effectLst>
                  <a:latin typeface="Times New Roman" panose="02020603050405020304"/>
                  <a:cs typeface="Times New Roman" panose="02020603050405020304"/>
                </a:rPr>
                <a:t>2</a:t>
              </a:r>
            </a:p>
          </p:txBody>
        </p:sp>
        <p:sp>
          <p:nvSpPr>
            <p:cNvPr id="111642" name="Rectangle 26"/>
            <p:cNvSpPr>
              <a:spLocks noChangeArrowheads="1"/>
            </p:cNvSpPr>
            <p:nvPr/>
          </p:nvSpPr>
          <p:spPr bwMode="auto">
            <a:xfrm>
              <a:off x="1344" y="2208"/>
              <a:ext cx="246" cy="291"/>
            </a:xfrm>
            <a:prstGeom prst="rect">
              <a:avLst/>
            </a:prstGeom>
            <a:noFill/>
            <a:ln w="9525">
              <a:noFill/>
              <a:miter lim="800000"/>
            </a:ln>
            <a:effectLst/>
          </p:spPr>
          <p:txBody>
            <a:bodyPr wrap="none">
              <a:spAutoFit/>
            </a:bodyPr>
            <a:lstStyle/>
            <a:p>
              <a:r>
                <a:rPr lang="en-US" altLang="zh-CN" sz="2400" b="1">
                  <a:solidFill>
                    <a:srgbClr val="FF3300"/>
                  </a:solidFill>
                  <a:effectLst>
                    <a:outerShdw blurRad="38100" dist="38100" dir="2700000" algn="tl">
                      <a:srgbClr val="DDDDDD"/>
                    </a:outerShdw>
                  </a:effectLst>
                  <a:latin typeface="Times New Roman" panose="02020603050405020304"/>
                  <a:cs typeface="Times New Roman" panose="02020603050405020304"/>
                </a:rPr>
                <a:t>T</a:t>
              </a:r>
              <a:endParaRPr lang="en-US" altLang="zh-CN" sz="2400" b="1" baseline="-25000">
                <a:solidFill>
                  <a:srgbClr val="FF3300"/>
                </a:solidFill>
                <a:effectLst>
                  <a:outerShdw blurRad="38100" dist="38100" dir="2700000" algn="tl">
                    <a:srgbClr val="DDDDDD"/>
                  </a:outerShdw>
                </a:effectLst>
                <a:latin typeface="Times New Roman" panose="02020603050405020304"/>
                <a:cs typeface="Times New Roman" panose="02020603050405020304"/>
              </a:endParaRPr>
            </a:p>
          </p:txBody>
        </p:sp>
        <p:sp>
          <p:nvSpPr>
            <p:cNvPr id="85015" name="Line 27"/>
            <p:cNvSpPr>
              <a:spLocks noChangeShapeType="1"/>
            </p:cNvSpPr>
            <p:nvPr/>
          </p:nvSpPr>
          <p:spPr bwMode="auto">
            <a:xfrm>
              <a:off x="960" y="2208"/>
              <a:ext cx="0" cy="336"/>
            </a:xfrm>
            <a:prstGeom prst="line">
              <a:avLst/>
            </a:prstGeom>
            <a:noFill/>
            <a:ln w="12700">
              <a:solidFill>
                <a:srgbClr val="174EFF"/>
              </a:solidFill>
              <a:round/>
            </a:ln>
          </p:spPr>
          <p:txBody>
            <a:bodyPr wrap="none" anchor="ctr"/>
            <a:lstStyle/>
            <a:p>
              <a:endParaRPr lang="zh-CN" altLang="en-US" b="1">
                <a:latin typeface="Times New Roman" panose="02020603050405020304"/>
                <a:cs typeface="Times New Roman" panose="02020603050405020304"/>
              </a:endParaRPr>
            </a:p>
          </p:txBody>
        </p:sp>
        <p:sp>
          <p:nvSpPr>
            <p:cNvPr id="85016" name="Line 28"/>
            <p:cNvSpPr>
              <a:spLocks noChangeShapeType="1"/>
            </p:cNvSpPr>
            <p:nvPr/>
          </p:nvSpPr>
          <p:spPr bwMode="auto">
            <a:xfrm>
              <a:off x="960" y="2448"/>
              <a:ext cx="1008" cy="0"/>
            </a:xfrm>
            <a:prstGeom prst="line">
              <a:avLst/>
            </a:prstGeom>
            <a:noFill/>
            <a:ln w="12700">
              <a:solidFill>
                <a:srgbClr val="174EFF"/>
              </a:solidFill>
              <a:round/>
              <a:headEnd type="triangle" w="sm" len="lg"/>
              <a:tailEnd type="triangle" w="sm" len="lg"/>
            </a:ln>
          </p:spPr>
          <p:txBody>
            <a:bodyPr wrap="none" anchor="ctr"/>
            <a:lstStyle/>
            <a:p>
              <a:endParaRPr lang="zh-CN" altLang="en-US" b="1">
                <a:latin typeface="Times New Roman" panose="02020603050405020304"/>
                <a:cs typeface="Times New Roman" panose="02020603050405020304"/>
              </a:endParaRPr>
            </a:p>
          </p:txBody>
        </p:sp>
      </p:grpSp>
      <p:grpSp>
        <p:nvGrpSpPr>
          <p:cNvPr id="85004" name="Group 30"/>
          <p:cNvGrpSpPr/>
          <p:nvPr/>
        </p:nvGrpSpPr>
        <p:grpSpPr bwMode="auto">
          <a:xfrm>
            <a:off x="4648200" y="685800"/>
            <a:ext cx="1958975" cy="3033713"/>
            <a:chOff x="2928" y="537"/>
            <a:chExt cx="1234" cy="1911"/>
          </a:xfrm>
        </p:grpSpPr>
        <p:sp>
          <p:nvSpPr>
            <p:cNvPr id="111647" name="Rectangle 31"/>
            <p:cNvSpPr>
              <a:spLocks noChangeArrowheads="1"/>
            </p:cNvSpPr>
            <p:nvPr/>
          </p:nvSpPr>
          <p:spPr bwMode="auto">
            <a:xfrm>
              <a:off x="3408" y="2121"/>
              <a:ext cx="754" cy="327"/>
            </a:xfrm>
            <a:prstGeom prst="rect">
              <a:avLst/>
            </a:prstGeom>
            <a:noFill/>
            <a:ln w="38100">
              <a:noFill/>
              <a:miter lim="800000"/>
            </a:ln>
            <a:effectLst/>
          </p:spPr>
          <p:txBody>
            <a:bodyPr wrap="none">
              <a:spAutoFit/>
            </a:bodyPr>
            <a:lstStyle/>
            <a:p>
              <a:pPr>
                <a:spcBef>
                  <a:spcPct val="5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a:t>
              </a:r>
              <a:r>
                <a:rPr lang="en-US" altLang="zh-CN" sz="2800" b="1">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o</a:t>
              </a:r>
              <a:r>
                <a:rPr lang="en-US" altLang="zh-CN" sz="2800" b="1" i="0" baseline="-25000">
                  <a:effectLst>
                    <a:outerShdw blurRad="38100" dist="38100" dir="2700000" algn="tl">
                      <a:srgbClr val="DDDDDD"/>
                    </a:outerShdw>
                  </a:effectLst>
                  <a:latin typeface="Times New Roman" panose="02020603050405020304"/>
                  <a:ea typeface="楷体_GB2312" charset="0"/>
                  <a:cs typeface="Times New Roman" panose="02020603050405020304"/>
                </a:rPr>
                <a:t>(sat)</a:t>
              </a:r>
            </a:p>
          </p:txBody>
        </p:sp>
        <p:sp>
          <p:nvSpPr>
            <p:cNvPr id="111648" name="Rectangle 32"/>
            <p:cNvSpPr>
              <a:spLocks noChangeArrowheads="1"/>
            </p:cNvSpPr>
            <p:nvPr/>
          </p:nvSpPr>
          <p:spPr bwMode="auto">
            <a:xfrm>
              <a:off x="2928" y="537"/>
              <a:ext cx="1008" cy="327"/>
            </a:xfrm>
            <a:prstGeom prst="rect">
              <a:avLst/>
            </a:prstGeom>
            <a:noFill/>
            <a:ln w="38100">
              <a:noFill/>
              <a:miter lim="800000"/>
            </a:ln>
            <a:effectLst/>
          </p:spPr>
          <p:txBody>
            <a:bodyPr>
              <a:spAutoFit/>
            </a:bodyPr>
            <a:lstStyle/>
            <a:p>
              <a:pPr>
                <a:spcBef>
                  <a:spcPct val="50000"/>
                </a:spcBef>
              </a:pPr>
              <a:r>
                <a:rPr lang="en-US" altLang="zh-CN" sz="2800" b="1" i="0">
                  <a:effectLst>
                    <a:outerShdw blurRad="38100" dist="38100" dir="2700000" algn="tl">
                      <a:srgbClr val="DDDDDD"/>
                    </a:outerShdw>
                  </a:effectLst>
                  <a:latin typeface="Times New Roman" panose="02020603050405020304"/>
                  <a:cs typeface="Times New Roman" panose="02020603050405020304"/>
                </a:rPr>
                <a:t>+ </a:t>
              </a:r>
              <a:r>
                <a:rPr lang="en-US" altLang="zh-CN" sz="2800" b="1">
                  <a:effectLst>
                    <a:outerShdw blurRad="38100" dist="38100" dir="2700000" algn="tl">
                      <a:srgbClr val="DDDDDD"/>
                    </a:outerShdw>
                  </a:effectLst>
                  <a:latin typeface="Times New Roman" panose="02020603050405020304"/>
                  <a:cs typeface="Times New Roman" panose="02020603050405020304"/>
                </a:rPr>
                <a:t>U</a:t>
              </a:r>
              <a:r>
                <a:rPr lang="en-US" altLang="zh-CN" sz="2800" b="1" i="0" baseline="-25000">
                  <a:effectLst>
                    <a:outerShdw blurRad="38100" dist="38100" dir="2700000" algn="tl">
                      <a:srgbClr val="DDDDDD"/>
                    </a:outerShdw>
                  </a:effectLst>
                  <a:latin typeface="Times New Roman" panose="02020603050405020304"/>
                  <a:cs typeface="Times New Roman" panose="02020603050405020304"/>
                </a:rPr>
                <a:t>o</a:t>
              </a:r>
              <a:r>
                <a:rPr lang="en-US" altLang="zh-CN" sz="2800" b="1" i="0" baseline="-25000">
                  <a:effectLst>
                    <a:outerShdw blurRad="38100" dist="38100" dir="2700000" algn="tl">
                      <a:srgbClr val="DDDDDD"/>
                    </a:outerShdw>
                  </a:effectLst>
                  <a:latin typeface="Times New Roman" panose="02020603050405020304"/>
                  <a:ea typeface="楷体_GB2312" charset="0"/>
                  <a:cs typeface="Times New Roman" panose="02020603050405020304"/>
                </a:rPr>
                <a:t>(sat)</a:t>
              </a:r>
            </a:p>
          </p:txBody>
        </p:sp>
      </p:grpSp>
      <p:graphicFrame>
        <p:nvGraphicFramePr>
          <p:cNvPr id="85005" name="Object 33"/>
          <p:cNvGraphicFramePr>
            <a:graphicFrameLocks noChangeAspect="1"/>
          </p:cNvGraphicFramePr>
          <p:nvPr/>
        </p:nvGraphicFramePr>
        <p:xfrm>
          <a:off x="3925888" y="2593975"/>
          <a:ext cx="798512" cy="498475"/>
        </p:xfrm>
        <a:graphic>
          <a:graphicData uri="http://schemas.openxmlformats.org/presentationml/2006/ole">
            <mc:AlternateContent xmlns:mc="http://schemas.openxmlformats.org/markup-compatibility/2006">
              <mc:Choice xmlns:v="urn:schemas-microsoft-com:vml" Requires="v">
                <p:oleObj spid="_x0000_s46088" name="Equation" r:id="rId9" imgW="279400" imgH="114300" progId="Equation.3">
                  <p:embed/>
                </p:oleObj>
              </mc:Choice>
              <mc:Fallback>
                <p:oleObj name="Equation" r:id="rId9" imgW="279400" imgH="114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5888" y="2593975"/>
                        <a:ext cx="798512" cy="498475"/>
                      </a:xfrm>
                      <a:prstGeom prst="rect">
                        <a:avLst/>
                      </a:prstGeom>
                      <a:noFill/>
                      <a:ln>
                        <a:noFill/>
                      </a:ln>
                      <a:effectLst/>
                    </p:spPr>
                  </p:pic>
                </p:oleObj>
              </mc:Fallback>
            </mc:AlternateContent>
          </a:graphicData>
        </a:graphic>
      </p:graphicFrame>
      <p:graphicFrame>
        <p:nvGraphicFramePr>
          <p:cNvPr id="85006" name="Object 34"/>
          <p:cNvGraphicFramePr>
            <a:graphicFrameLocks noChangeAspect="1"/>
          </p:cNvGraphicFramePr>
          <p:nvPr/>
        </p:nvGraphicFramePr>
        <p:xfrm>
          <a:off x="3124200" y="1314450"/>
          <a:ext cx="533400" cy="500063"/>
        </p:xfrm>
        <a:graphic>
          <a:graphicData uri="http://schemas.openxmlformats.org/presentationml/2006/ole">
            <mc:AlternateContent xmlns:mc="http://schemas.openxmlformats.org/markup-compatibility/2006">
              <mc:Choice xmlns:v="urn:schemas-microsoft-com:vml" Requires="v">
                <p:oleObj spid="_x0000_s46089" name="公式" r:id="rId11" imgW="127000" imgH="114300" progId="Equation.3">
                  <p:embed/>
                </p:oleObj>
              </mc:Choice>
              <mc:Fallback>
                <p:oleObj name="公式" r:id="rId11" imgW="127000" imgH="114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1314450"/>
                        <a:ext cx="533400" cy="5000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48980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1635">
                                            <p:txEl>
                                              <p:pRg st="0" end="0"/>
                                            </p:txEl>
                                          </p:spTgt>
                                        </p:tgtEl>
                                        <p:attrNameLst>
                                          <p:attrName>style.visibility</p:attrName>
                                        </p:attrNameLst>
                                      </p:cBhvr>
                                      <p:to>
                                        <p:strVal val="visible"/>
                                      </p:to>
                                    </p:set>
                                    <p:animEffect transition="in" filter="blinds(vertical)">
                                      <p:cBhvr>
                                        <p:cTn id="7" dur="500"/>
                                        <p:tgtEl>
                                          <p:spTgt spid="1116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最大化时奏乐.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4" name="感叹时奏乐.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iterate type="wd">
                                    <p:tmPct val="100000"/>
                                  </p:iterate>
                                  <p:childTnLst>
                                    <p:set>
                                      <p:cBhvr>
                                        <p:cTn id="21" dur="1" fill="hold">
                                          <p:stCondLst>
                                            <p:cond delay="0"/>
                                          </p:stCondLst>
                                        </p:cTn>
                                        <p:tgtEl>
                                          <p:spTgt spid="111632"/>
                                        </p:tgtEl>
                                        <p:attrNameLst>
                                          <p:attrName>style.visibility</p:attrName>
                                        </p:attrNameLst>
                                      </p:cBhvr>
                                      <p:to>
                                        <p:strVal val="visible"/>
                                      </p:to>
                                    </p:set>
                                    <p:animEffect transition="in" filter="blinds(vertical)">
                                      <p:cBhvr>
                                        <p:cTn id="22" dur="300"/>
                                        <p:tgtEl>
                                          <p:spTgt spid="1116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1634"/>
                                        </p:tgtEl>
                                        <p:attrNameLst>
                                          <p:attrName>style.visibility</p:attrName>
                                        </p:attrNameLst>
                                      </p:cBhvr>
                                      <p:to>
                                        <p:strVal val="visible"/>
                                      </p:to>
                                    </p:set>
                                    <p:animEffect transition="in" filter="wipe(left)">
                                      <p:cBhvr>
                                        <p:cTn id="32" dur="500"/>
                                        <p:tgtEl>
                                          <p:spTgt spid="111634"/>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11633"/>
                                        </p:tgtEl>
                                        <p:attrNameLst>
                                          <p:attrName>style.visibility</p:attrName>
                                        </p:attrNameLst>
                                      </p:cBhvr>
                                      <p:to>
                                        <p:strVal val="visible"/>
                                      </p:to>
                                    </p:set>
                                    <p:animEffect transition="in" filter="wipe(left)">
                                      <p:cBhvr>
                                        <p:cTn id="36" dur="500"/>
                                        <p:tgtEl>
                                          <p:spTgt spid="111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2" grpId="0" autoUpdateAnimBg="0"/>
      <p:bldP spid="111634" grpId="0" autoUpdateAnimBg="0"/>
      <p:bldP spid="111635"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bwMode="auto">
          <a:xfrm>
            <a:off x="304800" y="319088"/>
            <a:ext cx="4191000" cy="2728912"/>
            <a:chOff x="240" y="201"/>
            <a:chExt cx="2640" cy="1719"/>
          </a:xfrm>
        </p:grpSpPr>
        <p:sp>
          <p:nvSpPr>
            <p:cNvPr id="112643" name="Text Box 3"/>
            <p:cNvSpPr txBox="1">
              <a:spLocks noChangeArrowheads="1"/>
            </p:cNvSpPr>
            <p:nvPr/>
          </p:nvSpPr>
          <p:spPr bwMode="auto">
            <a:xfrm>
              <a:off x="240" y="201"/>
              <a:ext cx="1728"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0099"/>
                  </a:solidFill>
                  <a:effectLst>
                    <a:outerShdw blurRad="38100" dist="38100" dir="2700000" algn="tl">
                      <a:srgbClr val="DDDDDD"/>
                    </a:outerShdw>
                  </a:effectLst>
                </a:rPr>
                <a:t>在充电过程中</a:t>
              </a:r>
              <a:endParaRPr lang="zh-CN" altLang="en-US" sz="2800" b="0" i="0">
                <a:solidFill>
                  <a:srgbClr val="000099"/>
                </a:solidFill>
                <a:effectLst>
                  <a:outerShdw blurRad="38100" dist="38100" dir="2700000" algn="tl">
                    <a:srgbClr val="DDDDDD"/>
                  </a:outerShdw>
                </a:effectLst>
              </a:endParaRPr>
            </a:p>
          </p:txBody>
        </p:sp>
        <p:graphicFrame>
          <p:nvGraphicFramePr>
            <p:cNvPr id="86029" name="Object 4"/>
            <p:cNvGraphicFramePr/>
            <p:nvPr/>
          </p:nvGraphicFramePr>
          <p:xfrm>
            <a:off x="271" y="449"/>
            <a:ext cx="2609" cy="1471"/>
          </p:xfrm>
          <a:graphic>
            <a:graphicData uri="http://schemas.openxmlformats.org/presentationml/2006/ole">
              <mc:AlternateContent xmlns:mc="http://schemas.openxmlformats.org/markup-compatibility/2006">
                <mc:Choice xmlns:v="urn:schemas-microsoft-com:vml" Requires="v">
                  <p:oleObj spid="_x0000_s47110" name="Equation" r:id="rId3" imgW="2527300" imgH="1193800" progId="Equation.3">
                    <p:embed/>
                  </p:oleObj>
                </mc:Choice>
                <mc:Fallback>
                  <p:oleObj name="Equation" r:id="rId3" imgW="2527300" imgH="11938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 y="449"/>
                          <a:ext cx="2609" cy="1471"/>
                        </a:xfrm>
                        <a:prstGeom prst="rect">
                          <a:avLst/>
                        </a:prstGeom>
                        <a:noFill/>
                        <a:ln>
                          <a:noFill/>
                        </a:ln>
                        <a:effectLst/>
                      </p:spPr>
                    </p:pic>
                  </p:oleObj>
                </mc:Fallback>
              </mc:AlternateContent>
            </a:graphicData>
          </a:graphic>
        </p:graphicFrame>
      </p:grpSp>
      <p:grpSp>
        <p:nvGrpSpPr>
          <p:cNvPr id="3" name="Group 17"/>
          <p:cNvGrpSpPr/>
          <p:nvPr/>
        </p:nvGrpSpPr>
        <p:grpSpPr bwMode="auto">
          <a:xfrm>
            <a:off x="4606925" y="304800"/>
            <a:ext cx="4308475" cy="2774950"/>
            <a:chOff x="2854" y="192"/>
            <a:chExt cx="2714" cy="1748"/>
          </a:xfrm>
        </p:grpSpPr>
        <p:sp>
          <p:nvSpPr>
            <p:cNvPr id="112646" name="Rectangle 6"/>
            <p:cNvSpPr>
              <a:spLocks noChangeArrowheads="1"/>
            </p:cNvSpPr>
            <p:nvPr/>
          </p:nvSpPr>
          <p:spPr bwMode="auto">
            <a:xfrm>
              <a:off x="2854" y="192"/>
              <a:ext cx="1466" cy="327"/>
            </a:xfrm>
            <a:prstGeom prst="rect">
              <a:avLst/>
            </a:prstGeom>
            <a:noFill/>
            <a:ln w="9525">
              <a:noFill/>
              <a:miter lim="800000"/>
            </a:ln>
            <a:effectLst/>
          </p:spPr>
          <p:txBody>
            <a:bodyPr wrap="none">
              <a:spAutoFit/>
            </a:bodyPr>
            <a:lstStyle/>
            <a:p>
              <a:r>
                <a:rPr lang="zh-CN" altLang="en-US" sz="2800" b="1" i="0" dirty="0">
                  <a:solidFill>
                    <a:srgbClr val="000099"/>
                  </a:solidFill>
                  <a:effectLst>
                    <a:outerShdw blurRad="38100" dist="38100" dir="2700000" algn="tl">
                      <a:srgbClr val="DDDDDD"/>
                    </a:outerShdw>
                  </a:effectLst>
                  <a:latin typeface="Times New Roman" panose="02020603050405020304" charset="0"/>
                </a:rPr>
                <a:t>在放电过程中</a:t>
              </a:r>
            </a:p>
          </p:txBody>
        </p:sp>
        <p:graphicFrame>
          <p:nvGraphicFramePr>
            <p:cNvPr id="86027" name="Object 7"/>
            <p:cNvGraphicFramePr>
              <a:graphicFrameLocks noChangeAspect="1"/>
            </p:cNvGraphicFramePr>
            <p:nvPr/>
          </p:nvGraphicFramePr>
          <p:xfrm>
            <a:off x="2911" y="461"/>
            <a:ext cx="2657" cy="1479"/>
          </p:xfrm>
          <a:graphic>
            <a:graphicData uri="http://schemas.openxmlformats.org/presentationml/2006/ole">
              <mc:AlternateContent xmlns:mc="http://schemas.openxmlformats.org/markup-compatibility/2006">
                <mc:Choice xmlns:v="urn:schemas-microsoft-com:vml" Requires="v">
                  <p:oleObj spid="_x0000_s47111" name="Equation" r:id="rId5" imgW="2476500" imgH="1193800" progId="Equation.3">
                    <p:embed/>
                  </p:oleObj>
                </mc:Choice>
                <mc:Fallback>
                  <p:oleObj name="Equation" r:id="rId5" imgW="2476500" imgH="119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1" y="461"/>
                          <a:ext cx="2657" cy="1479"/>
                        </a:xfrm>
                        <a:prstGeom prst="rect">
                          <a:avLst/>
                        </a:prstGeom>
                        <a:noFill/>
                        <a:ln>
                          <a:noFill/>
                        </a:ln>
                        <a:effectLst/>
                      </p:spPr>
                    </p:pic>
                  </p:oleObj>
                </mc:Fallback>
              </mc:AlternateContent>
            </a:graphicData>
          </a:graphic>
        </p:graphicFrame>
      </p:grpSp>
      <p:sp>
        <p:nvSpPr>
          <p:cNvPr id="112648" name="Text Box 8"/>
          <p:cNvSpPr txBox="1">
            <a:spLocks noChangeArrowheads="1"/>
          </p:cNvSpPr>
          <p:nvPr/>
        </p:nvSpPr>
        <p:spPr bwMode="auto">
          <a:xfrm>
            <a:off x="457200" y="3738563"/>
            <a:ext cx="2908300" cy="519112"/>
          </a:xfrm>
          <a:prstGeom prst="rect">
            <a:avLst/>
          </a:prstGeom>
          <a:noFill/>
          <a:ln w="9525">
            <a:noFill/>
            <a:miter lim="800000"/>
          </a:ln>
          <a:effectLst/>
        </p:spPr>
        <p:txBody>
          <a:bodyPr>
            <a:spAutoFit/>
          </a:bodyPr>
          <a:lstStyle/>
          <a:p>
            <a:pPr>
              <a:spcBef>
                <a:spcPct val="50000"/>
              </a:spcBef>
              <a:defRPr/>
            </a:pPr>
            <a:r>
              <a:rPr lang="zh-CN" altLang="en-US" sz="2800" b="1" i="0" dirty="0">
                <a:solidFill>
                  <a:srgbClr val="CC0000"/>
                </a:solidFill>
                <a:effectLst>
                  <a:outerShdw blurRad="38100" dist="38100" dir="2700000" algn="tl">
                    <a:srgbClr val="C0C0C0"/>
                  </a:outerShdw>
                </a:effectLst>
                <a:latin typeface="Times New Roman" panose="02020603050405020304" charset="0"/>
                <a:ea typeface="宋体" panose="02010600030101010101" pitchFamily="2" charset="-122"/>
                <a:cs typeface="+mn-cs"/>
              </a:rPr>
              <a:t>矩形波的周期</a:t>
            </a:r>
          </a:p>
        </p:txBody>
      </p:sp>
      <p:graphicFrame>
        <p:nvGraphicFramePr>
          <p:cNvPr id="112649" name="Object 9"/>
          <p:cNvGraphicFramePr>
            <a:graphicFrameLocks noChangeAspect="1"/>
          </p:cNvGraphicFramePr>
          <p:nvPr/>
        </p:nvGraphicFramePr>
        <p:xfrm>
          <a:off x="2909888" y="3471863"/>
          <a:ext cx="4557712" cy="1100137"/>
        </p:xfrm>
        <a:graphic>
          <a:graphicData uri="http://schemas.openxmlformats.org/presentationml/2006/ole">
            <mc:AlternateContent xmlns:mc="http://schemas.openxmlformats.org/markup-compatibility/2006">
              <mc:Choice xmlns:v="urn:schemas-microsoft-com:vml" Requires="v">
                <p:oleObj spid="_x0000_s47112" name="Equation" r:id="rId7" imgW="2413000" imgH="469900" progId="Equation.3">
                  <p:embed/>
                </p:oleObj>
              </mc:Choice>
              <mc:Fallback>
                <p:oleObj name="Equation" r:id="rId7" imgW="2413000" imgH="469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9888" y="3471863"/>
                        <a:ext cx="4557712" cy="1100137"/>
                      </a:xfrm>
                      <a:prstGeom prst="rect">
                        <a:avLst/>
                      </a:prstGeom>
                      <a:noFill/>
                      <a:ln>
                        <a:noFill/>
                      </a:ln>
                      <a:effectLst/>
                    </p:spPr>
                  </p:pic>
                </p:oleObj>
              </mc:Fallback>
            </mc:AlternateContent>
          </a:graphicData>
        </a:graphic>
      </p:graphicFrame>
      <p:sp>
        <p:nvSpPr>
          <p:cNvPr id="112650" name="Rectangle 10"/>
          <p:cNvSpPr>
            <a:spLocks noChangeArrowheads="1"/>
          </p:cNvSpPr>
          <p:nvPr/>
        </p:nvSpPr>
        <p:spPr bwMode="auto">
          <a:xfrm>
            <a:off x="533400" y="4572000"/>
            <a:ext cx="2327275" cy="519113"/>
          </a:xfrm>
          <a:prstGeom prst="rect">
            <a:avLst/>
          </a:prstGeom>
          <a:noFill/>
          <a:ln w="9525">
            <a:noFill/>
            <a:miter lim="800000"/>
          </a:ln>
          <a:effectLst/>
        </p:spPr>
        <p:txBody>
          <a:bodyPr wrap="none">
            <a:spAutoFit/>
          </a:bodyPr>
          <a:lstStyle/>
          <a:p>
            <a:pPr>
              <a:spcBef>
                <a:spcPct val="50000"/>
              </a:spcBef>
            </a:pPr>
            <a:r>
              <a:rPr lang="zh-CN" altLang="en-US" sz="2800" b="1" i="0" dirty="0">
                <a:solidFill>
                  <a:srgbClr val="CC0000"/>
                </a:solidFill>
                <a:effectLst>
                  <a:outerShdw blurRad="38100" dist="38100" dir="2700000" algn="tl">
                    <a:srgbClr val="DDDDDD"/>
                  </a:outerShdw>
                </a:effectLst>
                <a:latin typeface="Times New Roman" panose="02020603050405020304" charset="0"/>
              </a:rPr>
              <a:t>矩形波的频率</a:t>
            </a:r>
          </a:p>
        </p:txBody>
      </p:sp>
      <p:graphicFrame>
        <p:nvGraphicFramePr>
          <p:cNvPr id="112651" name="Object 11"/>
          <p:cNvGraphicFramePr>
            <a:graphicFrameLocks noChangeAspect="1"/>
          </p:cNvGraphicFramePr>
          <p:nvPr/>
        </p:nvGraphicFramePr>
        <p:xfrm>
          <a:off x="2986088" y="4357688"/>
          <a:ext cx="4086225" cy="1570037"/>
        </p:xfrm>
        <a:graphic>
          <a:graphicData uri="http://schemas.openxmlformats.org/presentationml/2006/ole">
            <mc:AlternateContent xmlns:mc="http://schemas.openxmlformats.org/markup-compatibility/2006">
              <mc:Choice xmlns:v="urn:schemas-microsoft-com:vml" Requires="v">
                <p:oleObj spid="_x0000_s47113" name="公式" r:id="rId9" imgW="2095500" imgH="698500" progId="Equation.3">
                  <p:embed/>
                </p:oleObj>
              </mc:Choice>
              <mc:Fallback>
                <p:oleObj name="公式" r:id="rId9" imgW="20955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6088" y="4357688"/>
                        <a:ext cx="4086225" cy="1570037"/>
                      </a:xfrm>
                      <a:prstGeom prst="rect">
                        <a:avLst/>
                      </a:prstGeom>
                      <a:noFill/>
                      <a:ln>
                        <a:noFill/>
                      </a:ln>
                      <a:effectLst/>
                    </p:spPr>
                  </p:pic>
                </p:oleObj>
              </mc:Fallback>
            </mc:AlternateContent>
          </a:graphicData>
        </a:graphic>
      </p:graphicFrame>
      <p:sp>
        <p:nvSpPr>
          <p:cNvPr id="112652" name="Text Box 12"/>
          <p:cNvSpPr txBox="1">
            <a:spLocks noChangeArrowheads="1"/>
          </p:cNvSpPr>
          <p:nvPr/>
        </p:nvSpPr>
        <p:spPr bwMode="auto">
          <a:xfrm>
            <a:off x="457200" y="3124200"/>
            <a:ext cx="5867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006600"/>
                </a:solidFill>
                <a:effectLst>
                  <a:outerShdw blurRad="38100" dist="38100" dir="2700000" algn="tl">
                    <a:srgbClr val="DDDDDD"/>
                  </a:outerShdw>
                </a:effectLst>
              </a:rPr>
              <a:t>充放电时间常数相同：</a:t>
            </a:r>
            <a:r>
              <a:rPr lang="zh-CN" altLang="en-US" sz="2800">
                <a:solidFill>
                  <a:srgbClr val="290C86"/>
                </a:solidFill>
                <a:sym typeface="Symbol" panose="05050102010706020507" charset="0"/>
              </a:rPr>
              <a:t></a:t>
            </a:r>
            <a:r>
              <a:rPr lang="zh-CN" altLang="en-US" sz="2800" i="0">
                <a:solidFill>
                  <a:srgbClr val="290C86"/>
                </a:solidFill>
                <a:sym typeface="Symbol" panose="05050102010706020507" charset="0"/>
              </a:rPr>
              <a:t> </a:t>
            </a:r>
            <a:r>
              <a:rPr lang="en-US" altLang="zh-CN" sz="2800">
                <a:solidFill>
                  <a:srgbClr val="290C86"/>
                </a:solidFill>
                <a:sym typeface="Symbol" panose="05050102010706020507" charset="0"/>
              </a:rPr>
              <a:t>= RC</a:t>
            </a:r>
            <a:r>
              <a:rPr lang="en-US" altLang="zh-CN" sz="2800" b="0" i="0">
                <a:sym typeface="Symbol" panose="05050102010706020507" charset="0"/>
              </a:rPr>
              <a:t> </a:t>
            </a:r>
            <a:endParaRPr lang="en-US" altLang="zh-CN" sz="2800" b="0" i="0"/>
          </a:p>
        </p:txBody>
      </p:sp>
      <p:sp>
        <p:nvSpPr>
          <p:cNvPr id="112656" name="Rectangle 16"/>
          <p:cNvSpPr>
            <a:spLocks noChangeArrowheads="1"/>
          </p:cNvSpPr>
          <p:nvPr/>
        </p:nvSpPr>
        <p:spPr bwMode="auto">
          <a:xfrm>
            <a:off x="533400" y="5719763"/>
            <a:ext cx="6705600" cy="604837"/>
          </a:xfrm>
          <a:prstGeom prst="rect">
            <a:avLst/>
          </a:prstGeom>
          <a:noFill/>
          <a:ln w="9525">
            <a:noFill/>
            <a:miter lim="800000"/>
          </a:ln>
          <a:effectLst/>
        </p:spPr>
        <p:txBody>
          <a:bodyPr>
            <a:spAutoFit/>
          </a:bodyPr>
          <a:lstStyle/>
          <a:p>
            <a:pPr>
              <a:lnSpc>
                <a:spcPct val="120000"/>
              </a:lnSpc>
            </a:pPr>
            <a:r>
              <a:rPr lang="zh-CN" altLang="en-US" sz="2800" b="1" i="0">
                <a:solidFill>
                  <a:srgbClr val="CC0000"/>
                </a:solidFill>
                <a:effectLst>
                  <a:outerShdw blurRad="38100" dist="38100" dir="2700000" algn="tl">
                    <a:srgbClr val="DDDDDD"/>
                  </a:outerShdw>
                </a:effectLst>
                <a:latin typeface="Times New Roman" panose="02020603050405020304" charset="0"/>
              </a:rPr>
              <a:t>矩形波常用于数字电路中作为信号源</a:t>
            </a:r>
          </a:p>
        </p:txBody>
      </p:sp>
    </p:spTree>
    <p:extLst>
      <p:ext uri="{BB962C8B-B14F-4D97-AF65-F5344CB8AC3E}">
        <p14:creationId xmlns:p14="http://schemas.microsoft.com/office/powerpoint/2010/main" val="31770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12652"/>
                                        </p:tgtEl>
                                        <p:attrNameLst>
                                          <p:attrName>style.visibility</p:attrName>
                                        </p:attrNameLst>
                                      </p:cBhvr>
                                      <p:to>
                                        <p:strVal val="visible"/>
                                      </p:to>
                                    </p:set>
                                    <p:animEffect transition="in" filter="blinds(vertical)">
                                      <p:cBhvr>
                                        <p:cTn id="17" dur="500"/>
                                        <p:tgtEl>
                                          <p:spTgt spid="1126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48"/>
                                        </p:tgtEl>
                                        <p:attrNameLst>
                                          <p:attrName>style.visibility</p:attrName>
                                        </p:attrNameLst>
                                      </p:cBhvr>
                                      <p:to>
                                        <p:strVal val="visible"/>
                                      </p:to>
                                    </p:set>
                                    <p:animEffect transition="in" filter="wipe(left)">
                                      <p:cBhvr>
                                        <p:cTn id="22" dur="500"/>
                                        <p:tgtEl>
                                          <p:spTgt spid="112648"/>
                                        </p:tgtEl>
                                      </p:cBhvr>
                                    </p:animEffect>
                                  </p:childTnLst>
                                </p:cTn>
                              </p:par>
                            </p:childTnLst>
                          </p:cTn>
                        </p:par>
                        <p:par>
                          <p:cTn id="23" fill="hold">
                            <p:stCondLst>
                              <p:cond delay="500"/>
                            </p:stCondLst>
                            <p:childTnLst>
                              <p:par>
                                <p:cTn id="24" presetID="3" presetClass="entr" presetSubtype="5" fill="hold" nodeType="afterEffect">
                                  <p:stCondLst>
                                    <p:cond delay="0"/>
                                  </p:stCondLst>
                                  <p:childTnLst>
                                    <p:set>
                                      <p:cBhvr>
                                        <p:cTn id="25" dur="1" fill="hold">
                                          <p:stCondLst>
                                            <p:cond delay="0"/>
                                          </p:stCondLst>
                                        </p:cTn>
                                        <p:tgtEl>
                                          <p:spTgt spid="112649"/>
                                        </p:tgtEl>
                                        <p:attrNameLst>
                                          <p:attrName>style.visibility</p:attrName>
                                        </p:attrNameLst>
                                      </p:cBhvr>
                                      <p:to>
                                        <p:strVal val="visible"/>
                                      </p:to>
                                    </p:set>
                                    <p:animEffect transition="in" filter="blinds(vertical)">
                                      <p:cBhvr>
                                        <p:cTn id="26" dur="500"/>
                                        <p:tgtEl>
                                          <p:spTgt spid="1126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2650"/>
                                        </p:tgtEl>
                                        <p:attrNameLst>
                                          <p:attrName>style.visibility</p:attrName>
                                        </p:attrNameLst>
                                      </p:cBhvr>
                                      <p:to>
                                        <p:strVal val="visible"/>
                                      </p:to>
                                    </p:set>
                                    <p:animEffect transition="in" filter="wipe(left)">
                                      <p:cBhvr>
                                        <p:cTn id="31" dur="500"/>
                                        <p:tgtEl>
                                          <p:spTgt spid="112650"/>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12651"/>
                                        </p:tgtEl>
                                        <p:attrNameLst>
                                          <p:attrName>style.visibility</p:attrName>
                                        </p:attrNameLst>
                                      </p:cBhvr>
                                      <p:to>
                                        <p:strVal val="visible"/>
                                      </p:to>
                                    </p:set>
                                    <p:animEffect transition="in" filter="wipe(left)">
                                      <p:cBhvr>
                                        <p:cTn id="35" dur="500"/>
                                        <p:tgtEl>
                                          <p:spTgt spid="1126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2656"/>
                                        </p:tgtEl>
                                        <p:attrNameLst>
                                          <p:attrName>style.visibility</p:attrName>
                                        </p:attrNameLst>
                                      </p:cBhvr>
                                      <p:to>
                                        <p:strVal val="visible"/>
                                      </p:to>
                                    </p:set>
                                    <p:animEffect transition="in" filter="wipe(left)">
                                      <p:cBhvr>
                                        <p:cTn id="40" dur="500"/>
                                        <p:tgtEl>
                                          <p:spTgt spid="112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8" grpId="0" autoUpdateAnimBg="0"/>
      <p:bldP spid="112650" grpId="0" autoUpdateAnimBg="0"/>
      <p:bldP spid="112652" grpId="0" autoUpdateAnimBg="0"/>
      <p:bldP spid="11265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1311275" y="4051300"/>
            <a:ext cx="5334000" cy="1587500"/>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lnSpc>
                <a:spcPct val="110000"/>
              </a:lnSpc>
              <a:spcBef>
                <a:spcPct val="10000"/>
              </a:spcBef>
            </a:pPr>
            <a:r>
              <a:rPr lang="en-US" altLang="zh-CN" sz="2800">
                <a:solidFill>
                  <a:srgbClr val="CC0000"/>
                </a:solidFill>
                <a:effectLst>
                  <a:outerShdw blurRad="38100" dist="38100" dir="2700000" algn="tl">
                    <a:srgbClr val="DDDDDD"/>
                  </a:outerShdw>
                </a:effectLst>
                <a:latin typeface="Times New Roman" panose="02020603050405020304"/>
                <a:cs typeface="Times New Roman" panose="02020603050405020304"/>
              </a:rPr>
              <a:t>  </a:t>
            </a:r>
            <a:r>
              <a:rPr lang="en-US" altLang="zh-CN" sz="2800" i="0">
                <a:solidFill>
                  <a:srgbClr val="CC0000"/>
                </a:solidFill>
                <a:effectLst>
                  <a:outerShdw blurRad="38100" dist="38100" dir="2700000" algn="tl">
                    <a:srgbClr val="DDDDDD"/>
                  </a:outerShdw>
                </a:effectLst>
                <a:latin typeface="Times New Roman" panose="02020603050405020304"/>
                <a:cs typeface="Times New Roman" panose="02020603050405020304"/>
              </a:rPr>
              <a:t>A</a:t>
            </a:r>
            <a:r>
              <a:rPr lang="en-US" altLang="zh-CN" sz="2800"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1</a:t>
            </a:r>
            <a:r>
              <a:rPr lang="zh-CN" altLang="en-US" sz="2800" i="0">
                <a:solidFill>
                  <a:srgbClr val="CC0000"/>
                </a:solidFill>
                <a:effectLst>
                  <a:outerShdw blurRad="38100" dist="38100" dir="2700000" algn="tl">
                    <a:srgbClr val="DDDDDD"/>
                  </a:outerShdw>
                </a:effectLst>
                <a:latin typeface="Times New Roman" panose="02020603050405020304"/>
                <a:cs typeface="Times New Roman" panose="02020603050405020304"/>
              </a:rPr>
              <a:t>：滞回比较器</a:t>
            </a:r>
            <a:r>
              <a:rPr lang="zh-CN" altLang="en-US" sz="2800" i="0">
                <a:solidFill>
                  <a:srgbClr val="008000"/>
                </a:solidFill>
                <a:effectLst>
                  <a:outerShdw blurRad="38100" dist="38100" dir="2700000" algn="tl">
                    <a:srgbClr val="DDDDDD"/>
                  </a:outerShdw>
                </a:effectLst>
                <a:latin typeface="Times New Roman" panose="02020603050405020304"/>
                <a:cs typeface="Times New Roman" panose="02020603050405020304"/>
              </a:rPr>
              <a:t>     </a:t>
            </a:r>
          </a:p>
          <a:p>
            <a:pPr eaLnBrk="1" hangingPunct="1">
              <a:lnSpc>
                <a:spcPct val="110000"/>
              </a:lnSpc>
              <a:spcBef>
                <a:spcPct val="10000"/>
              </a:spcBef>
            </a:pPr>
            <a:r>
              <a:rPr lang="zh-CN" altLang="en-US"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因</a:t>
            </a:r>
            <a:r>
              <a:rPr lang="zh-CN" altLang="en-US" sz="280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a:t>
            </a:r>
            <a:r>
              <a:rPr lang="en-US" altLang="zh-CN" sz="280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u</a:t>
            </a:r>
            <a:r>
              <a:rPr lang="en-US" altLang="zh-CN" sz="2800" i="0" baseline="-2500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a:t>
            </a:r>
            <a:r>
              <a:rPr lang="en-US" altLang="zh-CN"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 0 </a:t>
            </a:r>
            <a:r>
              <a:rPr lang="zh-CN" altLang="en-US"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a:t>
            </a:r>
          </a:p>
          <a:p>
            <a:pPr eaLnBrk="1" hangingPunct="1">
              <a:lnSpc>
                <a:spcPct val="110000"/>
              </a:lnSpc>
              <a:spcBef>
                <a:spcPct val="10000"/>
              </a:spcBef>
            </a:pPr>
            <a:r>
              <a:rPr lang="zh-CN" altLang="en-US"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所以当 </a:t>
            </a:r>
            <a:r>
              <a:rPr lang="en-US" altLang="zh-CN" sz="280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u</a:t>
            </a:r>
            <a:r>
              <a:rPr lang="en-US" altLang="zh-CN" sz="2800" i="0" baseline="-2500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a:t>
            </a:r>
            <a:r>
              <a:rPr lang="en-US" altLang="zh-CN"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 0 </a:t>
            </a:r>
            <a:r>
              <a:rPr lang="zh-CN" altLang="en-US" sz="2800" i="0">
                <a:solidFill>
                  <a:schemeClr val="tx2"/>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时</a:t>
            </a:r>
            <a:r>
              <a:rPr lang="zh-CN" altLang="en-US" sz="2800" i="0">
                <a:solidFill>
                  <a:schemeClr val="tx2"/>
                </a:solidFill>
                <a:effectLst>
                  <a:outerShdw blurRad="38100" dist="38100" dir="2700000" algn="tl">
                    <a:srgbClr val="DDDDDD"/>
                  </a:outerShdw>
                </a:effectLst>
                <a:latin typeface="Times New Roman" panose="02020603050405020304"/>
                <a:ea typeface="创艺繁标宋" charset="0"/>
                <a:cs typeface="Times New Roman" panose="02020603050405020304"/>
                <a:sym typeface="Symbol" panose="05050102010706020507" charset="0"/>
              </a:rPr>
              <a:t>， </a:t>
            </a:r>
            <a:r>
              <a:rPr lang="en-US" altLang="zh-CN" sz="2800" i="0">
                <a:solidFill>
                  <a:schemeClr val="tx2"/>
                </a:solidFill>
                <a:effectLst>
                  <a:outerShdw blurRad="38100" dist="38100" dir="2700000" algn="tl">
                    <a:srgbClr val="DDDDDD"/>
                  </a:outerShdw>
                </a:effectLst>
                <a:latin typeface="Times New Roman" panose="02020603050405020304"/>
                <a:cs typeface="Times New Roman" panose="02020603050405020304"/>
              </a:rPr>
              <a:t>A</a:t>
            </a:r>
            <a:r>
              <a:rPr lang="en-US" altLang="zh-CN" sz="2800" i="0" baseline="-25000">
                <a:solidFill>
                  <a:schemeClr val="tx2"/>
                </a:solidFill>
                <a:effectLst>
                  <a:outerShdw blurRad="38100" dist="38100" dir="2700000" algn="tl">
                    <a:srgbClr val="DDDDDD"/>
                  </a:outerShdw>
                </a:effectLst>
                <a:latin typeface="Times New Roman" panose="02020603050405020304"/>
                <a:cs typeface="Times New Roman" panose="02020603050405020304"/>
              </a:rPr>
              <a:t>1</a:t>
            </a:r>
            <a:r>
              <a:rPr lang="zh-CN" altLang="en-US" sz="2800" i="0">
                <a:solidFill>
                  <a:schemeClr val="tx2"/>
                </a:solidFill>
                <a:effectLst>
                  <a:outerShdw blurRad="38100" dist="38100" dir="2700000" algn="tl">
                    <a:srgbClr val="DDDDDD"/>
                  </a:outerShdw>
                </a:effectLst>
                <a:latin typeface="Times New Roman" panose="02020603050405020304"/>
                <a:cs typeface="Times New Roman" panose="02020603050405020304"/>
                <a:sym typeface="Symbol" panose="05050102010706020507" charset="0"/>
              </a:rPr>
              <a:t>状态改变</a:t>
            </a:r>
            <a:endParaRPr lang="zh-CN" altLang="en-US" sz="2800" i="0">
              <a:solidFill>
                <a:schemeClr val="tx2"/>
              </a:solidFill>
              <a:effectLst>
                <a:outerShdw blurRad="38100" dist="38100" dir="2700000" algn="tl">
                  <a:srgbClr val="DDDDDD"/>
                </a:outerShdw>
              </a:effectLst>
              <a:latin typeface="Times New Roman" panose="02020603050405020304"/>
              <a:cs typeface="Times New Roman" panose="02020603050405020304"/>
            </a:endParaRPr>
          </a:p>
        </p:txBody>
      </p:sp>
      <p:sp>
        <p:nvSpPr>
          <p:cNvPr id="113667" name="Rectangle 3"/>
          <p:cNvSpPr>
            <a:spLocks noGrp="1" noChangeArrowheads="1"/>
          </p:cNvSpPr>
          <p:nvPr>
            <p:ph type="ctrTitle"/>
          </p:nvPr>
        </p:nvSpPr>
        <p:spPr bwMode="auto">
          <a:xfrm>
            <a:off x="396875" y="533400"/>
            <a:ext cx="4098925" cy="457200"/>
          </a:xfrm>
          <a:ln>
            <a:miter lim="800000"/>
          </a:ln>
        </p:spPr>
        <p:txBody>
          <a:bodyPr vert="horz" wrap="square" lIns="91440" tIns="45720" rIns="91440" bIns="45720" numCol="1" anchor="t" anchorCtr="0" compatLnSpc="1">
            <a:normAutofit fontScale="90000"/>
          </a:bodyPr>
          <a:lstStyle/>
          <a:p>
            <a:pPr algn="l" eaLnBrk="1" hangingPunct="1"/>
            <a:r>
              <a:rPr lang="en-US" altLang="zh-CN" sz="3200" b="1" dirty="0" smtClean="0">
                <a:solidFill>
                  <a:srgbClr val="000099"/>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4.6.2   </a:t>
            </a:r>
            <a:r>
              <a:rPr lang="zh-CN" altLang="en-US" sz="3200" b="1" dirty="0">
                <a:solidFill>
                  <a:srgbClr val="000099"/>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三角波发生器</a:t>
            </a:r>
          </a:p>
        </p:txBody>
      </p:sp>
      <p:sp>
        <p:nvSpPr>
          <p:cNvPr id="113668" name="Rectangle 4"/>
          <p:cNvSpPr>
            <a:spLocks noGrp="1" noChangeArrowheads="1"/>
          </p:cNvSpPr>
          <p:nvPr>
            <p:ph type="subTitle" idx="1"/>
          </p:nvPr>
        </p:nvSpPr>
        <p:spPr bwMode="auto">
          <a:xfrm>
            <a:off x="473075" y="1231900"/>
            <a:ext cx="2895600" cy="533400"/>
          </a:xfrm>
          <a:ln>
            <a:miter lim="800000"/>
          </a:ln>
        </p:spPr>
        <p:txBody>
          <a:bodyPr vert="horz" wrap="square" lIns="91440" tIns="45720" rIns="91440" bIns="45720" numCol="1" anchor="t" anchorCtr="0" compatLnSpc="1"/>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1.  </a:t>
            </a:r>
            <a:r>
              <a:rPr lang="zh-CN" altLang="en-US" sz="2800" b="1">
                <a:solidFill>
                  <a:srgbClr val="CC0000"/>
                </a:solidFill>
                <a:effectLst>
                  <a:outerShdw blurRad="38100" dist="38100" dir="2700000" algn="tl">
                    <a:srgbClr val="DDDDDD"/>
                  </a:outerShdw>
                </a:effectLst>
                <a:latin typeface="Times New Roman" panose="02020603050405020304"/>
                <a:ea typeface="宋体" panose="02010600030101010101" pitchFamily="2" charset="-122"/>
                <a:cs typeface="Times New Roman" panose="02020603050405020304"/>
              </a:rPr>
              <a:t>电路结构</a:t>
            </a:r>
          </a:p>
        </p:txBody>
      </p:sp>
      <p:sp>
        <p:nvSpPr>
          <p:cNvPr id="113669" name="Rectangle 5"/>
          <p:cNvSpPr>
            <a:spLocks noChangeArrowheads="1"/>
          </p:cNvSpPr>
          <p:nvPr/>
        </p:nvSpPr>
        <p:spPr bwMode="auto">
          <a:xfrm>
            <a:off x="4968875" y="4051300"/>
            <a:ext cx="3062288" cy="519113"/>
          </a:xfrm>
          <a:prstGeom prst="rect">
            <a:avLst/>
          </a:prstGeom>
          <a:noFill/>
          <a:ln w="38100">
            <a:noFill/>
            <a:miter lim="800000"/>
          </a:ln>
          <a:effectLst/>
        </p:spPr>
        <p:txBody>
          <a:bodyPr wrap="none">
            <a:spAutoFit/>
          </a:bodyPr>
          <a:lstStyle/>
          <a:p>
            <a:pPr>
              <a:spcBef>
                <a:spcPct val="50000"/>
              </a:spcBef>
            </a:pPr>
            <a:r>
              <a:rPr lang="en-US" altLang="zh-CN" sz="2800" b="1" i="0">
                <a:solidFill>
                  <a:srgbClr val="CC0000"/>
                </a:solidFill>
                <a:effectLst>
                  <a:outerShdw blurRad="38100" dist="38100" dir="2700000" algn="tl">
                    <a:srgbClr val="DDDDDD"/>
                  </a:outerShdw>
                </a:effectLst>
                <a:latin typeface="Times New Roman" panose="02020603050405020304"/>
                <a:cs typeface="Times New Roman" panose="02020603050405020304"/>
              </a:rPr>
              <a:t>A</a:t>
            </a:r>
            <a:r>
              <a:rPr lang="en-US" altLang="zh-CN" sz="2800" b="1" i="0" baseline="-25000">
                <a:solidFill>
                  <a:srgbClr val="CC0000"/>
                </a:solidFill>
                <a:effectLst>
                  <a:outerShdw blurRad="38100" dist="38100" dir="2700000" algn="tl">
                    <a:srgbClr val="DDDDDD"/>
                  </a:outerShdw>
                </a:effectLst>
                <a:latin typeface="Times New Roman" panose="02020603050405020304"/>
                <a:cs typeface="Times New Roman" panose="02020603050405020304"/>
              </a:rPr>
              <a:t>2</a:t>
            </a:r>
            <a:r>
              <a:rPr lang="zh-CN" altLang="en-US" sz="2800" b="1" i="0">
                <a:solidFill>
                  <a:srgbClr val="CC0000"/>
                </a:solidFill>
                <a:effectLst>
                  <a:outerShdw blurRad="38100" dist="38100" dir="2700000" algn="tl">
                    <a:srgbClr val="DDDDDD"/>
                  </a:outerShdw>
                </a:effectLst>
                <a:latin typeface="Times New Roman" panose="02020603050405020304"/>
                <a:cs typeface="Times New Roman" panose="02020603050405020304"/>
              </a:rPr>
              <a:t>：反相积分电路</a:t>
            </a:r>
          </a:p>
        </p:txBody>
      </p:sp>
      <p:grpSp>
        <p:nvGrpSpPr>
          <p:cNvPr id="87046" name="Group 6"/>
          <p:cNvGrpSpPr/>
          <p:nvPr/>
        </p:nvGrpSpPr>
        <p:grpSpPr bwMode="auto">
          <a:xfrm>
            <a:off x="330200" y="1047750"/>
            <a:ext cx="3952875" cy="171450"/>
            <a:chOff x="144" y="468"/>
            <a:chExt cx="2490" cy="108"/>
          </a:xfrm>
        </p:grpSpPr>
        <p:pic>
          <p:nvPicPr>
            <p:cNvPr id="87128" name="Picture 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 y="474"/>
              <a:ext cx="102" cy="102"/>
            </a:xfrm>
            <a:prstGeom prst="rect">
              <a:avLst/>
            </a:prstGeom>
            <a:noFill/>
            <a:ln>
              <a:noFill/>
            </a:ln>
          </p:spPr>
        </p:pic>
        <p:pic>
          <p:nvPicPr>
            <p:cNvPr id="87129" name="Picture 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 y="474"/>
              <a:ext cx="102" cy="102"/>
            </a:xfrm>
            <a:prstGeom prst="rect">
              <a:avLst/>
            </a:prstGeom>
            <a:noFill/>
            <a:ln>
              <a:noFill/>
            </a:ln>
          </p:spPr>
        </p:pic>
        <p:pic>
          <p:nvPicPr>
            <p:cNvPr id="87130" name="Picture 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 y="474"/>
              <a:ext cx="102" cy="102"/>
            </a:xfrm>
            <a:prstGeom prst="rect">
              <a:avLst/>
            </a:prstGeom>
            <a:noFill/>
            <a:ln>
              <a:noFill/>
            </a:ln>
          </p:spPr>
        </p:pic>
        <p:pic>
          <p:nvPicPr>
            <p:cNvPr id="87131" name="Picture 1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 y="474"/>
              <a:ext cx="102" cy="102"/>
            </a:xfrm>
            <a:prstGeom prst="rect">
              <a:avLst/>
            </a:prstGeom>
            <a:noFill/>
            <a:ln>
              <a:noFill/>
            </a:ln>
          </p:spPr>
        </p:pic>
        <p:pic>
          <p:nvPicPr>
            <p:cNvPr id="87132" name="Picture 1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474"/>
              <a:ext cx="102" cy="102"/>
            </a:xfrm>
            <a:prstGeom prst="rect">
              <a:avLst/>
            </a:prstGeom>
            <a:noFill/>
            <a:ln>
              <a:noFill/>
            </a:ln>
          </p:spPr>
        </p:pic>
        <p:pic>
          <p:nvPicPr>
            <p:cNvPr id="87133" name="Picture 1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474"/>
              <a:ext cx="102" cy="102"/>
            </a:xfrm>
            <a:prstGeom prst="rect">
              <a:avLst/>
            </a:prstGeom>
            <a:noFill/>
            <a:ln>
              <a:noFill/>
            </a:ln>
          </p:spPr>
        </p:pic>
        <p:pic>
          <p:nvPicPr>
            <p:cNvPr id="87134" name="Picture 1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 y="474"/>
              <a:ext cx="102" cy="102"/>
            </a:xfrm>
            <a:prstGeom prst="rect">
              <a:avLst/>
            </a:prstGeom>
            <a:noFill/>
            <a:ln>
              <a:noFill/>
            </a:ln>
          </p:spPr>
        </p:pic>
        <p:pic>
          <p:nvPicPr>
            <p:cNvPr id="87135" name="Picture 1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474"/>
              <a:ext cx="102" cy="102"/>
            </a:xfrm>
            <a:prstGeom prst="rect">
              <a:avLst/>
            </a:prstGeom>
            <a:noFill/>
            <a:ln>
              <a:noFill/>
            </a:ln>
          </p:spPr>
        </p:pic>
        <p:pic>
          <p:nvPicPr>
            <p:cNvPr id="87136" name="Picture 1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 y="474"/>
              <a:ext cx="102" cy="102"/>
            </a:xfrm>
            <a:prstGeom prst="rect">
              <a:avLst/>
            </a:prstGeom>
            <a:noFill/>
            <a:ln>
              <a:noFill/>
            </a:ln>
          </p:spPr>
        </p:pic>
        <p:pic>
          <p:nvPicPr>
            <p:cNvPr id="87137" name="Picture 1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474"/>
              <a:ext cx="102" cy="102"/>
            </a:xfrm>
            <a:prstGeom prst="rect">
              <a:avLst/>
            </a:prstGeom>
            <a:noFill/>
            <a:ln>
              <a:noFill/>
            </a:ln>
          </p:spPr>
        </p:pic>
        <p:pic>
          <p:nvPicPr>
            <p:cNvPr id="87138" name="Picture 1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474"/>
              <a:ext cx="102" cy="102"/>
            </a:xfrm>
            <a:prstGeom prst="rect">
              <a:avLst/>
            </a:prstGeom>
            <a:noFill/>
            <a:ln>
              <a:noFill/>
            </a:ln>
          </p:spPr>
        </p:pic>
        <p:pic>
          <p:nvPicPr>
            <p:cNvPr id="87139" name="Picture 1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 y="474"/>
              <a:ext cx="102" cy="102"/>
            </a:xfrm>
            <a:prstGeom prst="rect">
              <a:avLst/>
            </a:prstGeom>
            <a:noFill/>
            <a:ln>
              <a:noFill/>
            </a:ln>
          </p:spPr>
        </p:pic>
        <p:pic>
          <p:nvPicPr>
            <p:cNvPr id="87140" name="Picture 1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 y="474"/>
              <a:ext cx="102" cy="102"/>
            </a:xfrm>
            <a:prstGeom prst="rect">
              <a:avLst/>
            </a:prstGeom>
            <a:noFill/>
            <a:ln>
              <a:noFill/>
            </a:ln>
          </p:spPr>
        </p:pic>
        <p:pic>
          <p:nvPicPr>
            <p:cNvPr id="87141" name="Picture 2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474"/>
              <a:ext cx="102" cy="102"/>
            </a:xfrm>
            <a:prstGeom prst="rect">
              <a:avLst/>
            </a:prstGeom>
            <a:noFill/>
            <a:ln>
              <a:noFill/>
            </a:ln>
          </p:spPr>
        </p:pic>
        <p:pic>
          <p:nvPicPr>
            <p:cNvPr id="87142" name="Picture 2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474"/>
              <a:ext cx="102" cy="102"/>
            </a:xfrm>
            <a:prstGeom prst="rect">
              <a:avLst/>
            </a:prstGeom>
            <a:noFill/>
            <a:ln>
              <a:noFill/>
            </a:ln>
          </p:spPr>
        </p:pic>
        <p:pic>
          <p:nvPicPr>
            <p:cNvPr id="87143" name="Picture 2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474"/>
              <a:ext cx="102" cy="102"/>
            </a:xfrm>
            <a:prstGeom prst="rect">
              <a:avLst/>
            </a:prstGeom>
            <a:noFill/>
            <a:ln>
              <a:noFill/>
            </a:ln>
          </p:spPr>
        </p:pic>
        <p:pic>
          <p:nvPicPr>
            <p:cNvPr id="87144" name="Picture 2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 y="474"/>
              <a:ext cx="102" cy="102"/>
            </a:xfrm>
            <a:prstGeom prst="rect">
              <a:avLst/>
            </a:prstGeom>
            <a:noFill/>
            <a:ln>
              <a:noFill/>
            </a:ln>
          </p:spPr>
        </p:pic>
        <p:pic>
          <p:nvPicPr>
            <p:cNvPr id="87145" name="Picture 2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474"/>
              <a:ext cx="102" cy="102"/>
            </a:xfrm>
            <a:prstGeom prst="rect">
              <a:avLst/>
            </a:prstGeom>
            <a:noFill/>
            <a:ln>
              <a:noFill/>
            </a:ln>
          </p:spPr>
        </p:pic>
        <p:pic>
          <p:nvPicPr>
            <p:cNvPr id="87146" name="Picture 2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474"/>
              <a:ext cx="102" cy="102"/>
            </a:xfrm>
            <a:prstGeom prst="rect">
              <a:avLst/>
            </a:prstGeom>
            <a:noFill/>
            <a:ln>
              <a:noFill/>
            </a:ln>
          </p:spPr>
        </p:pic>
        <p:pic>
          <p:nvPicPr>
            <p:cNvPr id="87147" name="Picture 2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 y="474"/>
              <a:ext cx="102" cy="102"/>
            </a:xfrm>
            <a:prstGeom prst="rect">
              <a:avLst/>
            </a:prstGeom>
            <a:noFill/>
            <a:ln>
              <a:noFill/>
            </a:ln>
          </p:spPr>
        </p:pic>
        <p:grpSp>
          <p:nvGrpSpPr>
            <p:cNvPr id="87148" name="Group 27"/>
            <p:cNvGrpSpPr/>
            <p:nvPr/>
          </p:nvGrpSpPr>
          <p:grpSpPr bwMode="auto">
            <a:xfrm>
              <a:off x="144" y="468"/>
              <a:ext cx="582" cy="102"/>
              <a:chOff x="4698" y="720"/>
              <a:chExt cx="582" cy="102"/>
            </a:xfrm>
          </p:grpSpPr>
          <p:pic>
            <p:nvPicPr>
              <p:cNvPr id="87149" name="Picture 2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87150" name="Picture 2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87151" name="Picture 3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87152" name="Picture 3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87153" name="Picture 3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87154" name="Picture 3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sp>
        <p:nvSpPr>
          <p:cNvPr id="113698" name="Line 34"/>
          <p:cNvSpPr>
            <a:spLocks noChangeShapeType="1"/>
          </p:cNvSpPr>
          <p:nvPr/>
        </p:nvSpPr>
        <p:spPr bwMode="auto">
          <a:xfrm>
            <a:off x="4968875" y="1612900"/>
            <a:ext cx="0" cy="2590800"/>
          </a:xfrm>
          <a:prstGeom prst="line">
            <a:avLst/>
          </a:prstGeom>
          <a:noFill/>
          <a:ln w="38100">
            <a:solidFill>
              <a:srgbClr val="174EFF"/>
            </a:solidFill>
            <a:prstDash val="dash"/>
            <a:round/>
          </a:ln>
        </p:spPr>
        <p:txBody>
          <a:bodyPr wrap="none" anchor="ctr"/>
          <a:lstStyle/>
          <a:p>
            <a:endParaRPr lang="zh-CN" altLang="en-US" b="1">
              <a:latin typeface="Times New Roman" panose="02020603050405020304"/>
              <a:cs typeface="Times New Roman" panose="02020603050405020304"/>
            </a:endParaRPr>
          </a:p>
        </p:txBody>
      </p:sp>
      <p:grpSp>
        <p:nvGrpSpPr>
          <p:cNvPr id="4" name="Group 38"/>
          <p:cNvGrpSpPr/>
          <p:nvPr/>
        </p:nvGrpSpPr>
        <p:grpSpPr bwMode="auto">
          <a:xfrm>
            <a:off x="1731963" y="1155700"/>
            <a:ext cx="6421437" cy="2767013"/>
            <a:chOff x="1033" y="576"/>
            <a:chExt cx="4045" cy="1743"/>
          </a:xfrm>
        </p:grpSpPr>
        <p:sp>
          <p:nvSpPr>
            <p:cNvPr id="113703" name="Rectangle 39"/>
            <p:cNvSpPr>
              <a:spLocks noChangeArrowheads="1"/>
            </p:cNvSpPr>
            <p:nvPr/>
          </p:nvSpPr>
          <p:spPr bwMode="auto">
            <a:xfrm>
              <a:off x="3801" y="576"/>
              <a:ext cx="567" cy="327"/>
            </a:xfrm>
            <a:prstGeom prst="rect">
              <a:avLst/>
            </a:prstGeom>
            <a:noFill/>
            <a:ln w="9525">
              <a:noFill/>
              <a:miter lim="800000"/>
            </a:ln>
          </p:spPr>
          <p:txBody>
            <a:bodyPr>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C</a:t>
              </a:r>
              <a:endParaRPr lang="en-US" altLang="zh-CN" sz="2800" b="1" i="1" baseline="-25000" dirty="0">
                <a:effectLst>
                  <a:outerShdw blurRad="38100" dist="38100" dir="2700000" algn="tl">
                    <a:srgbClr val="DDDDDD"/>
                  </a:outerShdw>
                </a:effectLst>
                <a:latin typeface="Times New Roman" panose="02020603050405020304"/>
                <a:cs typeface="Times New Roman" panose="02020603050405020304"/>
              </a:endParaRPr>
            </a:p>
          </p:txBody>
        </p:sp>
        <p:sp>
          <p:nvSpPr>
            <p:cNvPr id="113704" name="Text Box 40"/>
            <p:cNvSpPr txBox="1">
              <a:spLocks noChangeArrowheads="1"/>
            </p:cNvSpPr>
            <p:nvPr/>
          </p:nvSpPr>
          <p:spPr bwMode="auto">
            <a:xfrm>
              <a:off x="2736" y="1008"/>
              <a:ext cx="480" cy="327"/>
            </a:xfrm>
            <a:prstGeom prst="rect">
              <a:avLst/>
            </a:prstGeom>
            <a:noFill/>
            <a:ln w="38100">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o1</a:t>
              </a:r>
              <a:endParaRPr lang="en-US" altLang="zh-CN" sz="2800">
                <a:solidFill>
                  <a:srgbClr val="000099"/>
                </a:solidFill>
                <a:effectLst>
                  <a:outerShdw blurRad="38100" dist="38100" dir="2700000" algn="tl">
                    <a:srgbClr val="DDDDDD"/>
                  </a:outerShdw>
                </a:effectLst>
              </a:endParaRPr>
            </a:p>
          </p:txBody>
        </p:sp>
        <p:sp>
          <p:nvSpPr>
            <p:cNvPr id="87051" name="Line 41"/>
            <p:cNvSpPr>
              <a:spLocks noChangeShapeType="1"/>
            </p:cNvSpPr>
            <p:nvPr/>
          </p:nvSpPr>
          <p:spPr bwMode="auto">
            <a:xfrm>
              <a:off x="1503" y="96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06" name="Text Box 42"/>
            <p:cNvSpPr txBox="1">
              <a:spLocks noChangeArrowheads="1"/>
            </p:cNvSpPr>
            <p:nvPr/>
          </p:nvSpPr>
          <p:spPr bwMode="auto">
            <a:xfrm>
              <a:off x="2796" y="1403"/>
              <a:ext cx="372" cy="327"/>
            </a:xfrm>
            <a:prstGeom prst="rect">
              <a:avLst/>
            </a:prstGeom>
            <a:noFill/>
            <a:ln w="38100">
              <a:noFill/>
              <a:miter lim="800000"/>
            </a:ln>
          </p:spPr>
          <p:txBody>
            <a:bodyPr>
              <a:spAutoFit/>
            </a:bodyPr>
            <a:lstStyle/>
            <a:p>
              <a:pPr>
                <a:spcBef>
                  <a:spcPct val="50000"/>
                </a:spcBef>
                <a:defRPr/>
              </a:pPr>
              <a:endParaRPr lang="zh-CN" altLang="zh-CN" sz="2800">
                <a:solidFill>
                  <a:schemeClr val="hlink"/>
                </a:solidFill>
                <a:effectLst>
                  <a:outerShdw blurRad="38100" dist="38100" dir="2700000" algn="tl">
                    <a:srgbClr val="C0C0C0"/>
                  </a:outerShdw>
                </a:effectLst>
                <a:latin typeface="Times New Roman" panose="02020603050405020304" charset="0"/>
                <a:ea typeface="宋体" panose="02010600030101010101" pitchFamily="2" charset="-122"/>
                <a:cs typeface="+mn-cs"/>
              </a:endParaRPr>
            </a:p>
          </p:txBody>
        </p:sp>
        <p:sp>
          <p:nvSpPr>
            <p:cNvPr id="87053" name="Line 43"/>
            <p:cNvSpPr>
              <a:spLocks noChangeShapeType="1"/>
            </p:cNvSpPr>
            <p:nvPr/>
          </p:nvSpPr>
          <p:spPr bwMode="auto">
            <a:xfrm>
              <a:off x="1503" y="960"/>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54" name="Line 44"/>
            <p:cNvSpPr>
              <a:spLocks noChangeShapeType="1"/>
            </p:cNvSpPr>
            <p:nvPr/>
          </p:nvSpPr>
          <p:spPr bwMode="auto">
            <a:xfrm>
              <a:off x="2736" y="1369"/>
              <a:ext cx="45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09" name="Rectangle 45"/>
            <p:cNvSpPr>
              <a:spLocks noChangeArrowheads="1"/>
            </p:cNvSpPr>
            <p:nvPr/>
          </p:nvSpPr>
          <p:spPr bwMode="auto">
            <a:xfrm>
              <a:off x="2443" y="991"/>
              <a:ext cx="400" cy="330"/>
            </a:xfrm>
            <a:prstGeom prst="rect">
              <a:avLst/>
            </a:prstGeom>
            <a:noFill/>
            <a:ln w="9525">
              <a:noFill/>
              <a:miter lim="800000"/>
            </a:ln>
            <a:effectLst/>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3</a:t>
              </a:r>
            </a:p>
          </p:txBody>
        </p:sp>
        <p:sp>
          <p:nvSpPr>
            <p:cNvPr id="87056" name="Rectangle 46"/>
            <p:cNvSpPr>
              <a:spLocks noChangeArrowheads="1"/>
            </p:cNvSpPr>
            <p:nvPr/>
          </p:nvSpPr>
          <p:spPr bwMode="auto">
            <a:xfrm flipV="1">
              <a:off x="2448" y="1321"/>
              <a:ext cx="28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grpSp>
          <p:nvGrpSpPr>
            <p:cNvPr id="87057" name="Group 47"/>
            <p:cNvGrpSpPr/>
            <p:nvPr/>
          </p:nvGrpSpPr>
          <p:grpSpPr bwMode="auto">
            <a:xfrm>
              <a:off x="2832" y="2016"/>
              <a:ext cx="193" cy="144"/>
              <a:chOff x="2591" y="1147"/>
              <a:chExt cx="193" cy="144"/>
            </a:xfrm>
          </p:grpSpPr>
          <p:sp>
            <p:nvSpPr>
              <p:cNvPr id="87125" name="Line 48"/>
              <p:cNvSpPr>
                <a:spLocks noChangeShapeType="1"/>
              </p:cNvSpPr>
              <p:nvPr/>
            </p:nvSpPr>
            <p:spPr bwMode="auto">
              <a:xfrm rot="-5400000">
                <a:off x="2687" y="1051"/>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126" name="AutoShape 49"/>
              <p:cNvSpPr>
                <a:spLocks noChangeArrowheads="1"/>
              </p:cNvSpPr>
              <p:nvPr/>
            </p:nvSpPr>
            <p:spPr bwMode="auto">
              <a:xfrm>
                <a:off x="2592" y="1152"/>
                <a:ext cx="192" cy="139"/>
              </a:xfrm>
              <a:prstGeom prst="triangle">
                <a:avLst>
                  <a:gd name="adj" fmla="val 50000"/>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7127" name="Line 50"/>
              <p:cNvSpPr>
                <a:spLocks noChangeShapeType="1"/>
              </p:cNvSpPr>
              <p:nvPr/>
            </p:nvSpPr>
            <p:spPr bwMode="auto">
              <a:xfrm rot="16200000" flipH="1">
                <a:off x="2766" y="1165"/>
                <a:ext cx="3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7058" name="Line 51"/>
            <p:cNvSpPr>
              <a:spLocks noChangeShapeType="1"/>
            </p:cNvSpPr>
            <p:nvPr/>
          </p:nvSpPr>
          <p:spPr bwMode="auto">
            <a:xfrm rot="-5400000">
              <a:off x="2471" y="1814"/>
              <a:ext cx="90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59" name="Line 52"/>
            <p:cNvSpPr>
              <a:spLocks noChangeShapeType="1"/>
            </p:cNvSpPr>
            <p:nvPr/>
          </p:nvSpPr>
          <p:spPr bwMode="auto">
            <a:xfrm>
              <a:off x="2832" y="2256"/>
              <a:ext cx="19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17" name="Text Box 53"/>
            <p:cNvSpPr txBox="1">
              <a:spLocks noChangeArrowheads="1"/>
            </p:cNvSpPr>
            <p:nvPr/>
          </p:nvSpPr>
          <p:spPr bwMode="auto">
            <a:xfrm>
              <a:off x="2496" y="1833"/>
              <a:ext cx="432" cy="327"/>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D</a:t>
              </a:r>
              <a:r>
                <a:rPr lang="en-US" altLang="zh-CN" sz="2800" i="0" baseline="-25000">
                  <a:effectLst>
                    <a:outerShdw blurRad="38100" dist="38100" dir="2700000" algn="tl">
                      <a:srgbClr val="DDDDDD"/>
                    </a:outerShdw>
                  </a:effectLst>
                </a:rPr>
                <a:t>Z</a:t>
              </a:r>
              <a:endParaRPr lang="en-US" altLang="zh-CN" sz="2800" i="0">
                <a:solidFill>
                  <a:srgbClr val="FF0000"/>
                </a:solidFill>
                <a:effectLst>
                  <a:outerShdw blurRad="38100" dist="38100" dir="2700000" algn="tl">
                    <a:srgbClr val="DDDDDD"/>
                  </a:outerShdw>
                </a:effectLst>
              </a:endParaRPr>
            </a:p>
          </p:txBody>
        </p:sp>
        <p:grpSp>
          <p:nvGrpSpPr>
            <p:cNvPr id="87061" name="Group 54"/>
            <p:cNvGrpSpPr/>
            <p:nvPr/>
          </p:nvGrpSpPr>
          <p:grpSpPr bwMode="auto">
            <a:xfrm flipH="1" flipV="1">
              <a:off x="2831" y="1872"/>
              <a:ext cx="193" cy="144"/>
              <a:chOff x="2591" y="1147"/>
              <a:chExt cx="193" cy="144"/>
            </a:xfrm>
          </p:grpSpPr>
          <p:sp>
            <p:nvSpPr>
              <p:cNvPr id="87122" name="Line 55"/>
              <p:cNvSpPr>
                <a:spLocks noChangeShapeType="1"/>
              </p:cNvSpPr>
              <p:nvPr/>
            </p:nvSpPr>
            <p:spPr bwMode="auto">
              <a:xfrm rot="-5400000">
                <a:off x="2687" y="1051"/>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123" name="AutoShape 56"/>
              <p:cNvSpPr>
                <a:spLocks noChangeArrowheads="1"/>
              </p:cNvSpPr>
              <p:nvPr/>
            </p:nvSpPr>
            <p:spPr bwMode="auto">
              <a:xfrm>
                <a:off x="2592" y="1152"/>
                <a:ext cx="192" cy="139"/>
              </a:xfrm>
              <a:prstGeom prst="triangle">
                <a:avLst>
                  <a:gd name="adj" fmla="val 50000"/>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7124" name="Line 57"/>
              <p:cNvSpPr>
                <a:spLocks noChangeShapeType="1"/>
              </p:cNvSpPr>
              <p:nvPr/>
            </p:nvSpPr>
            <p:spPr bwMode="auto">
              <a:xfrm rot="16200000" flipH="1">
                <a:off x="2766" y="1165"/>
                <a:ext cx="3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7062" name="Rectangle 58"/>
            <p:cNvSpPr>
              <a:spLocks noChangeArrowheads="1"/>
            </p:cNvSpPr>
            <p:nvPr/>
          </p:nvSpPr>
          <p:spPr bwMode="auto">
            <a:xfrm>
              <a:off x="1920" y="1737"/>
              <a:ext cx="25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7063" name="Rectangle 59"/>
            <p:cNvSpPr>
              <a:spLocks noChangeArrowheads="1"/>
            </p:cNvSpPr>
            <p:nvPr/>
          </p:nvSpPr>
          <p:spPr bwMode="auto">
            <a:xfrm>
              <a:off x="1326" y="1229"/>
              <a:ext cx="25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3724" name="Rectangle 60"/>
            <p:cNvSpPr>
              <a:spLocks noChangeArrowheads="1"/>
            </p:cNvSpPr>
            <p:nvPr/>
          </p:nvSpPr>
          <p:spPr bwMode="auto">
            <a:xfrm>
              <a:off x="1200" y="1833"/>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2</a:t>
              </a:r>
            </a:p>
          </p:txBody>
        </p:sp>
        <p:sp>
          <p:nvSpPr>
            <p:cNvPr id="87065" name="Line 61"/>
            <p:cNvSpPr>
              <a:spLocks noChangeShapeType="1"/>
            </p:cNvSpPr>
            <p:nvPr/>
          </p:nvSpPr>
          <p:spPr bwMode="auto">
            <a:xfrm flipH="1">
              <a:off x="1117" y="1267"/>
              <a:ext cx="2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66" name="Line 62"/>
            <p:cNvSpPr>
              <a:spLocks noChangeShapeType="1"/>
            </p:cNvSpPr>
            <p:nvPr/>
          </p:nvSpPr>
          <p:spPr bwMode="auto">
            <a:xfrm flipH="1">
              <a:off x="2183" y="1776"/>
              <a:ext cx="75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67" name="Rectangle 63" descr="40%"/>
            <p:cNvSpPr>
              <a:spLocks noChangeArrowheads="1"/>
            </p:cNvSpPr>
            <p:nvPr/>
          </p:nvSpPr>
          <p:spPr bwMode="auto">
            <a:xfrm>
              <a:off x="1774" y="1037"/>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3728" name="Text Box 64"/>
            <p:cNvSpPr txBox="1">
              <a:spLocks noChangeArrowheads="1"/>
            </p:cNvSpPr>
            <p:nvPr/>
          </p:nvSpPr>
          <p:spPr bwMode="auto">
            <a:xfrm>
              <a:off x="1767" y="1360"/>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29" name="Text Box 65"/>
            <p:cNvSpPr txBox="1">
              <a:spLocks noChangeArrowheads="1"/>
            </p:cNvSpPr>
            <p:nvPr/>
          </p:nvSpPr>
          <p:spPr bwMode="auto">
            <a:xfrm>
              <a:off x="2085" y="1219"/>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30" name="Text Box 66"/>
            <p:cNvSpPr txBox="1">
              <a:spLocks noChangeArrowheads="1"/>
            </p:cNvSpPr>
            <p:nvPr/>
          </p:nvSpPr>
          <p:spPr bwMode="auto">
            <a:xfrm>
              <a:off x="1984" y="1001"/>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87071" name="Line 67"/>
            <p:cNvSpPr>
              <a:spLocks noChangeShapeType="1"/>
            </p:cNvSpPr>
            <p:nvPr/>
          </p:nvSpPr>
          <p:spPr bwMode="auto">
            <a:xfrm>
              <a:off x="1574" y="1527"/>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72" name="Line 68"/>
            <p:cNvSpPr>
              <a:spLocks noChangeShapeType="1"/>
            </p:cNvSpPr>
            <p:nvPr/>
          </p:nvSpPr>
          <p:spPr bwMode="auto">
            <a:xfrm>
              <a:off x="2292" y="1363"/>
              <a:ext cx="16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73" name="Line 69"/>
            <p:cNvSpPr>
              <a:spLocks noChangeShapeType="1"/>
            </p:cNvSpPr>
            <p:nvPr/>
          </p:nvSpPr>
          <p:spPr bwMode="auto">
            <a:xfrm>
              <a:off x="1677" y="864"/>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87074" name="Line 70"/>
            <p:cNvSpPr>
              <a:spLocks noChangeShapeType="1"/>
            </p:cNvSpPr>
            <p:nvPr/>
          </p:nvSpPr>
          <p:spPr bwMode="auto">
            <a:xfrm>
              <a:off x="1574" y="1268"/>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35" name="Text Box 71"/>
            <p:cNvSpPr txBox="1">
              <a:spLocks noChangeArrowheads="1"/>
            </p:cNvSpPr>
            <p:nvPr/>
          </p:nvSpPr>
          <p:spPr bwMode="auto">
            <a:xfrm>
              <a:off x="1774" y="1088"/>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36" name="Text Box 72"/>
            <p:cNvSpPr txBox="1">
              <a:spLocks noChangeArrowheads="1"/>
            </p:cNvSpPr>
            <p:nvPr/>
          </p:nvSpPr>
          <p:spPr bwMode="auto">
            <a:xfrm rot="5400000">
              <a:off x="1842" y="1013"/>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113737" name="Text Box 73"/>
            <p:cNvSpPr txBox="1">
              <a:spLocks noChangeArrowheads="1"/>
            </p:cNvSpPr>
            <p:nvPr/>
          </p:nvSpPr>
          <p:spPr bwMode="auto">
            <a:xfrm>
              <a:off x="1279" y="896"/>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6</a:t>
              </a:r>
              <a:endParaRPr lang="en-US" altLang="zh-CN" sz="2800" i="0">
                <a:effectLst>
                  <a:outerShdw blurRad="38100" dist="38100" dir="2700000" algn="tl">
                    <a:srgbClr val="DDDDDD"/>
                  </a:outerShdw>
                </a:effectLst>
              </a:endParaRPr>
            </a:p>
          </p:txBody>
        </p:sp>
        <p:grpSp>
          <p:nvGrpSpPr>
            <p:cNvPr id="87078" name="Group 74"/>
            <p:cNvGrpSpPr/>
            <p:nvPr/>
          </p:nvGrpSpPr>
          <p:grpSpPr bwMode="auto">
            <a:xfrm>
              <a:off x="1033" y="1257"/>
              <a:ext cx="148" cy="153"/>
              <a:chOff x="720" y="2736"/>
              <a:chExt cx="185" cy="192"/>
            </a:xfrm>
          </p:grpSpPr>
          <p:sp>
            <p:nvSpPr>
              <p:cNvPr id="87120" name="Line 7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121" name="Line 7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13741" name="Text Box 77"/>
            <p:cNvSpPr txBox="1">
              <a:spLocks noChangeArrowheads="1"/>
            </p:cNvSpPr>
            <p:nvPr/>
          </p:nvSpPr>
          <p:spPr bwMode="auto">
            <a:xfrm>
              <a:off x="4512" y="1440"/>
              <a:ext cx="566"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000099"/>
                  </a:solidFill>
                  <a:effectLst>
                    <a:outerShdw blurRad="38100" dist="38100" dir="2700000" algn="tl">
                      <a:srgbClr val="DDDDDD"/>
                    </a:outerShdw>
                  </a:effectLst>
                </a:rPr>
                <a:t>u</a:t>
              </a:r>
              <a:r>
                <a:rPr lang="en-US" altLang="zh-CN" sz="2800" i="0" baseline="-25000">
                  <a:solidFill>
                    <a:srgbClr val="000099"/>
                  </a:solidFill>
                  <a:effectLst>
                    <a:outerShdw blurRad="38100" dist="38100" dir="2700000" algn="tl">
                      <a:srgbClr val="DDDDDD"/>
                    </a:outerShdw>
                  </a:effectLst>
                </a:rPr>
                <a:t>o</a:t>
              </a:r>
              <a:endParaRPr lang="en-US" altLang="zh-CN" sz="2800" i="0">
                <a:solidFill>
                  <a:srgbClr val="000099"/>
                </a:solidFill>
                <a:effectLst>
                  <a:outerShdw blurRad="38100" dist="38100" dir="2700000" algn="tl">
                    <a:srgbClr val="DDDDDD"/>
                  </a:outerShdw>
                </a:effectLst>
              </a:endParaRPr>
            </a:p>
          </p:txBody>
        </p:sp>
        <p:sp>
          <p:nvSpPr>
            <p:cNvPr id="87080" name="Line 78"/>
            <p:cNvSpPr>
              <a:spLocks noChangeShapeType="1"/>
            </p:cNvSpPr>
            <p:nvPr/>
          </p:nvSpPr>
          <p:spPr bwMode="auto">
            <a:xfrm>
              <a:off x="4339" y="941"/>
              <a:ext cx="0" cy="1378"/>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81" name="Rectangle 79"/>
            <p:cNvSpPr>
              <a:spLocks noChangeArrowheads="1"/>
            </p:cNvSpPr>
            <p:nvPr/>
          </p:nvSpPr>
          <p:spPr bwMode="auto">
            <a:xfrm rot="-5400000">
              <a:off x="3437" y="1840"/>
              <a:ext cx="25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3744" name="Text Box 80"/>
            <p:cNvSpPr txBox="1">
              <a:spLocks noChangeArrowheads="1"/>
            </p:cNvSpPr>
            <p:nvPr/>
          </p:nvSpPr>
          <p:spPr bwMode="auto">
            <a:xfrm>
              <a:off x="3600" y="1737"/>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5</a:t>
              </a:r>
            </a:p>
          </p:txBody>
        </p:sp>
        <p:sp>
          <p:nvSpPr>
            <p:cNvPr id="87083" name="Rectangle 81"/>
            <p:cNvSpPr>
              <a:spLocks noChangeArrowheads="1"/>
            </p:cNvSpPr>
            <p:nvPr/>
          </p:nvSpPr>
          <p:spPr bwMode="auto">
            <a:xfrm>
              <a:off x="3178" y="1325"/>
              <a:ext cx="25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7084" name="Line 82"/>
            <p:cNvSpPr>
              <a:spLocks noChangeShapeType="1"/>
            </p:cNvSpPr>
            <p:nvPr/>
          </p:nvSpPr>
          <p:spPr bwMode="auto">
            <a:xfrm>
              <a:off x="3532" y="941"/>
              <a:ext cx="0" cy="444"/>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47" name="Rectangle 83"/>
            <p:cNvSpPr>
              <a:spLocks noChangeArrowheads="1"/>
            </p:cNvSpPr>
            <p:nvPr/>
          </p:nvSpPr>
          <p:spPr bwMode="auto">
            <a:xfrm>
              <a:off x="3143" y="1008"/>
              <a:ext cx="400" cy="330"/>
            </a:xfrm>
            <a:prstGeom prst="rect">
              <a:avLst/>
            </a:prstGeom>
            <a:noFill/>
            <a:ln w="9525">
              <a:noFill/>
              <a:miter lim="800000"/>
            </a:ln>
          </p:spPr>
          <p:txBody>
            <a:bodyPr wrap="none">
              <a:spAutoFit/>
            </a:bodyPr>
            <a:lstStyle/>
            <a:p>
              <a:r>
                <a:rPr lang="en-US" altLang="zh-CN" sz="2800" b="1" i="1" dirty="0">
                  <a:effectLst>
                    <a:outerShdw blurRad="38100" dist="38100" dir="2700000" algn="tl">
                      <a:srgbClr val="DDDDDD"/>
                    </a:outerShdw>
                  </a:effectLst>
                  <a:latin typeface="Times New Roman" panose="02020603050405020304"/>
                  <a:cs typeface="Times New Roman" panose="02020603050405020304"/>
                </a:rPr>
                <a:t>R</a:t>
              </a:r>
              <a:r>
                <a:rPr lang="en-US" altLang="zh-CN" sz="2800" b="1" i="1" baseline="-25000" dirty="0">
                  <a:effectLst>
                    <a:outerShdw blurRad="38100" dist="38100" dir="2700000" algn="tl">
                      <a:srgbClr val="DDDDDD"/>
                    </a:outerShdw>
                  </a:effectLst>
                  <a:latin typeface="Times New Roman" panose="02020603050405020304"/>
                  <a:cs typeface="Times New Roman" panose="02020603050405020304"/>
                </a:rPr>
                <a:t>4</a:t>
              </a:r>
            </a:p>
          </p:txBody>
        </p:sp>
        <p:sp>
          <p:nvSpPr>
            <p:cNvPr id="87086" name="Line 84"/>
            <p:cNvSpPr>
              <a:spLocks noChangeShapeType="1"/>
            </p:cNvSpPr>
            <p:nvPr/>
          </p:nvSpPr>
          <p:spPr bwMode="auto">
            <a:xfrm>
              <a:off x="3988" y="941"/>
              <a:ext cx="36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87" name="Line 85"/>
            <p:cNvSpPr>
              <a:spLocks noChangeShapeType="1"/>
            </p:cNvSpPr>
            <p:nvPr/>
          </p:nvSpPr>
          <p:spPr bwMode="auto">
            <a:xfrm rot="16200000" flipH="1">
              <a:off x="3470" y="1696"/>
              <a:ext cx="15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7088" name="Group 86"/>
            <p:cNvGrpSpPr/>
            <p:nvPr/>
          </p:nvGrpSpPr>
          <p:grpSpPr bwMode="auto">
            <a:xfrm>
              <a:off x="3477" y="2016"/>
              <a:ext cx="148" cy="153"/>
              <a:chOff x="720" y="2736"/>
              <a:chExt cx="185" cy="192"/>
            </a:xfrm>
          </p:grpSpPr>
          <p:sp>
            <p:nvSpPr>
              <p:cNvPr id="87118" name="Line 8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119" name="Line 8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7089" name="Line 89"/>
            <p:cNvSpPr>
              <a:spLocks noChangeShapeType="1"/>
            </p:cNvSpPr>
            <p:nvPr/>
          </p:nvSpPr>
          <p:spPr bwMode="auto">
            <a:xfrm>
              <a:off x="3532" y="941"/>
              <a:ext cx="38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7090" name="Group 90"/>
            <p:cNvGrpSpPr/>
            <p:nvPr/>
          </p:nvGrpSpPr>
          <p:grpSpPr bwMode="auto">
            <a:xfrm>
              <a:off x="4445" y="1862"/>
              <a:ext cx="163" cy="106"/>
              <a:chOff x="2448" y="2832"/>
              <a:chExt cx="185" cy="96"/>
            </a:xfrm>
          </p:grpSpPr>
          <p:sp>
            <p:nvSpPr>
              <p:cNvPr id="87116" name="Line 91"/>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117" name="Line 92"/>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113757" name="Rectangle 93"/>
            <p:cNvSpPr>
              <a:spLocks noChangeArrowheads="1"/>
            </p:cNvSpPr>
            <p:nvPr/>
          </p:nvSpPr>
          <p:spPr bwMode="auto">
            <a:xfrm>
              <a:off x="4540" y="1296"/>
              <a:ext cx="244"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113758" name="Rectangle 94"/>
            <p:cNvSpPr>
              <a:spLocks noChangeArrowheads="1"/>
            </p:cNvSpPr>
            <p:nvPr/>
          </p:nvSpPr>
          <p:spPr bwMode="auto">
            <a:xfrm>
              <a:off x="4512" y="1632"/>
              <a:ext cx="318"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DDDDDD"/>
                    </a:outerShdw>
                  </a:effectLst>
                  <a:latin typeface="Times New Roman" panose="02020603050405020304" charset="0"/>
                </a:rPr>
                <a:t>–</a:t>
              </a:r>
            </a:p>
          </p:txBody>
        </p:sp>
        <p:sp>
          <p:nvSpPr>
            <p:cNvPr id="87093" name="Rectangle 95" descr="40%"/>
            <p:cNvSpPr>
              <a:spLocks noChangeArrowheads="1"/>
            </p:cNvSpPr>
            <p:nvPr/>
          </p:nvSpPr>
          <p:spPr bwMode="auto">
            <a:xfrm>
              <a:off x="3725" y="1133"/>
              <a:ext cx="518" cy="619"/>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113760" name="Text Box 96"/>
            <p:cNvSpPr txBox="1">
              <a:spLocks noChangeArrowheads="1"/>
            </p:cNvSpPr>
            <p:nvPr/>
          </p:nvSpPr>
          <p:spPr bwMode="auto">
            <a:xfrm>
              <a:off x="3718" y="1456"/>
              <a:ext cx="223"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61" name="Text Box 97"/>
            <p:cNvSpPr txBox="1">
              <a:spLocks noChangeArrowheads="1"/>
            </p:cNvSpPr>
            <p:nvPr/>
          </p:nvSpPr>
          <p:spPr bwMode="auto">
            <a:xfrm>
              <a:off x="4036" y="1315"/>
              <a:ext cx="402"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62" name="Text Box 98"/>
            <p:cNvSpPr txBox="1">
              <a:spLocks noChangeArrowheads="1"/>
            </p:cNvSpPr>
            <p:nvPr/>
          </p:nvSpPr>
          <p:spPr bwMode="auto">
            <a:xfrm>
              <a:off x="3935" y="1097"/>
              <a:ext cx="527" cy="288"/>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ffectLst>
                    <a:outerShdw blurRad="38100" dist="38100" dir="2700000" algn="tl">
                      <a:srgbClr val="DDDDDD"/>
                    </a:outerShdw>
                  </a:effectLst>
                  <a:ea typeface="创艺简宋体" charset="0"/>
                  <a:cs typeface="创艺简宋体" charset="0"/>
                  <a:sym typeface="Symbol" panose="05050102010706020507" charset="0"/>
                </a:rPr>
                <a:t></a:t>
              </a:r>
              <a:endParaRPr lang="en-US" altLang="zh-CN" sz="2400" b="0" i="0">
                <a:effectLst>
                  <a:outerShdw blurRad="38100" dist="38100" dir="2700000" algn="tl">
                    <a:srgbClr val="DDDDDD"/>
                  </a:outerShdw>
                </a:effectLst>
              </a:endParaRPr>
            </a:p>
          </p:txBody>
        </p:sp>
        <p:sp>
          <p:nvSpPr>
            <p:cNvPr id="87097" name="Line 99"/>
            <p:cNvSpPr>
              <a:spLocks noChangeShapeType="1"/>
            </p:cNvSpPr>
            <p:nvPr/>
          </p:nvSpPr>
          <p:spPr bwMode="auto">
            <a:xfrm>
              <a:off x="3550" y="1623"/>
              <a:ext cx="19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98" name="Line 100"/>
            <p:cNvSpPr>
              <a:spLocks noChangeShapeType="1"/>
            </p:cNvSpPr>
            <p:nvPr/>
          </p:nvSpPr>
          <p:spPr bwMode="auto">
            <a:xfrm>
              <a:off x="4243" y="1459"/>
              <a:ext cx="254"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7099" name="Line 101"/>
            <p:cNvSpPr>
              <a:spLocks noChangeShapeType="1"/>
            </p:cNvSpPr>
            <p:nvPr/>
          </p:nvSpPr>
          <p:spPr bwMode="auto">
            <a:xfrm>
              <a:off x="3529" y="960"/>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87100" name="Line 102"/>
            <p:cNvSpPr>
              <a:spLocks noChangeShapeType="1"/>
            </p:cNvSpPr>
            <p:nvPr/>
          </p:nvSpPr>
          <p:spPr bwMode="auto">
            <a:xfrm>
              <a:off x="3436" y="1376"/>
              <a:ext cx="29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113767" name="Text Box 103"/>
            <p:cNvSpPr txBox="1">
              <a:spLocks noChangeArrowheads="1"/>
            </p:cNvSpPr>
            <p:nvPr/>
          </p:nvSpPr>
          <p:spPr bwMode="auto">
            <a:xfrm>
              <a:off x="3725" y="1184"/>
              <a:ext cx="329" cy="327"/>
            </a:xfrm>
            <a:prstGeom prst="rect">
              <a:avLst/>
            </a:prstGeom>
            <a:noFill/>
            <a:ln w="2857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i="0">
                  <a:effectLst>
                    <a:outerShdw blurRad="38100" dist="38100" dir="2700000" algn="tl">
                      <a:srgbClr val="DDDDDD"/>
                    </a:outerShdw>
                  </a:effectLst>
                </a:rPr>
                <a:t>–</a:t>
              </a:r>
              <a:endParaRPr lang="en-US" altLang="zh-CN" sz="2800" b="0" i="0">
                <a:effectLst>
                  <a:outerShdw blurRad="38100" dist="38100" dir="2700000" algn="tl">
                    <a:srgbClr val="DDDDDD"/>
                  </a:outerShdw>
                </a:effectLst>
              </a:endParaRPr>
            </a:p>
          </p:txBody>
        </p:sp>
        <p:sp>
          <p:nvSpPr>
            <p:cNvPr id="113768" name="Text Box 104"/>
            <p:cNvSpPr txBox="1">
              <a:spLocks noChangeArrowheads="1"/>
            </p:cNvSpPr>
            <p:nvPr/>
          </p:nvSpPr>
          <p:spPr bwMode="auto">
            <a:xfrm rot="5400000">
              <a:off x="3793" y="1109"/>
              <a:ext cx="234" cy="288"/>
            </a:xfrm>
            <a:prstGeom prst="rect">
              <a:avLst/>
            </a:prstGeom>
            <a:noFill/>
            <a:ln w="9525">
              <a:noFill/>
              <a:miter lim="800000"/>
            </a:ln>
            <a:effectLst/>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effectLst>
                    <a:outerShdw blurRad="38100" dist="38100" dir="2700000" algn="tl">
                      <a:srgbClr val="DDDDDD"/>
                    </a:outerShdw>
                  </a:effectLst>
                  <a:sym typeface="Symbol" panose="05050102010706020507" charset="0"/>
                </a:rPr>
                <a:t></a:t>
              </a:r>
              <a:endParaRPr kumimoji="0" lang="en-US" altLang="zh-CN" sz="2400" i="0">
                <a:effectLst>
                  <a:outerShdw blurRad="38100" dist="38100" dir="2700000" algn="tl">
                    <a:srgbClr val="DDDDDD"/>
                  </a:outerShdw>
                </a:effectLst>
              </a:endParaRPr>
            </a:p>
          </p:txBody>
        </p:sp>
        <p:sp>
          <p:nvSpPr>
            <p:cNvPr id="87103" name="Oval 105"/>
            <p:cNvSpPr>
              <a:spLocks noChangeArrowheads="1"/>
            </p:cNvSpPr>
            <p:nvPr/>
          </p:nvSpPr>
          <p:spPr bwMode="auto">
            <a:xfrm>
              <a:off x="4492" y="1425"/>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04" name="Oval 106"/>
            <p:cNvSpPr>
              <a:spLocks noChangeArrowheads="1"/>
            </p:cNvSpPr>
            <p:nvPr/>
          </p:nvSpPr>
          <p:spPr bwMode="auto">
            <a:xfrm>
              <a:off x="4497" y="1809"/>
              <a:ext cx="63" cy="63"/>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05" name="Line 107"/>
            <p:cNvSpPr>
              <a:spLocks noChangeShapeType="1"/>
            </p:cNvSpPr>
            <p:nvPr/>
          </p:nvSpPr>
          <p:spPr bwMode="auto">
            <a:xfrm>
              <a:off x="3916" y="864"/>
              <a:ext cx="0" cy="19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06" name="Line 108"/>
            <p:cNvSpPr>
              <a:spLocks noChangeShapeType="1"/>
            </p:cNvSpPr>
            <p:nvPr/>
          </p:nvSpPr>
          <p:spPr bwMode="auto">
            <a:xfrm>
              <a:off x="3964" y="864"/>
              <a:ext cx="0" cy="19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13773" name="Rectangle 109"/>
            <p:cNvSpPr>
              <a:spLocks noChangeArrowheads="1"/>
            </p:cNvSpPr>
            <p:nvPr/>
          </p:nvSpPr>
          <p:spPr bwMode="auto">
            <a:xfrm>
              <a:off x="3885" y="1427"/>
              <a:ext cx="400" cy="330"/>
            </a:xfrm>
            <a:prstGeom prst="rect">
              <a:avLst/>
            </a:prstGeom>
            <a:noFill/>
            <a:ln w="9525">
              <a:noFill/>
              <a:miter lim="800000"/>
            </a:ln>
            <a:effectLst/>
          </p:spPr>
          <p:txBody>
            <a:bodyPr wrap="none">
              <a:spAutoFit/>
            </a:bodyPr>
            <a:lstStyle/>
            <a:p>
              <a:r>
                <a:rPr lang="en-US" altLang="zh-CN" sz="2800" b="1" i="1" dirty="0">
                  <a:solidFill>
                    <a:srgbClr val="FF4545"/>
                  </a:solidFill>
                  <a:effectLst>
                    <a:outerShdw blurRad="38100" dist="38100" dir="2700000" algn="tl">
                      <a:srgbClr val="DDDDDD"/>
                    </a:outerShdw>
                  </a:effectLst>
                  <a:latin typeface="Times New Roman" panose="02020603050405020304"/>
                  <a:cs typeface="Times New Roman" panose="02020603050405020304"/>
                </a:rPr>
                <a:t>A</a:t>
              </a:r>
              <a:r>
                <a:rPr lang="en-US" altLang="zh-CN" sz="2800" b="1" i="1" baseline="-25000" dirty="0">
                  <a:solidFill>
                    <a:srgbClr val="FF4545"/>
                  </a:solidFill>
                  <a:effectLst>
                    <a:outerShdw blurRad="38100" dist="38100" dir="2700000" algn="tl">
                      <a:srgbClr val="DDDDDD"/>
                    </a:outerShdw>
                  </a:effectLst>
                  <a:latin typeface="Times New Roman" panose="02020603050405020304"/>
                  <a:cs typeface="Times New Roman" panose="02020603050405020304"/>
                </a:rPr>
                <a:t>2</a:t>
              </a:r>
            </a:p>
          </p:txBody>
        </p:sp>
        <p:sp>
          <p:nvSpPr>
            <p:cNvPr id="113774" name="Rectangle 110"/>
            <p:cNvSpPr>
              <a:spLocks noChangeArrowheads="1"/>
            </p:cNvSpPr>
            <p:nvPr/>
          </p:nvSpPr>
          <p:spPr bwMode="auto">
            <a:xfrm>
              <a:off x="1963" y="1329"/>
              <a:ext cx="400" cy="330"/>
            </a:xfrm>
            <a:prstGeom prst="rect">
              <a:avLst/>
            </a:prstGeom>
            <a:noFill/>
            <a:ln w="9525">
              <a:noFill/>
              <a:miter lim="800000"/>
            </a:ln>
            <a:effectLst/>
          </p:spPr>
          <p:txBody>
            <a:bodyPr wrap="none">
              <a:spAutoFit/>
            </a:bodyPr>
            <a:lstStyle/>
            <a:p>
              <a:pPr>
                <a:spcBef>
                  <a:spcPct val="50000"/>
                </a:spcBef>
              </a:pPr>
              <a:r>
                <a:rPr lang="en-US" altLang="zh-CN" sz="2800" b="1" i="1" dirty="0">
                  <a:solidFill>
                    <a:srgbClr val="FF4545"/>
                  </a:solidFill>
                  <a:effectLst>
                    <a:outerShdw blurRad="38100" dist="38100" dir="2700000" algn="tl">
                      <a:srgbClr val="DDDDDD"/>
                    </a:outerShdw>
                  </a:effectLst>
                  <a:latin typeface="Times New Roman" panose="02020603050405020304"/>
                  <a:cs typeface="Times New Roman" panose="02020603050405020304"/>
                </a:rPr>
                <a:t>A</a:t>
              </a:r>
              <a:r>
                <a:rPr lang="en-US" altLang="zh-CN" sz="2800" b="1" i="1" baseline="-25000" dirty="0">
                  <a:solidFill>
                    <a:srgbClr val="FF4545"/>
                  </a:solidFill>
                  <a:effectLst>
                    <a:outerShdw blurRad="38100" dist="38100" dir="2700000" algn="tl">
                      <a:srgbClr val="DDDDDD"/>
                    </a:outerShdw>
                  </a:effectLst>
                  <a:latin typeface="Times New Roman" panose="02020603050405020304"/>
                  <a:cs typeface="Times New Roman" panose="02020603050405020304"/>
                </a:rPr>
                <a:t>1</a:t>
              </a:r>
            </a:p>
          </p:txBody>
        </p:sp>
        <p:sp>
          <p:nvSpPr>
            <p:cNvPr id="87109" name="Line 111"/>
            <p:cNvSpPr>
              <a:spLocks noChangeShapeType="1"/>
            </p:cNvSpPr>
            <p:nvPr/>
          </p:nvSpPr>
          <p:spPr bwMode="auto">
            <a:xfrm>
              <a:off x="1572" y="2304"/>
              <a:ext cx="2766"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10" name="Rectangle 112"/>
            <p:cNvSpPr>
              <a:spLocks noChangeArrowheads="1"/>
            </p:cNvSpPr>
            <p:nvPr/>
          </p:nvSpPr>
          <p:spPr bwMode="auto">
            <a:xfrm rot="-5400000">
              <a:off x="1453" y="1985"/>
              <a:ext cx="258" cy="91"/>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7111" name="Line 113"/>
            <p:cNvSpPr>
              <a:spLocks noChangeShapeType="1"/>
            </p:cNvSpPr>
            <p:nvPr/>
          </p:nvSpPr>
          <p:spPr bwMode="auto">
            <a:xfrm>
              <a:off x="1584" y="1536"/>
              <a:ext cx="0" cy="376"/>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12" name="Line 114"/>
            <p:cNvSpPr>
              <a:spLocks noChangeShapeType="1"/>
            </p:cNvSpPr>
            <p:nvPr/>
          </p:nvSpPr>
          <p:spPr bwMode="auto">
            <a:xfrm>
              <a:off x="1584" y="2154"/>
              <a:ext cx="0" cy="15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7113" name="Line 115"/>
            <p:cNvSpPr>
              <a:spLocks noChangeShapeType="1"/>
            </p:cNvSpPr>
            <p:nvPr/>
          </p:nvSpPr>
          <p:spPr bwMode="auto">
            <a:xfrm flipH="1">
              <a:off x="1582" y="1776"/>
              <a:ext cx="338"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113780" name="Text Box 116"/>
            <p:cNvSpPr txBox="1">
              <a:spLocks noChangeArrowheads="1"/>
            </p:cNvSpPr>
            <p:nvPr/>
          </p:nvSpPr>
          <p:spPr bwMode="auto">
            <a:xfrm>
              <a:off x="1903" y="1776"/>
              <a:ext cx="353" cy="327"/>
            </a:xfrm>
            <a:prstGeom prst="rect">
              <a:avLst/>
            </a:prstGeom>
            <a:noFill/>
            <a:ln w="9525">
              <a:noFill/>
              <a:miter lim="800000"/>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effectLst>
                    <a:outerShdw blurRad="38100" dist="38100" dir="2700000" algn="tl">
                      <a:srgbClr val="DDDDDD"/>
                    </a:outerShdw>
                  </a:effectLst>
                </a:rPr>
                <a:t>R</a:t>
              </a:r>
              <a:r>
                <a:rPr lang="en-US" altLang="zh-CN" sz="2800" i="0" baseline="-25000">
                  <a:effectLst>
                    <a:outerShdw blurRad="38100" dist="38100" dir="2700000" algn="tl">
                      <a:srgbClr val="DDDDDD"/>
                    </a:outerShdw>
                  </a:effectLst>
                </a:rPr>
                <a:t>1</a:t>
              </a:r>
              <a:endParaRPr lang="en-US" altLang="zh-CN" sz="2800" i="0">
                <a:effectLst>
                  <a:outerShdw blurRad="38100" dist="38100" dir="2700000" algn="tl">
                    <a:srgbClr val="DDDDDD"/>
                  </a:outerShdw>
                </a:effectLst>
              </a:endParaRPr>
            </a:p>
          </p:txBody>
        </p:sp>
        <p:sp>
          <p:nvSpPr>
            <p:cNvPr id="87115" name="Oval 117"/>
            <p:cNvSpPr>
              <a:spLocks noChangeArrowheads="1"/>
            </p:cNvSpPr>
            <p:nvPr/>
          </p:nvSpPr>
          <p:spPr bwMode="auto">
            <a:xfrm>
              <a:off x="4307" y="1429"/>
              <a:ext cx="48" cy="48"/>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grpSp>
    </p:spTree>
    <p:extLst>
      <p:ext uri="{BB962C8B-B14F-4D97-AF65-F5344CB8AC3E}">
        <p14:creationId xmlns:p14="http://schemas.microsoft.com/office/powerpoint/2010/main" val="4266315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wipe(left)">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3698"/>
                                        </p:tgtEl>
                                        <p:attrNameLst>
                                          <p:attrName>style.visibility</p:attrName>
                                        </p:attrNameLst>
                                      </p:cBhvr>
                                      <p:to>
                                        <p:strVal val="visible"/>
                                      </p:to>
                                    </p:set>
                                    <p:animEffect transition="in" filter="wipe(up)">
                                      <p:cBhvr>
                                        <p:cTn id="17" dur="500"/>
                                        <p:tgtEl>
                                          <p:spTgt spid="1136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66">
                                            <p:txEl>
                                              <p:pRg st="0" end="0"/>
                                            </p:txEl>
                                          </p:spTgt>
                                        </p:tgtEl>
                                        <p:attrNameLst>
                                          <p:attrName>style.visibility</p:attrName>
                                        </p:attrNameLst>
                                      </p:cBhvr>
                                      <p:to>
                                        <p:strVal val="visible"/>
                                      </p:to>
                                    </p:set>
                                    <p:animEffect transition="in" filter="wipe(left)">
                                      <p:cBhvr>
                                        <p:cTn id="22" dur="500"/>
                                        <p:tgtEl>
                                          <p:spTgt spid="11366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666">
                                            <p:txEl>
                                              <p:pRg st="1" end="1"/>
                                            </p:txEl>
                                          </p:spTgt>
                                        </p:tgtEl>
                                        <p:attrNameLst>
                                          <p:attrName>style.visibility</p:attrName>
                                        </p:attrNameLst>
                                      </p:cBhvr>
                                      <p:to>
                                        <p:strVal val="visible"/>
                                      </p:to>
                                    </p:set>
                                    <p:animEffect transition="in" filter="wipe(left)">
                                      <p:cBhvr>
                                        <p:cTn id="27" dur="500"/>
                                        <p:tgtEl>
                                          <p:spTgt spid="11366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3666">
                                            <p:txEl>
                                              <p:pRg st="2" end="2"/>
                                            </p:txEl>
                                          </p:spTgt>
                                        </p:tgtEl>
                                        <p:attrNameLst>
                                          <p:attrName>style.visibility</p:attrName>
                                        </p:attrNameLst>
                                      </p:cBhvr>
                                      <p:to>
                                        <p:strVal val="visible"/>
                                      </p:to>
                                    </p:set>
                                    <p:animEffect transition="in" filter="wipe(left)">
                                      <p:cBhvr>
                                        <p:cTn id="32" dur="500"/>
                                        <p:tgtEl>
                                          <p:spTgt spid="11366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13669"/>
                                        </p:tgtEl>
                                        <p:attrNameLst>
                                          <p:attrName>style.visibility</p:attrName>
                                        </p:attrNameLst>
                                      </p:cBhvr>
                                      <p:to>
                                        <p:strVal val="visible"/>
                                      </p:to>
                                    </p:set>
                                    <p:animEffect transition="in" filter="blinds(vertical)">
                                      <p:cBhvr>
                                        <p:cTn id="37" dur="5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autoUpdateAnimBg="0"/>
      <p:bldP spid="113668" grpId="0" animBg="1" autoUpdateAnimBg="0"/>
      <p:bldP spid="113669" grpId="0" autoUpdateAnimBg="0"/>
      <p:bldP spid="113698"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subTitle" idx="1"/>
          </p:nvPr>
        </p:nvSpPr>
        <p:spPr bwMode="auto">
          <a:xfrm>
            <a:off x="533400" y="457200"/>
            <a:ext cx="2362200" cy="533400"/>
          </a:xfrm>
          <a:ln>
            <a:miter lim="800000"/>
          </a:ln>
        </p:spPr>
        <p:txBody>
          <a:bodyPr vert="horz" wrap="square" lIns="91440" tIns="45720" rIns="91440" bIns="45720" numCol="1" anchor="t" anchorCtr="0" compatLnSpc="1"/>
          <a:lstStyle/>
          <a:p>
            <a:pPr algn="l" eaLnBrk="1" hangingPunct="1">
              <a:defRPr/>
            </a:pPr>
            <a:r>
              <a:rPr lang="en-US" altLang="zh-CN" sz="2800" b="1" smtClean="0">
                <a:solidFill>
                  <a:srgbClr val="CC0000"/>
                </a:solidFill>
                <a:effectLst>
                  <a:outerShdw blurRad="38100" dist="38100" dir="2700000" algn="tl">
                    <a:srgbClr val="C0C0C0"/>
                  </a:outerShdw>
                </a:effectLst>
                <a:latin typeface="Times New Roman" panose="02020603050405020304"/>
                <a:cs typeface="Times New Roman" panose="02020603050405020304"/>
              </a:rPr>
              <a:t>2.  </a:t>
            </a:r>
            <a:r>
              <a:rPr lang="zh-CN" altLang="en-US" sz="2800" b="1" smtClean="0">
                <a:solidFill>
                  <a:srgbClr val="CC0000"/>
                </a:solidFill>
                <a:effectLst>
                  <a:outerShdw blurRad="38100" dist="38100" dir="2700000" algn="tl">
                    <a:srgbClr val="C0C0C0"/>
                  </a:outerShdw>
                </a:effectLst>
                <a:latin typeface="Times New Roman" panose="02020603050405020304"/>
                <a:cs typeface="Times New Roman" panose="02020603050405020304"/>
              </a:rPr>
              <a:t>工作原理</a:t>
            </a:r>
          </a:p>
        </p:txBody>
      </p:sp>
      <p:sp>
        <p:nvSpPr>
          <p:cNvPr id="88067" name="Rectangle 3"/>
          <p:cNvSpPr>
            <a:spLocks noChangeArrowheads="1"/>
          </p:cNvSpPr>
          <p:nvPr/>
        </p:nvSpPr>
        <p:spPr bwMode="auto">
          <a:xfrm>
            <a:off x="457200" y="914400"/>
            <a:ext cx="3124200" cy="1885950"/>
          </a:xfrm>
          <a:prstGeom prst="rect">
            <a:avLst/>
          </a:prstGeom>
          <a:noFill/>
          <a:ln>
            <a:noFill/>
          </a:ln>
        </p:spPr>
        <p:txBody>
          <a:bodyPr>
            <a:spAutoFit/>
          </a:bodyPr>
          <a:lstStyle/>
          <a:p>
            <a:pPr>
              <a:spcBef>
                <a:spcPct val="20000"/>
              </a:spcBef>
            </a:pPr>
            <a:r>
              <a:rPr lang="en-US" altLang="zh-CN" sz="2800" b="1" i="0" dirty="0">
                <a:latin typeface="Times New Roman" panose="02020603050405020304"/>
                <a:cs typeface="Times New Roman" panose="02020603050405020304"/>
              </a:rPr>
              <a:t>A</a:t>
            </a:r>
            <a:r>
              <a:rPr lang="en-US" altLang="zh-CN" sz="2800" b="1" i="0" baseline="-25000" dirty="0">
                <a:latin typeface="Times New Roman" panose="02020603050405020304"/>
                <a:cs typeface="Times New Roman" panose="02020603050405020304"/>
              </a:rPr>
              <a:t>1</a:t>
            </a:r>
            <a:r>
              <a:rPr lang="zh-CN" altLang="en-US" sz="2800" b="1" i="0" dirty="0">
                <a:latin typeface="Times New Roman" panose="02020603050405020304"/>
                <a:cs typeface="Times New Roman" panose="02020603050405020304"/>
              </a:rPr>
              <a:t>：滞回比较器     </a:t>
            </a:r>
          </a:p>
          <a:p>
            <a:pPr>
              <a:spcBef>
                <a:spcPct val="20000"/>
              </a:spcBef>
            </a:pPr>
            <a:r>
              <a:rPr lang="zh-CN" altLang="en-US" sz="2800" b="1" i="0" dirty="0">
                <a:latin typeface="Times New Roman" panose="02020603050405020304"/>
                <a:cs typeface="Times New Roman" panose="02020603050405020304"/>
                <a:sym typeface="Symbol" panose="05050102010706020507" charset="0"/>
              </a:rPr>
              <a:t>因</a:t>
            </a:r>
            <a:r>
              <a:rPr lang="zh-CN" altLang="en-US" sz="2800" b="1" dirty="0">
                <a:latin typeface="Times New Roman" panose="02020603050405020304"/>
                <a:cs typeface="Times New Roman" panose="02020603050405020304"/>
                <a:sym typeface="Symbol" panose="05050102010706020507" charset="0"/>
              </a:rPr>
              <a:t> </a:t>
            </a:r>
            <a:r>
              <a:rPr lang="en-US" altLang="zh-CN" sz="2800" b="1" dirty="0">
                <a:latin typeface="Times New Roman" panose="02020603050405020304"/>
                <a:cs typeface="Times New Roman" panose="02020603050405020304"/>
                <a:sym typeface="Symbol" panose="05050102010706020507" charset="0"/>
              </a:rPr>
              <a:t>u</a:t>
            </a:r>
            <a:r>
              <a:rPr lang="en-US" altLang="zh-CN" sz="2800" b="1" i="0" dirty="0">
                <a:latin typeface="Times New Roman" panose="02020603050405020304"/>
                <a:cs typeface="Times New Roman" panose="02020603050405020304"/>
                <a:sym typeface="Symbol" panose="05050102010706020507" charset="0"/>
              </a:rPr>
              <a:t>- = 0 </a:t>
            </a:r>
            <a:r>
              <a:rPr lang="zh-CN" altLang="en-US" sz="2800" b="1" i="0" dirty="0">
                <a:latin typeface="Times New Roman" panose="02020603050405020304"/>
                <a:cs typeface="Times New Roman" panose="02020603050405020304"/>
                <a:sym typeface="Symbol" panose="05050102010706020507" charset="0"/>
              </a:rPr>
              <a:t>，所以当 </a:t>
            </a:r>
            <a:r>
              <a:rPr lang="en-US" altLang="zh-CN" sz="2800" b="1" dirty="0">
                <a:latin typeface="Times New Roman" panose="02020603050405020304"/>
                <a:cs typeface="Times New Roman" panose="02020603050405020304"/>
                <a:sym typeface="Symbol" panose="05050102010706020507" charset="0"/>
              </a:rPr>
              <a:t>u</a:t>
            </a:r>
            <a:r>
              <a:rPr lang="en-US" altLang="zh-CN" sz="2800" b="1" i="0" baseline="-25000" dirty="0">
                <a:latin typeface="Times New Roman" panose="02020603050405020304"/>
                <a:cs typeface="Times New Roman" panose="02020603050405020304"/>
                <a:sym typeface="Symbol" panose="05050102010706020507" charset="0"/>
              </a:rPr>
              <a:t>+</a:t>
            </a:r>
            <a:r>
              <a:rPr lang="en-US" altLang="zh-CN" sz="2800" b="1" i="0" dirty="0">
                <a:latin typeface="Times New Roman" panose="02020603050405020304"/>
                <a:cs typeface="Times New Roman" panose="02020603050405020304"/>
                <a:sym typeface="Symbol" panose="05050102010706020507" charset="0"/>
              </a:rPr>
              <a:t> = 0</a:t>
            </a:r>
            <a:r>
              <a:rPr lang="zh-CN" altLang="en-US" sz="2800" b="1" i="0" dirty="0">
                <a:latin typeface="Times New Roman" panose="02020603050405020304"/>
                <a:cs typeface="Times New Roman" panose="02020603050405020304"/>
                <a:sym typeface="Symbol" panose="05050102010706020507" charset="0"/>
              </a:rPr>
              <a:t>时，</a:t>
            </a:r>
            <a:r>
              <a:rPr lang="en-US" altLang="zh-CN" sz="2800" b="1" i="0" dirty="0">
                <a:latin typeface="Times New Roman" panose="02020603050405020304"/>
                <a:cs typeface="Times New Roman" panose="02020603050405020304"/>
              </a:rPr>
              <a:t>A</a:t>
            </a:r>
            <a:r>
              <a:rPr lang="en-US" altLang="zh-CN" sz="2800" b="1" i="0" baseline="-25000" dirty="0">
                <a:latin typeface="Times New Roman" panose="02020603050405020304"/>
                <a:cs typeface="Times New Roman" panose="02020603050405020304"/>
              </a:rPr>
              <a:t>1</a:t>
            </a:r>
            <a:r>
              <a:rPr lang="zh-CN" altLang="en-US" sz="2800" b="1" i="0" dirty="0">
                <a:latin typeface="Times New Roman" panose="02020603050405020304"/>
                <a:cs typeface="Times New Roman" panose="02020603050405020304"/>
                <a:sym typeface="Symbol" panose="05050102010706020507" charset="0"/>
              </a:rPr>
              <a:t>状态改变</a:t>
            </a:r>
          </a:p>
        </p:txBody>
      </p:sp>
      <p:sp>
        <p:nvSpPr>
          <p:cNvPr id="114693" name="Text Box 5"/>
          <p:cNvSpPr txBox="1">
            <a:spLocks noChangeArrowheads="1"/>
          </p:cNvSpPr>
          <p:nvPr/>
        </p:nvSpPr>
        <p:spPr bwMode="auto">
          <a:xfrm>
            <a:off x="457200" y="4953000"/>
            <a:ext cx="89154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solidFill>
                  <a:srgbClr val="CC0000"/>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输出 </a:t>
            </a:r>
            <a:r>
              <a:rPr lang="en-US" altLang="zh-CN" sz="2800">
                <a:solidFill>
                  <a:srgbClr val="CC0000"/>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u</a:t>
            </a:r>
            <a:r>
              <a:rPr lang="en-US" altLang="zh-CN" sz="2800" i="0" baseline="-25000">
                <a:solidFill>
                  <a:srgbClr val="CC0000"/>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o1 </a:t>
            </a:r>
            <a:r>
              <a:rPr lang="zh-CN" altLang="en-US" sz="2800" i="0">
                <a:solidFill>
                  <a:srgbClr val="CC0000"/>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改变</a:t>
            </a:r>
            <a:r>
              <a:rPr lang="en-US" altLang="zh-CN"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r>
              <a:rPr lang="en-US" altLang="zh-CN" sz="28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U</a:t>
            </a:r>
            <a:r>
              <a:rPr lang="en-US" altLang="zh-CN" sz="2800" i="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Z</a:t>
            </a:r>
            <a:r>
              <a:rPr lang="en-US" altLang="zh-CN" sz="280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 </a:t>
            </a:r>
            <a:r>
              <a:rPr lang="zh-CN" altLang="en-US"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跃变到</a:t>
            </a:r>
            <a:r>
              <a:rPr lang="en-US" altLang="zh-CN"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r>
              <a:rPr lang="en-US" altLang="zh-CN" sz="28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U</a:t>
            </a:r>
            <a:r>
              <a:rPr lang="en-US" altLang="zh-CN" sz="2800" i="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Z </a:t>
            </a:r>
            <a:r>
              <a:rPr lang="zh-CN" altLang="en-US"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或 </a:t>
            </a:r>
            <a:r>
              <a:rPr lang="en-US" altLang="zh-CN"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r>
              <a:rPr lang="en-US" altLang="zh-CN" sz="28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U</a:t>
            </a:r>
            <a:r>
              <a:rPr lang="en-US" altLang="zh-CN" sz="2800" i="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Z</a:t>
            </a:r>
            <a:r>
              <a:rPr lang="en-US" altLang="zh-CN" sz="280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 </a:t>
            </a:r>
            <a:r>
              <a:rPr lang="zh-CN" altLang="en-US"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跃变到 </a:t>
            </a:r>
            <a:r>
              <a:rPr lang="en-US" altLang="zh-CN"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r>
              <a:rPr lang="en-US" altLang="zh-CN" sz="28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U</a:t>
            </a:r>
            <a:r>
              <a:rPr lang="en-US" altLang="zh-CN" sz="2800" i="0" baseline="-2500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Z</a:t>
            </a:r>
            <a:r>
              <a:rPr lang="en-US" altLang="zh-CN"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r>
              <a:rPr lang="zh-CN" altLang="en-US" sz="2800" i="0">
                <a:solidFill>
                  <a:srgbClr val="000099"/>
                </a:solidFill>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a:t>
            </a:r>
          </a:p>
        </p:txBody>
      </p:sp>
      <p:grpSp>
        <p:nvGrpSpPr>
          <p:cNvPr id="2" name="Group 6"/>
          <p:cNvGrpSpPr/>
          <p:nvPr/>
        </p:nvGrpSpPr>
        <p:grpSpPr bwMode="auto">
          <a:xfrm>
            <a:off x="533400" y="2851150"/>
            <a:ext cx="5530850" cy="1111250"/>
            <a:chOff x="336" y="1796"/>
            <a:chExt cx="3484" cy="700"/>
          </a:xfrm>
        </p:grpSpPr>
        <p:graphicFrame>
          <p:nvGraphicFramePr>
            <p:cNvPr id="88153" name="Object 7"/>
            <p:cNvGraphicFramePr>
              <a:graphicFrameLocks noChangeAspect="1"/>
            </p:cNvGraphicFramePr>
            <p:nvPr/>
          </p:nvGraphicFramePr>
          <p:xfrm>
            <a:off x="649" y="1796"/>
            <a:ext cx="3171" cy="700"/>
          </p:xfrm>
          <a:graphic>
            <a:graphicData uri="http://schemas.openxmlformats.org/presentationml/2006/ole">
              <mc:AlternateContent xmlns:mc="http://schemas.openxmlformats.org/markup-compatibility/2006">
                <mc:Choice xmlns:v="urn:schemas-microsoft-com:vml" Requires="v">
                  <p:oleObj spid="_x0000_s48132" name="Equation" r:id="rId3" imgW="2628900" imgH="393700" progId="Equation.3">
                    <p:embed/>
                  </p:oleObj>
                </mc:Choice>
                <mc:Fallback>
                  <p:oleObj name="Equation" r:id="rId3" imgW="2628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 y="1796"/>
                          <a:ext cx="3171" cy="700"/>
                        </a:xfrm>
                        <a:prstGeom prst="rect">
                          <a:avLst/>
                        </a:prstGeom>
                        <a:noFill/>
                        <a:ln>
                          <a:noFill/>
                        </a:ln>
                        <a:effectLst/>
                      </p:spPr>
                    </p:pic>
                  </p:oleObj>
                </mc:Fallback>
              </mc:AlternateContent>
            </a:graphicData>
          </a:graphic>
        </p:graphicFrame>
        <p:sp>
          <p:nvSpPr>
            <p:cNvPr id="88154" name="Rectangle 8"/>
            <p:cNvSpPr>
              <a:spLocks noChangeArrowheads="1"/>
            </p:cNvSpPr>
            <p:nvPr/>
          </p:nvSpPr>
          <p:spPr bwMode="auto">
            <a:xfrm>
              <a:off x="336" y="1975"/>
              <a:ext cx="342" cy="327"/>
            </a:xfrm>
            <a:prstGeom prst="rect">
              <a:avLst/>
            </a:prstGeom>
            <a:noFill/>
            <a:ln>
              <a:noFill/>
            </a:ln>
          </p:spPr>
          <p:txBody>
            <a:bodyPr wrap="none">
              <a:spAutoFit/>
            </a:bodyPr>
            <a:lstStyle/>
            <a:p>
              <a:r>
                <a:rPr lang="zh-CN" altLang="en-US" sz="2800" b="1" i="0">
                  <a:latin typeface="Times New Roman" panose="02020603050405020304"/>
                  <a:cs typeface="Times New Roman" panose="02020603050405020304"/>
                </a:rPr>
                <a:t>当</a:t>
              </a:r>
            </a:p>
          </p:txBody>
        </p:sp>
      </p:grpSp>
      <p:graphicFrame>
        <p:nvGraphicFramePr>
          <p:cNvPr id="114698" name="Object 10"/>
          <p:cNvGraphicFramePr>
            <a:graphicFrameLocks noChangeAspect="1"/>
          </p:cNvGraphicFramePr>
          <p:nvPr/>
        </p:nvGraphicFramePr>
        <p:xfrm>
          <a:off x="609600" y="3889375"/>
          <a:ext cx="6043613" cy="1079500"/>
        </p:xfrm>
        <a:graphic>
          <a:graphicData uri="http://schemas.openxmlformats.org/presentationml/2006/ole">
            <mc:AlternateContent xmlns:mc="http://schemas.openxmlformats.org/markup-compatibility/2006">
              <mc:Choice xmlns:v="urn:schemas-microsoft-com:vml" Requires="v">
                <p:oleObj spid="_x0000_s48133" name="公式" r:id="rId5" imgW="2870200" imgH="419100" progId="Equation.3">
                  <p:embed/>
                </p:oleObj>
              </mc:Choice>
              <mc:Fallback>
                <p:oleObj name="公式" r:id="rId5" imgW="28702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889375"/>
                        <a:ext cx="6043613" cy="1079500"/>
                      </a:xfrm>
                      <a:prstGeom prst="rect">
                        <a:avLst/>
                      </a:prstGeom>
                      <a:noFill/>
                      <a:ln>
                        <a:noFill/>
                      </a:ln>
                      <a:effectLst/>
                    </p:spPr>
                  </p:pic>
                </p:oleObj>
              </mc:Fallback>
            </mc:AlternateContent>
          </a:graphicData>
        </a:graphic>
      </p:graphicFrame>
      <p:sp>
        <p:nvSpPr>
          <p:cNvPr id="114700" name="Text Box 12"/>
          <p:cNvSpPr txBox="1">
            <a:spLocks noChangeArrowheads="1"/>
          </p:cNvSpPr>
          <p:nvPr/>
        </p:nvSpPr>
        <p:spPr bwMode="auto">
          <a:xfrm>
            <a:off x="457200" y="5562600"/>
            <a:ext cx="8610600" cy="519113"/>
          </a:xfrm>
          <a:prstGeom prst="rect">
            <a:avLst/>
          </a:prstGeom>
          <a:noFill/>
          <a:ln w="9525">
            <a:noFill/>
            <a:miter lim="800000"/>
          </a:ln>
          <a:effectLst/>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zh-CN" altLang="en-US" sz="2800" i="0">
                <a:effectLst>
                  <a:outerShdw blurRad="38100" dist="38100" dir="2700000" algn="tl">
                    <a:srgbClr val="DDDDDD"/>
                  </a:outerShdw>
                </a:effectLst>
                <a:latin typeface="Times New Roman" panose="02020603050405020304"/>
                <a:ea typeface="+mn-ea"/>
                <a:cs typeface="Times New Roman" panose="02020603050405020304"/>
                <a:sym typeface="Symbol" panose="05050102010706020507" charset="0"/>
              </a:rPr>
              <a:t>同时积分电路的输入、输出电压也随之改变。</a:t>
            </a:r>
          </a:p>
        </p:txBody>
      </p:sp>
      <p:grpSp>
        <p:nvGrpSpPr>
          <p:cNvPr id="88072" name="Group 16"/>
          <p:cNvGrpSpPr/>
          <p:nvPr/>
        </p:nvGrpSpPr>
        <p:grpSpPr bwMode="auto">
          <a:xfrm>
            <a:off x="3810000" y="568325"/>
            <a:ext cx="5135563" cy="2212975"/>
            <a:chOff x="2525" y="358"/>
            <a:chExt cx="3235" cy="1394"/>
          </a:xfrm>
        </p:grpSpPr>
        <p:sp>
          <p:nvSpPr>
            <p:cNvPr id="88074" name="Rectangle 17"/>
            <p:cNvSpPr>
              <a:spLocks noChangeArrowheads="1"/>
            </p:cNvSpPr>
            <p:nvPr/>
          </p:nvSpPr>
          <p:spPr bwMode="auto">
            <a:xfrm>
              <a:off x="4739" y="358"/>
              <a:ext cx="453" cy="288"/>
            </a:xfrm>
            <a:prstGeom prst="rect">
              <a:avLst/>
            </a:prstGeom>
            <a:noFill/>
            <a:ln>
              <a:noFill/>
            </a:ln>
          </p:spPr>
          <p:txBody>
            <a:bodyPr>
              <a:spAutoFit/>
            </a:bodyPr>
            <a:lstStyle/>
            <a:p>
              <a:r>
                <a:rPr lang="en-US" altLang="zh-CN" sz="2400">
                  <a:latin typeface="Times New Roman" panose="02020603050405020304" charset="0"/>
                </a:rPr>
                <a:t>C</a:t>
              </a:r>
              <a:endParaRPr lang="en-US" altLang="zh-CN" sz="2400" baseline="-25000">
                <a:latin typeface="Times New Roman" panose="02020603050405020304" charset="0"/>
              </a:endParaRPr>
            </a:p>
          </p:txBody>
        </p:sp>
        <p:sp>
          <p:nvSpPr>
            <p:cNvPr id="88075" name="Text Box 18"/>
            <p:cNvSpPr txBox="1">
              <a:spLocks noChangeArrowheads="1"/>
            </p:cNvSpPr>
            <p:nvPr/>
          </p:nvSpPr>
          <p:spPr bwMode="auto">
            <a:xfrm>
              <a:off x="3887" y="704"/>
              <a:ext cx="384"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rPr>
                <a:t>u</a:t>
              </a:r>
              <a:r>
                <a:rPr lang="en-US" altLang="zh-CN" sz="2400" i="0" baseline="-25000">
                  <a:solidFill>
                    <a:srgbClr val="000099"/>
                  </a:solidFill>
                </a:rPr>
                <a:t>o1</a:t>
              </a:r>
              <a:endParaRPr lang="en-US" altLang="zh-CN" sz="2400">
                <a:solidFill>
                  <a:srgbClr val="000099"/>
                </a:solidFill>
              </a:endParaRPr>
            </a:p>
          </p:txBody>
        </p:sp>
        <p:sp>
          <p:nvSpPr>
            <p:cNvPr id="88076" name="Line 19"/>
            <p:cNvSpPr>
              <a:spLocks noChangeShapeType="1"/>
            </p:cNvSpPr>
            <p:nvPr/>
          </p:nvSpPr>
          <p:spPr bwMode="auto">
            <a:xfrm>
              <a:off x="2901" y="665"/>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77" name="Text Box 20"/>
            <p:cNvSpPr txBox="1">
              <a:spLocks noChangeArrowheads="1"/>
            </p:cNvSpPr>
            <p:nvPr/>
          </p:nvSpPr>
          <p:spPr bwMode="auto">
            <a:xfrm>
              <a:off x="3935" y="1019"/>
              <a:ext cx="297"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endParaRPr lang="zh-CN" sz="2400">
                <a:solidFill>
                  <a:schemeClr val="hlink"/>
                </a:solidFill>
              </a:endParaRPr>
            </a:p>
          </p:txBody>
        </p:sp>
        <p:sp>
          <p:nvSpPr>
            <p:cNvPr id="88078" name="Line 21"/>
            <p:cNvSpPr>
              <a:spLocks noChangeShapeType="1"/>
            </p:cNvSpPr>
            <p:nvPr/>
          </p:nvSpPr>
          <p:spPr bwMode="auto">
            <a:xfrm>
              <a:off x="2901" y="665"/>
              <a:ext cx="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79" name="Line 22"/>
            <p:cNvSpPr>
              <a:spLocks noChangeShapeType="1"/>
            </p:cNvSpPr>
            <p:nvPr/>
          </p:nvSpPr>
          <p:spPr bwMode="auto">
            <a:xfrm>
              <a:off x="3887" y="992"/>
              <a:ext cx="36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80" name="Rectangle 23"/>
            <p:cNvSpPr>
              <a:spLocks noChangeArrowheads="1"/>
            </p:cNvSpPr>
            <p:nvPr/>
          </p:nvSpPr>
          <p:spPr bwMode="auto">
            <a:xfrm>
              <a:off x="3653" y="672"/>
              <a:ext cx="359" cy="291"/>
            </a:xfrm>
            <a:prstGeom prst="rect">
              <a:avLst/>
            </a:prstGeom>
            <a:noFill/>
            <a:ln>
              <a:noFill/>
            </a:ln>
          </p:spPr>
          <p:txBody>
            <a:bodyPr wrap="none">
              <a:spAutoFit/>
            </a:bodyPr>
            <a:lstStyle/>
            <a:p>
              <a:r>
                <a:rPr lang="en-US" altLang="zh-CN" sz="2400" b="1" i="1" dirty="0">
                  <a:latin typeface="Times New Roman" panose="02020603050405020304"/>
                  <a:cs typeface="Times New Roman" panose="02020603050405020304"/>
                </a:rPr>
                <a:t>R</a:t>
              </a:r>
              <a:r>
                <a:rPr lang="en-US" altLang="zh-CN" sz="2400" b="1" i="1" baseline="-25000" dirty="0">
                  <a:latin typeface="Times New Roman" panose="02020603050405020304"/>
                  <a:cs typeface="Times New Roman" panose="02020603050405020304"/>
                </a:rPr>
                <a:t>3</a:t>
              </a:r>
            </a:p>
          </p:txBody>
        </p:sp>
        <p:sp>
          <p:nvSpPr>
            <p:cNvPr id="88081" name="Rectangle 24"/>
            <p:cNvSpPr>
              <a:spLocks noChangeArrowheads="1"/>
            </p:cNvSpPr>
            <p:nvPr/>
          </p:nvSpPr>
          <p:spPr bwMode="auto">
            <a:xfrm flipV="1">
              <a:off x="3657" y="954"/>
              <a:ext cx="230" cy="7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grpSp>
          <p:nvGrpSpPr>
            <p:cNvPr id="88082" name="Group 25"/>
            <p:cNvGrpSpPr/>
            <p:nvPr/>
          </p:nvGrpSpPr>
          <p:grpSpPr bwMode="auto">
            <a:xfrm>
              <a:off x="3964" y="1510"/>
              <a:ext cx="154" cy="115"/>
              <a:chOff x="2591" y="1147"/>
              <a:chExt cx="193" cy="144"/>
            </a:xfrm>
          </p:grpSpPr>
          <p:sp>
            <p:nvSpPr>
              <p:cNvPr id="88150" name="Line 26"/>
              <p:cNvSpPr>
                <a:spLocks noChangeShapeType="1"/>
              </p:cNvSpPr>
              <p:nvPr/>
            </p:nvSpPr>
            <p:spPr bwMode="auto">
              <a:xfrm rot="-5400000">
                <a:off x="2687" y="1051"/>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51" name="AutoShape 27"/>
              <p:cNvSpPr>
                <a:spLocks noChangeArrowheads="1"/>
              </p:cNvSpPr>
              <p:nvPr/>
            </p:nvSpPr>
            <p:spPr bwMode="auto">
              <a:xfrm>
                <a:off x="2592" y="1152"/>
                <a:ext cx="192" cy="139"/>
              </a:xfrm>
              <a:prstGeom prst="triangle">
                <a:avLst>
                  <a:gd name="adj" fmla="val 50000"/>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52" name="Line 28"/>
              <p:cNvSpPr>
                <a:spLocks noChangeShapeType="1"/>
              </p:cNvSpPr>
              <p:nvPr/>
            </p:nvSpPr>
            <p:spPr bwMode="auto">
              <a:xfrm rot="16200000" flipH="1">
                <a:off x="2766" y="1165"/>
                <a:ext cx="3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8083" name="Line 29"/>
            <p:cNvSpPr>
              <a:spLocks noChangeShapeType="1"/>
            </p:cNvSpPr>
            <p:nvPr/>
          </p:nvSpPr>
          <p:spPr bwMode="auto">
            <a:xfrm rot="-5400000">
              <a:off x="3675" y="1348"/>
              <a:ext cx="72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84" name="Line 30"/>
            <p:cNvSpPr>
              <a:spLocks noChangeShapeType="1"/>
            </p:cNvSpPr>
            <p:nvPr/>
          </p:nvSpPr>
          <p:spPr bwMode="auto">
            <a:xfrm>
              <a:off x="3964" y="1702"/>
              <a:ext cx="15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85" name="Text Box 31"/>
            <p:cNvSpPr txBox="1">
              <a:spLocks noChangeArrowheads="1"/>
            </p:cNvSpPr>
            <p:nvPr/>
          </p:nvSpPr>
          <p:spPr bwMode="auto">
            <a:xfrm>
              <a:off x="3648" y="1363"/>
              <a:ext cx="346"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D</a:t>
              </a:r>
              <a:r>
                <a:rPr lang="en-US" altLang="zh-CN" sz="2400" i="0" baseline="-25000"/>
                <a:t>Z</a:t>
              </a:r>
              <a:endParaRPr lang="en-US" altLang="zh-CN" sz="2400" i="0">
                <a:solidFill>
                  <a:srgbClr val="FF0000"/>
                </a:solidFill>
              </a:endParaRPr>
            </a:p>
          </p:txBody>
        </p:sp>
        <p:grpSp>
          <p:nvGrpSpPr>
            <p:cNvPr id="88086" name="Group 32"/>
            <p:cNvGrpSpPr/>
            <p:nvPr/>
          </p:nvGrpSpPr>
          <p:grpSpPr bwMode="auto">
            <a:xfrm flipH="1" flipV="1">
              <a:off x="3963" y="1395"/>
              <a:ext cx="154" cy="115"/>
              <a:chOff x="2591" y="1147"/>
              <a:chExt cx="193" cy="144"/>
            </a:xfrm>
          </p:grpSpPr>
          <p:sp>
            <p:nvSpPr>
              <p:cNvPr id="88147" name="Line 33"/>
              <p:cNvSpPr>
                <a:spLocks noChangeShapeType="1"/>
              </p:cNvSpPr>
              <p:nvPr/>
            </p:nvSpPr>
            <p:spPr bwMode="auto">
              <a:xfrm rot="-5400000">
                <a:off x="2687" y="1051"/>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48" name="AutoShape 34"/>
              <p:cNvSpPr>
                <a:spLocks noChangeArrowheads="1"/>
              </p:cNvSpPr>
              <p:nvPr/>
            </p:nvSpPr>
            <p:spPr bwMode="auto">
              <a:xfrm>
                <a:off x="2592" y="1152"/>
                <a:ext cx="192" cy="139"/>
              </a:xfrm>
              <a:prstGeom prst="triangle">
                <a:avLst>
                  <a:gd name="adj" fmla="val 50000"/>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49" name="Line 35"/>
              <p:cNvSpPr>
                <a:spLocks noChangeShapeType="1"/>
              </p:cNvSpPr>
              <p:nvPr/>
            </p:nvSpPr>
            <p:spPr bwMode="auto">
              <a:xfrm rot="16200000" flipH="1">
                <a:off x="2766" y="1165"/>
                <a:ext cx="3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8087" name="Rectangle 36"/>
            <p:cNvSpPr>
              <a:spLocks noChangeArrowheads="1"/>
            </p:cNvSpPr>
            <p:nvPr/>
          </p:nvSpPr>
          <p:spPr bwMode="auto">
            <a:xfrm>
              <a:off x="3234" y="1287"/>
              <a:ext cx="207" cy="72"/>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088" name="Rectangle 37"/>
            <p:cNvSpPr>
              <a:spLocks noChangeArrowheads="1"/>
            </p:cNvSpPr>
            <p:nvPr/>
          </p:nvSpPr>
          <p:spPr bwMode="auto">
            <a:xfrm>
              <a:off x="2759" y="880"/>
              <a:ext cx="207" cy="7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089" name="Rectangle 38"/>
            <p:cNvSpPr>
              <a:spLocks noChangeArrowheads="1"/>
            </p:cNvSpPr>
            <p:nvPr/>
          </p:nvSpPr>
          <p:spPr bwMode="auto">
            <a:xfrm>
              <a:off x="2659" y="1344"/>
              <a:ext cx="461" cy="288"/>
            </a:xfrm>
            <a:prstGeom prst="rect">
              <a:avLst/>
            </a:prstGeom>
            <a:noFill/>
            <a:ln>
              <a:noFill/>
            </a:ln>
          </p:spPr>
          <p:txBody>
            <a:bodyPr>
              <a:spAutoFit/>
            </a:bodyPr>
            <a:lstStyle/>
            <a:p>
              <a:r>
                <a:rPr lang="en-US" altLang="zh-CN" sz="2400" b="1" i="1" dirty="0">
                  <a:latin typeface="Times New Roman" panose="02020603050405020304"/>
                  <a:cs typeface="Times New Roman" panose="02020603050405020304"/>
                </a:rPr>
                <a:t>R</a:t>
              </a:r>
              <a:r>
                <a:rPr lang="en-US" altLang="zh-CN" sz="2400" b="1" i="1" baseline="-25000" dirty="0">
                  <a:latin typeface="Times New Roman" panose="02020603050405020304"/>
                  <a:cs typeface="Times New Roman" panose="02020603050405020304"/>
                </a:rPr>
                <a:t>2</a:t>
              </a:r>
            </a:p>
          </p:txBody>
        </p:sp>
        <p:sp>
          <p:nvSpPr>
            <p:cNvPr id="88090" name="Line 39"/>
            <p:cNvSpPr>
              <a:spLocks noChangeShapeType="1"/>
            </p:cNvSpPr>
            <p:nvPr/>
          </p:nvSpPr>
          <p:spPr bwMode="auto">
            <a:xfrm flipH="1">
              <a:off x="2592" y="911"/>
              <a:ext cx="18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91" name="Line 40"/>
            <p:cNvSpPr>
              <a:spLocks noChangeShapeType="1"/>
            </p:cNvSpPr>
            <p:nvPr/>
          </p:nvSpPr>
          <p:spPr bwMode="auto">
            <a:xfrm flipH="1">
              <a:off x="3445" y="1318"/>
              <a:ext cx="60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92" name="Rectangle 41" descr="40%"/>
            <p:cNvSpPr>
              <a:spLocks noChangeArrowheads="1"/>
            </p:cNvSpPr>
            <p:nvPr/>
          </p:nvSpPr>
          <p:spPr bwMode="auto">
            <a:xfrm>
              <a:off x="3118" y="727"/>
              <a:ext cx="414" cy="495"/>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093" name="Text Box 42"/>
            <p:cNvSpPr txBox="1">
              <a:spLocks noChangeArrowheads="1"/>
            </p:cNvSpPr>
            <p:nvPr/>
          </p:nvSpPr>
          <p:spPr bwMode="auto">
            <a:xfrm>
              <a:off x="3112" y="985"/>
              <a:ext cx="17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094" name="Text Box 43"/>
            <p:cNvSpPr txBox="1">
              <a:spLocks noChangeArrowheads="1"/>
            </p:cNvSpPr>
            <p:nvPr/>
          </p:nvSpPr>
          <p:spPr bwMode="auto">
            <a:xfrm>
              <a:off x="3366" y="816"/>
              <a:ext cx="322"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095" name="Text Box 44"/>
            <p:cNvSpPr txBox="1">
              <a:spLocks noChangeArrowheads="1"/>
            </p:cNvSpPr>
            <p:nvPr/>
          </p:nvSpPr>
          <p:spPr bwMode="auto">
            <a:xfrm>
              <a:off x="3286" y="675"/>
              <a:ext cx="42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88096" name="Line 45"/>
            <p:cNvSpPr>
              <a:spLocks noChangeShapeType="1"/>
            </p:cNvSpPr>
            <p:nvPr/>
          </p:nvSpPr>
          <p:spPr bwMode="auto">
            <a:xfrm>
              <a:off x="2958" y="1119"/>
              <a:ext cx="15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97" name="Line 46"/>
            <p:cNvSpPr>
              <a:spLocks noChangeShapeType="1"/>
            </p:cNvSpPr>
            <p:nvPr/>
          </p:nvSpPr>
          <p:spPr bwMode="auto">
            <a:xfrm>
              <a:off x="3532" y="987"/>
              <a:ext cx="130"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098" name="Line 47"/>
            <p:cNvSpPr>
              <a:spLocks noChangeShapeType="1"/>
            </p:cNvSpPr>
            <p:nvPr/>
          </p:nvSpPr>
          <p:spPr bwMode="auto">
            <a:xfrm>
              <a:off x="3040" y="588"/>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88099" name="Line 48"/>
            <p:cNvSpPr>
              <a:spLocks noChangeShapeType="1"/>
            </p:cNvSpPr>
            <p:nvPr/>
          </p:nvSpPr>
          <p:spPr bwMode="auto">
            <a:xfrm>
              <a:off x="2958" y="911"/>
              <a:ext cx="15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00" name="Text Box 49"/>
            <p:cNvSpPr txBox="1">
              <a:spLocks noChangeArrowheads="1"/>
            </p:cNvSpPr>
            <p:nvPr/>
          </p:nvSpPr>
          <p:spPr bwMode="auto">
            <a:xfrm>
              <a:off x="3118" y="767"/>
              <a:ext cx="26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101" name="Text Box 50"/>
            <p:cNvSpPr txBox="1">
              <a:spLocks noChangeArrowheads="1"/>
            </p:cNvSpPr>
            <p:nvPr/>
          </p:nvSpPr>
          <p:spPr bwMode="auto">
            <a:xfrm rot="5400000">
              <a:off x="3147" y="718"/>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88102" name="Text Box 51"/>
            <p:cNvSpPr txBox="1">
              <a:spLocks noChangeArrowheads="1"/>
            </p:cNvSpPr>
            <p:nvPr/>
          </p:nvSpPr>
          <p:spPr bwMode="auto">
            <a:xfrm>
              <a:off x="2722" y="576"/>
              <a:ext cx="350"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6</a:t>
              </a:r>
              <a:endParaRPr lang="en-US" altLang="zh-CN" sz="2400" i="0"/>
            </a:p>
          </p:txBody>
        </p:sp>
        <p:grpSp>
          <p:nvGrpSpPr>
            <p:cNvPr id="88103" name="Group 52"/>
            <p:cNvGrpSpPr/>
            <p:nvPr/>
          </p:nvGrpSpPr>
          <p:grpSpPr bwMode="auto">
            <a:xfrm>
              <a:off x="2525" y="903"/>
              <a:ext cx="118" cy="122"/>
              <a:chOff x="720" y="2736"/>
              <a:chExt cx="185" cy="192"/>
            </a:xfrm>
          </p:grpSpPr>
          <p:sp>
            <p:nvSpPr>
              <p:cNvPr id="88145" name="Line 5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46" name="Line 5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8104" name="Text Box 55"/>
            <p:cNvSpPr txBox="1">
              <a:spLocks noChangeArrowheads="1"/>
            </p:cNvSpPr>
            <p:nvPr/>
          </p:nvSpPr>
          <p:spPr bwMode="auto">
            <a:xfrm>
              <a:off x="5307" y="1049"/>
              <a:ext cx="45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000099"/>
                  </a:solidFill>
                </a:rPr>
                <a:t>u</a:t>
              </a:r>
              <a:r>
                <a:rPr lang="en-US" altLang="zh-CN" sz="2400" i="0" baseline="-25000">
                  <a:solidFill>
                    <a:srgbClr val="000099"/>
                  </a:solidFill>
                </a:rPr>
                <a:t>o</a:t>
              </a:r>
              <a:endParaRPr lang="en-US" altLang="zh-CN" sz="2400" i="0">
                <a:solidFill>
                  <a:srgbClr val="000099"/>
                </a:solidFill>
              </a:endParaRPr>
            </a:p>
          </p:txBody>
        </p:sp>
        <p:sp>
          <p:nvSpPr>
            <p:cNvPr id="88105" name="Line 56"/>
            <p:cNvSpPr>
              <a:spLocks noChangeShapeType="1"/>
            </p:cNvSpPr>
            <p:nvPr/>
          </p:nvSpPr>
          <p:spPr bwMode="auto">
            <a:xfrm>
              <a:off x="5169" y="650"/>
              <a:ext cx="0" cy="110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06" name="Rectangle 57"/>
            <p:cNvSpPr>
              <a:spLocks noChangeArrowheads="1"/>
            </p:cNvSpPr>
            <p:nvPr/>
          </p:nvSpPr>
          <p:spPr bwMode="auto">
            <a:xfrm rot="-5400000">
              <a:off x="4448" y="1369"/>
              <a:ext cx="206" cy="7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07" name="Text Box 58"/>
            <p:cNvSpPr txBox="1">
              <a:spLocks noChangeArrowheads="1"/>
            </p:cNvSpPr>
            <p:nvPr/>
          </p:nvSpPr>
          <p:spPr bwMode="auto">
            <a:xfrm>
              <a:off x="4578" y="1287"/>
              <a:ext cx="318"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5</a:t>
              </a:r>
            </a:p>
          </p:txBody>
        </p:sp>
        <p:sp>
          <p:nvSpPr>
            <p:cNvPr id="88108" name="Rectangle 59"/>
            <p:cNvSpPr>
              <a:spLocks noChangeArrowheads="1"/>
            </p:cNvSpPr>
            <p:nvPr/>
          </p:nvSpPr>
          <p:spPr bwMode="auto">
            <a:xfrm>
              <a:off x="4240" y="957"/>
              <a:ext cx="207" cy="7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09" name="Line 60"/>
            <p:cNvSpPr>
              <a:spLocks noChangeShapeType="1"/>
            </p:cNvSpPr>
            <p:nvPr/>
          </p:nvSpPr>
          <p:spPr bwMode="auto">
            <a:xfrm>
              <a:off x="4524" y="650"/>
              <a:ext cx="0" cy="355"/>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10" name="Rectangle 61"/>
            <p:cNvSpPr>
              <a:spLocks noChangeArrowheads="1"/>
            </p:cNvSpPr>
            <p:nvPr/>
          </p:nvSpPr>
          <p:spPr bwMode="auto">
            <a:xfrm>
              <a:off x="4176" y="672"/>
              <a:ext cx="359" cy="291"/>
            </a:xfrm>
            <a:prstGeom prst="rect">
              <a:avLst/>
            </a:prstGeom>
            <a:noFill/>
            <a:ln>
              <a:noFill/>
            </a:ln>
          </p:spPr>
          <p:txBody>
            <a:bodyPr wrap="none">
              <a:spAutoFit/>
            </a:bodyPr>
            <a:lstStyle/>
            <a:p>
              <a:r>
                <a:rPr lang="en-US" altLang="zh-CN" sz="2400" b="1" i="1" dirty="0">
                  <a:latin typeface="Times New Roman" panose="02020603050405020304"/>
                  <a:cs typeface="Times New Roman" panose="02020603050405020304"/>
                </a:rPr>
                <a:t>R</a:t>
              </a:r>
              <a:r>
                <a:rPr lang="en-US" altLang="zh-CN" sz="2400" b="1" i="1" baseline="-25000" dirty="0">
                  <a:latin typeface="Times New Roman" panose="02020603050405020304"/>
                  <a:cs typeface="Times New Roman" panose="02020603050405020304"/>
                </a:rPr>
                <a:t>4</a:t>
              </a:r>
            </a:p>
          </p:txBody>
        </p:sp>
        <p:sp>
          <p:nvSpPr>
            <p:cNvPr id="88111" name="Line 62"/>
            <p:cNvSpPr>
              <a:spLocks noChangeShapeType="1"/>
            </p:cNvSpPr>
            <p:nvPr/>
          </p:nvSpPr>
          <p:spPr bwMode="auto">
            <a:xfrm>
              <a:off x="4888" y="650"/>
              <a:ext cx="288"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12" name="Line 63"/>
            <p:cNvSpPr>
              <a:spLocks noChangeShapeType="1"/>
            </p:cNvSpPr>
            <p:nvPr/>
          </p:nvSpPr>
          <p:spPr bwMode="auto">
            <a:xfrm rot="16200000" flipH="1">
              <a:off x="4474" y="1254"/>
              <a:ext cx="127"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8113" name="Group 64"/>
            <p:cNvGrpSpPr/>
            <p:nvPr/>
          </p:nvGrpSpPr>
          <p:grpSpPr bwMode="auto">
            <a:xfrm>
              <a:off x="4480" y="1510"/>
              <a:ext cx="118" cy="122"/>
              <a:chOff x="720" y="2736"/>
              <a:chExt cx="185" cy="192"/>
            </a:xfrm>
          </p:grpSpPr>
          <p:sp>
            <p:nvSpPr>
              <p:cNvPr id="88143" name="Line 6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44" name="Line 6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8114" name="Line 67"/>
            <p:cNvSpPr>
              <a:spLocks noChangeShapeType="1"/>
            </p:cNvSpPr>
            <p:nvPr/>
          </p:nvSpPr>
          <p:spPr bwMode="auto">
            <a:xfrm>
              <a:off x="4524" y="650"/>
              <a:ext cx="306"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nvGrpSpPr>
            <p:cNvPr id="88115" name="Group 68"/>
            <p:cNvGrpSpPr/>
            <p:nvPr/>
          </p:nvGrpSpPr>
          <p:grpSpPr bwMode="auto">
            <a:xfrm>
              <a:off x="5254" y="1387"/>
              <a:ext cx="130" cy="84"/>
              <a:chOff x="2448" y="2832"/>
              <a:chExt cx="185" cy="96"/>
            </a:xfrm>
          </p:grpSpPr>
          <p:sp>
            <p:nvSpPr>
              <p:cNvPr id="88141" name="Line 69"/>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42" name="Line 70"/>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grpSp>
        <p:sp>
          <p:nvSpPr>
            <p:cNvPr id="88116" name="Rectangle 71"/>
            <p:cNvSpPr>
              <a:spLocks noChangeArrowheads="1"/>
            </p:cNvSpPr>
            <p:nvPr/>
          </p:nvSpPr>
          <p:spPr bwMode="auto">
            <a:xfrm>
              <a:off x="5343" y="912"/>
              <a:ext cx="225" cy="288"/>
            </a:xfrm>
            <a:prstGeom prst="rect">
              <a:avLst/>
            </a:prstGeom>
            <a:noFill/>
            <a:ln>
              <a:noFill/>
            </a:ln>
          </p:spPr>
          <p:txBody>
            <a:bodyPr wrap="none">
              <a:spAutoFit/>
            </a:bodyPr>
            <a:lstStyle/>
            <a:p>
              <a:pPr algn="ctr">
                <a:spcBef>
                  <a:spcPct val="50000"/>
                </a:spcBef>
              </a:pPr>
              <a:r>
                <a:rPr lang="en-US" altLang="zh-CN" sz="2400" i="0">
                  <a:solidFill>
                    <a:srgbClr val="FF3300"/>
                  </a:solidFill>
                  <a:latin typeface="Times New Roman" panose="02020603050405020304" charset="0"/>
                </a:rPr>
                <a:t>+</a:t>
              </a:r>
            </a:p>
          </p:txBody>
        </p:sp>
        <p:sp>
          <p:nvSpPr>
            <p:cNvPr id="88117" name="Rectangle 72"/>
            <p:cNvSpPr>
              <a:spLocks noChangeArrowheads="1"/>
            </p:cNvSpPr>
            <p:nvPr/>
          </p:nvSpPr>
          <p:spPr bwMode="auto">
            <a:xfrm>
              <a:off x="5328" y="1203"/>
              <a:ext cx="255" cy="288"/>
            </a:xfrm>
            <a:prstGeom prst="rect">
              <a:avLst/>
            </a:prstGeom>
            <a:noFill/>
            <a:ln>
              <a:noFill/>
            </a:ln>
          </p:spPr>
          <p:txBody>
            <a:bodyPr>
              <a:spAutoFit/>
            </a:bodyPr>
            <a:lstStyle/>
            <a:p>
              <a:pPr algn="ctr">
                <a:spcBef>
                  <a:spcPct val="50000"/>
                </a:spcBef>
              </a:pPr>
              <a:r>
                <a:rPr lang="en-US" altLang="zh-CN" sz="2400" i="0">
                  <a:solidFill>
                    <a:srgbClr val="FF3300"/>
                  </a:solidFill>
                  <a:latin typeface="Times New Roman" panose="02020603050405020304" charset="0"/>
                </a:rPr>
                <a:t>–</a:t>
              </a:r>
            </a:p>
          </p:txBody>
        </p:sp>
        <p:sp>
          <p:nvSpPr>
            <p:cNvPr id="88118" name="Rectangle 73" descr="40%"/>
            <p:cNvSpPr>
              <a:spLocks noChangeArrowheads="1"/>
            </p:cNvSpPr>
            <p:nvPr/>
          </p:nvSpPr>
          <p:spPr bwMode="auto">
            <a:xfrm>
              <a:off x="4678" y="803"/>
              <a:ext cx="414" cy="496"/>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19" name="Text Box 74"/>
            <p:cNvSpPr txBox="1">
              <a:spLocks noChangeArrowheads="1"/>
            </p:cNvSpPr>
            <p:nvPr/>
          </p:nvSpPr>
          <p:spPr bwMode="auto">
            <a:xfrm>
              <a:off x="4672" y="1062"/>
              <a:ext cx="179"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120" name="Text Box 75"/>
            <p:cNvSpPr txBox="1">
              <a:spLocks noChangeArrowheads="1"/>
            </p:cNvSpPr>
            <p:nvPr/>
          </p:nvSpPr>
          <p:spPr bwMode="auto">
            <a:xfrm>
              <a:off x="4927" y="912"/>
              <a:ext cx="32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121" name="Text Box 76"/>
            <p:cNvSpPr txBox="1">
              <a:spLocks noChangeArrowheads="1"/>
            </p:cNvSpPr>
            <p:nvPr/>
          </p:nvSpPr>
          <p:spPr bwMode="auto">
            <a:xfrm>
              <a:off x="4846" y="752"/>
              <a:ext cx="421"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ea typeface="创艺简宋体" charset="0"/>
                  <a:cs typeface="创艺简宋体" charset="0"/>
                  <a:sym typeface="Symbol" panose="05050102010706020507" charset="0"/>
                </a:rPr>
                <a:t></a:t>
              </a:r>
              <a:endParaRPr lang="en-US" altLang="zh-CN" sz="2400" b="0" i="0"/>
            </a:p>
          </p:txBody>
        </p:sp>
        <p:sp>
          <p:nvSpPr>
            <p:cNvPr id="88122" name="Line 77"/>
            <p:cNvSpPr>
              <a:spLocks noChangeShapeType="1"/>
            </p:cNvSpPr>
            <p:nvPr/>
          </p:nvSpPr>
          <p:spPr bwMode="auto">
            <a:xfrm>
              <a:off x="4538" y="1195"/>
              <a:ext cx="159"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23" name="Line 78"/>
            <p:cNvSpPr>
              <a:spLocks noChangeShapeType="1"/>
            </p:cNvSpPr>
            <p:nvPr/>
          </p:nvSpPr>
          <p:spPr bwMode="auto">
            <a:xfrm>
              <a:off x="5092" y="1064"/>
              <a:ext cx="203"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24" name="Line 79"/>
            <p:cNvSpPr>
              <a:spLocks noChangeShapeType="1"/>
            </p:cNvSpPr>
            <p:nvPr/>
          </p:nvSpPr>
          <p:spPr bwMode="auto">
            <a:xfrm>
              <a:off x="4521" y="665"/>
              <a:ext cx="0" cy="0"/>
            </a:xfrm>
            <a:prstGeom prst="line">
              <a:avLst/>
            </a:prstGeom>
            <a:noFill/>
            <a:ln w="28575">
              <a:solidFill>
                <a:schemeClr val="tx1"/>
              </a:solidFill>
              <a:round/>
            </a:ln>
          </p:spPr>
          <p:txBody>
            <a:bodyPr wrap="none" anchor="ctr"/>
            <a:lstStyle/>
            <a:p>
              <a:endParaRPr lang="zh-CN" altLang="en-US">
                <a:latin typeface="Times New Roman" panose="02020603050405020304" charset="0"/>
              </a:endParaRPr>
            </a:p>
          </p:txBody>
        </p:sp>
        <p:sp>
          <p:nvSpPr>
            <p:cNvPr id="88125" name="Line 80"/>
            <p:cNvSpPr>
              <a:spLocks noChangeShapeType="1"/>
            </p:cNvSpPr>
            <p:nvPr/>
          </p:nvSpPr>
          <p:spPr bwMode="auto">
            <a:xfrm>
              <a:off x="4447" y="998"/>
              <a:ext cx="232" cy="0"/>
            </a:xfrm>
            <a:prstGeom prst="line">
              <a:avLst/>
            </a:prstGeom>
            <a:noFill/>
            <a:ln w="38100">
              <a:solidFill>
                <a:schemeClr val="tx1"/>
              </a:solidFill>
              <a:round/>
            </a:ln>
          </p:spPr>
          <p:txBody>
            <a:bodyPr wrap="none" anchor="ctr"/>
            <a:lstStyle/>
            <a:p>
              <a:endParaRPr lang="zh-CN" altLang="en-US">
                <a:latin typeface="Times New Roman" panose="02020603050405020304" charset="0"/>
              </a:endParaRPr>
            </a:p>
          </p:txBody>
        </p:sp>
        <p:sp>
          <p:nvSpPr>
            <p:cNvPr id="88126" name="Text Box 81"/>
            <p:cNvSpPr txBox="1">
              <a:spLocks noChangeArrowheads="1"/>
            </p:cNvSpPr>
            <p:nvPr/>
          </p:nvSpPr>
          <p:spPr bwMode="auto">
            <a:xfrm>
              <a:off x="4678" y="844"/>
              <a:ext cx="263"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i="0"/>
                <a:t>–</a:t>
              </a:r>
              <a:endParaRPr lang="en-US" altLang="zh-CN" sz="2400" b="0" i="0"/>
            </a:p>
          </p:txBody>
        </p:sp>
        <p:sp>
          <p:nvSpPr>
            <p:cNvPr id="88127" name="Text Box 82"/>
            <p:cNvSpPr txBox="1">
              <a:spLocks noChangeArrowheads="1"/>
            </p:cNvSpPr>
            <p:nvPr/>
          </p:nvSpPr>
          <p:spPr bwMode="auto">
            <a:xfrm rot="5400000">
              <a:off x="4708" y="773"/>
              <a:ext cx="234" cy="288"/>
            </a:xfrm>
            <a:prstGeom prst="rect">
              <a:avLst/>
            </a:prstGeom>
            <a:noFill/>
            <a:ln>
              <a:noFill/>
            </a:ln>
          </p:spPr>
          <p:txBody>
            <a:bodyPr wrap="none">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a:r>
                <a:rPr kumimoji="0" lang="en-US" altLang="zh-CN" sz="2400" i="0">
                  <a:sym typeface="Symbol" panose="05050102010706020507" charset="0"/>
                </a:rPr>
                <a:t></a:t>
              </a:r>
              <a:endParaRPr kumimoji="0" lang="en-US" altLang="zh-CN" sz="2400" i="0"/>
            </a:p>
          </p:txBody>
        </p:sp>
        <p:sp>
          <p:nvSpPr>
            <p:cNvPr id="88128" name="Oval 83"/>
            <p:cNvSpPr>
              <a:spLocks noChangeArrowheads="1"/>
            </p:cNvSpPr>
            <p:nvPr/>
          </p:nvSpPr>
          <p:spPr bwMode="auto">
            <a:xfrm>
              <a:off x="5291" y="1037"/>
              <a:ext cx="51" cy="50"/>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29" name="Oval 84"/>
            <p:cNvSpPr>
              <a:spLocks noChangeArrowheads="1"/>
            </p:cNvSpPr>
            <p:nvPr/>
          </p:nvSpPr>
          <p:spPr bwMode="auto">
            <a:xfrm>
              <a:off x="5295" y="1344"/>
              <a:ext cx="51" cy="51"/>
            </a:xfrm>
            <a:prstGeom prst="ellips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0" name="Line 85"/>
            <p:cNvSpPr>
              <a:spLocks noChangeShapeType="1"/>
            </p:cNvSpPr>
            <p:nvPr/>
          </p:nvSpPr>
          <p:spPr bwMode="auto">
            <a:xfrm>
              <a:off x="4831" y="588"/>
              <a:ext cx="0" cy="152"/>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1" name="Line 86"/>
            <p:cNvSpPr>
              <a:spLocks noChangeShapeType="1"/>
            </p:cNvSpPr>
            <p:nvPr/>
          </p:nvSpPr>
          <p:spPr bwMode="auto">
            <a:xfrm>
              <a:off x="4869" y="588"/>
              <a:ext cx="0" cy="152"/>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2" name="Rectangle 87"/>
            <p:cNvSpPr>
              <a:spLocks noChangeArrowheads="1"/>
            </p:cNvSpPr>
            <p:nvPr/>
          </p:nvSpPr>
          <p:spPr bwMode="auto">
            <a:xfrm>
              <a:off x="4806" y="1031"/>
              <a:ext cx="359" cy="291"/>
            </a:xfrm>
            <a:prstGeom prst="rect">
              <a:avLst/>
            </a:prstGeom>
            <a:noFill/>
            <a:ln>
              <a:noFill/>
            </a:ln>
          </p:spPr>
          <p:txBody>
            <a:bodyPr wrap="none">
              <a:spAutoFit/>
            </a:bodyPr>
            <a:lstStyle/>
            <a:p>
              <a:r>
                <a:rPr lang="en-US" altLang="zh-CN" sz="2400" b="1" i="1" dirty="0">
                  <a:solidFill>
                    <a:srgbClr val="FF4545"/>
                  </a:solidFill>
                  <a:latin typeface="Times New Roman" panose="02020603050405020304"/>
                  <a:cs typeface="Times New Roman" panose="02020603050405020304"/>
                </a:rPr>
                <a:t>A</a:t>
              </a:r>
              <a:r>
                <a:rPr lang="en-US" altLang="zh-CN" sz="2400" b="1" i="1" baseline="-25000" dirty="0">
                  <a:solidFill>
                    <a:srgbClr val="FF4545"/>
                  </a:solidFill>
                  <a:latin typeface="Times New Roman" panose="02020603050405020304"/>
                  <a:cs typeface="Times New Roman" panose="02020603050405020304"/>
                </a:rPr>
                <a:t>2</a:t>
              </a:r>
            </a:p>
          </p:txBody>
        </p:sp>
        <p:sp>
          <p:nvSpPr>
            <p:cNvPr id="88133" name="Rectangle 88"/>
            <p:cNvSpPr>
              <a:spLocks noChangeArrowheads="1"/>
            </p:cNvSpPr>
            <p:nvPr/>
          </p:nvSpPr>
          <p:spPr bwMode="auto">
            <a:xfrm>
              <a:off x="3280" y="952"/>
              <a:ext cx="359" cy="291"/>
            </a:xfrm>
            <a:prstGeom prst="rect">
              <a:avLst/>
            </a:prstGeom>
            <a:noFill/>
            <a:ln>
              <a:noFill/>
            </a:ln>
          </p:spPr>
          <p:txBody>
            <a:bodyPr wrap="none">
              <a:spAutoFit/>
            </a:bodyPr>
            <a:lstStyle/>
            <a:p>
              <a:pPr>
                <a:spcBef>
                  <a:spcPct val="50000"/>
                </a:spcBef>
              </a:pPr>
              <a:r>
                <a:rPr lang="en-US" altLang="zh-CN" sz="2400" b="1" i="1" dirty="0">
                  <a:solidFill>
                    <a:srgbClr val="FF4545"/>
                  </a:solidFill>
                  <a:latin typeface="Times New Roman" panose="02020603050405020304"/>
                  <a:cs typeface="Times New Roman" panose="02020603050405020304"/>
                </a:rPr>
                <a:t>A</a:t>
              </a:r>
              <a:r>
                <a:rPr lang="en-US" altLang="zh-CN" sz="2400" b="1" i="1" baseline="-25000" dirty="0">
                  <a:solidFill>
                    <a:srgbClr val="FF4545"/>
                  </a:solidFill>
                  <a:latin typeface="Times New Roman" panose="02020603050405020304"/>
                  <a:cs typeface="Times New Roman" panose="02020603050405020304"/>
                </a:rPr>
                <a:t>1</a:t>
              </a:r>
            </a:p>
          </p:txBody>
        </p:sp>
        <p:sp>
          <p:nvSpPr>
            <p:cNvPr id="88134" name="Line 89"/>
            <p:cNvSpPr>
              <a:spLocks noChangeShapeType="1"/>
            </p:cNvSpPr>
            <p:nvPr/>
          </p:nvSpPr>
          <p:spPr bwMode="auto">
            <a:xfrm>
              <a:off x="2956" y="1740"/>
              <a:ext cx="2212"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5" name="Rectangle 90"/>
            <p:cNvSpPr>
              <a:spLocks noChangeArrowheads="1"/>
            </p:cNvSpPr>
            <p:nvPr/>
          </p:nvSpPr>
          <p:spPr bwMode="auto">
            <a:xfrm rot="-5400000">
              <a:off x="2860" y="1485"/>
              <a:ext cx="207" cy="73"/>
            </a:xfrm>
            <a:prstGeom prst="rect">
              <a:avLst/>
            </a:prstGeom>
            <a:noFill/>
            <a:ln w="38100">
              <a:solidFill>
                <a:schemeClr val="tx1"/>
              </a:solidFill>
              <a:miter lim="800000"/>
            </a:ln>
          </p:spPr>
          <p:txBody>
            <a:bodyPr wrap="none" anchor="ctr"/>
            <a:lstStyle/>
            <a:p>
              <a:endParaRPr lang="zh-CN" altLang="en-US">
                <a:latin typeface="Times New Roman" panose="02020603050405020304" charset="0"/>
              </a:endParaRPr>
            </a:p>
          </p:txBody>
        </p:sp>
        <p:sp>
          <p:nvSpPr>
            <p:cNvPr id="88136" name="Line 91"/>
            <p:cNvSpPr>
              <a:spLocks noChangeShapeType="1"/>
            </p:cNvSpPr>
            <p:nvPr/>
          </p:nvSpPr>
          <p:spPr bwMode="auto">
            <a:xfrm>
              <a:off x="2966" y="1126"/>
              <a:ext cx="0" cy="30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7" name="Line 92"/>
            <p:cNvSpPr>
              <a:spLocks noChangeShapeType="1"/>
            </p:cNvSpPr>
            <p:nvPr/>
          </p:nvSpPr>
          <p:spPr bwMode="auto">
            <a:xfrm>
              <a:off x="2966" y="1620"/>
              <a:ext cx="0" cy="12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8" name="Line 93"/>
            <p:cNvSpPr>
              <a:spLocks noChangeShapeType="1"/>
            </p:cNvSpPr>
            <p:nvPr/>
          </p:nvSpPr>
          <p:spPr bwMode="auto">
            <a:xfrm flipH="1">
              <a:off x="2964" y="1318"/>
              <a:ext cx="270" cy="0"/>
            </a:xfrm>
            <a:prstGeom prst="line">
              <a:avLst/>
            </a:prstGeom>
            <a:noFill/>
            <a:ln w="38100">
              <a:solidFill>
                <a:srgbClr val="000000"/>
              </a:solidFill>
              <a:round/>
            </a:ln>
          </p:spPr>
          <p:txBody>
            <a:bodyPr wrap="none" anchor="ctr"/>
            <a:lstStyle/>
            <a:p>
              <a:endParaRPr lang="zh-CN" altLang="en-US">
                <a:latin typeface="Times New Roman" panose="02020603050405020304" charset="0"/>
              </a:endParaRPr>
            </a:p>
          </p:txBody>
        </p:sp>
        <p:sp>
          <p:nvSpPr>
            <p:cNvPr id="88139" name="Text Box 94"/>
            <p:cNvSpPr txBox="1">
              <a:spLocks noChangeArrowheads="1"/>
            </p:cNvSpPr>
            <p:nvPr/>
          </p:nvSpPr>
          <p:spPr bwMode="auto">
            <a:xfrm>
              <a:off x="3221" y="1318"/>
              <a:ext cx="475" cy="288"/>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t>R</a:t>
              </a:r>
              <a:r>
                <a:rPr lang="en-US" altLang="zh-CN" sz="2400" i="0" baseline="-25000"/>
                <a:t>1</a:t>
              </a:r>
              <a:endParaRPr lang="en-US" altLang="zh-CN" sz="2400" i="0"/>
            </a:p>
          </p:txBody>
        </p:sp>
        <p:sp>
          <p:nvSpPr>
            <p:cNvPr id="88140" name="Oval 95"/>
            <p:cNvSpPr>
              <a:spLocks noChangeArrowheads="1"/>
            </p:cNvSpPr>
            <p:nvPr/>
          </p:nvSpPr>
          <p:spPr bwMode="auto">
            <a:xfrm>
              <a:off x="5143" y="1040"/>
              <a:ext cx="48" cy="48"/>
            </a:xfrm>
            <a:prstGeom prst="ellipse">
              <a:avLst/>
            </a:prstGeom>
            <a:solidFill>
              <a:schemeClr val="tx1"/>
            </a:solidFill>
            <a:ln w="9525">
              <a:solidFill>
                <a:schemeClr val="tx1"/>
              </a:solidFill>
              <a:round/>
            </a:ln>
          </p:spPr>
          <p:txBody>
            <a:bodyPr wrap="none" anchor="ctr"/>
            <a:lstStyle/>
            <a:p>
              <a:endParaRPr lang="zh-CN" altLang="en-US">
                <a:latin typeface="Times New Roman" panose="02020603050405020304" charset="0"/>
              </a:endParaRPr>
            </a:p>
          </p:txBody>
        </p:sp>
      </p:grpSp>
      <p:sp>
        <p:nvSpPr>
          <p:cNvPr id="114785" name="AutoShape 97">
            <a:hlinkClick r:id="rId7" action="ppaction://program"/>
          </p:cNvPr>
          <p:cNvSpPr>
            <a:spLocks noChangeArrowheads="1"/>
          </p:cNvSpPr>
          <p:nvPr/>
        </p:nvSpPr>
        <p:spPr bwMode="auto">
          <a:xfrm>
            <a:off x="2667000" y="5334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b="1" i="0">
                <a:solidFill>
                  <a:srgbClr val="006600"/>
                </a:solidFill>
                <a:latin typeface="Times New Roman" panose="02020603050405020304"/>
                <a:cs typeface="Times New Roman" panose="02020603050405020304"/>
              </a:rPr>
              <a:t>动画</a:t>
            </a:r>
          </a:p>
        </p:txBody>
      </p:sp>
    </p:spTree>
    <p:extLst>
      <p:ext uri="{BB962C8B-B14F-4D97-AF65-F5344CB8AC3E}">
        <p14:creationId xmlns:p14="http://schemas.microsoft.com/office/powerpoint/2010/main" val="35207387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4698"/>
                                        </p:tgtEl>
                                        <p:attrNameLst>
                                          <p:attrName>style.visibility</p:attrName>
                                        </p:attrNameLst>
                                      </p:cBhvr>
                                      <p:to>
                                        <p:strVal val="visible"/>
                                      </p:to>
                                    </p:set>
                                    <p:animEffect transition="in" filter="wipe(left)">
                                      <p:cBhvr>
                                        <p:cTn id="12" dur="500"/>
                                        <p:tgtEl>
                                          <p:spTgt spid="1146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693"/>
                                        </p:tgtEl>
                                        <p:attrNameLst>
                                          <p:attrName>style.visibility</p:attrName>
                                        </p:attrNameLst>
                                      </p:cBhvr>
                                      <p:to>
                                        <p:strVal val="visible"/>
                                      </p:to>
                                    </p:set>
                                    <p:animEffect transition="in" filter="wipe(left)">
                                      <p:cBhvr>
                                        <p:cTn id="17" dur="500"/>
                                        <p:tgtEl>
                                          <p:spTgt spid="1146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700"/>
                                        </p:tgtEl>
                                        <p:attrNameLst>
                                          <p:attrName>style.visibility</p:attrName>
                                        </p:attrNameLst>
                                      </p:cBhvr>
                                      <p:to>
                                        <p:strVal val="visible"/>
                                      </p:to>
                                    </p:set>
                                    <p:animEffect transition="in" filter="wipe(left)">
                                      <p:cBhvr>
                                        <p:cTn id="22" dur="500"/>
                                        <p:tgtEl>
                                          <p:spTgt spid="114700"/>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14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700" grpId="0" autoUpdateAnimBg="0"/>
      <p:bldP spid="114785"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p:nvPr/>
        </p:nvGrpSpPr>
        <p:grpSpPr bwMode="auto">
          <a:xfrm>
            <a:off x="2803525" y="2330450"/>
            <a:ext cx="1706563" cy="944563"/>
            <a:chOff x="2064" y="1824"/>
            <a:chExt cx="1344" cy="745"/>
          </a:xfrm>
        </p:grpSpPr>
        <p:sp>
          <p:nvSpPr>
            <p:cNvPr id="89141" name="Line 3"/>
            <p:cNvSpPr>
              <a:spLocks noChangeShapeType="1"/>
            </p:cNvSpPr>
            <p:nvPr/>
          </p:nvSpPr>
          <p:spPr bwMode="auto">
            <a:xfrm>
              <a:off x="2064" y="2208"/>
              <a:ext cx="0" cy="192"/>
            </a:xfrm>
            <a:prstGeom prst="line">
              <a:avLst/>
            </a:prstGeom>
            <a:noFill/>
            <a:ln w="12700">
              <a:solidFill>
                <a:srgbClr val="174EFF"/>
              </a:solidFill>
              <a:round/>
            </a:ln>
          </p:spPr>
          <p:txBody>
            <a:bodyPr wrap="none" anchor="ctr"/>
            <a:lstStyle/>
            <a:p>
              <a:endParaRPr lang="zh-CN" altLang="en-US" b="1">
                <a:latin typeface="Times New Roman" panose="02020603050405020304"/>
                <a:cs typeface="Times New Roman" panose="02020603050405020304"/>
              </a:endParaRPr>
            </a:p>
          </p:txBody>
        </p:sp>
        <p:sp>
          <p:nvSpPr>
            <p:cNvPr id="89142" name="Line 4"/>
            <p:cNvSpPr>
              <a:spLocks noChangeShapeType="1"/>
            </p:cNvSpPr>
            <p:nvPr/>
          </p:nvSpPr>
          <p:spPr bwMode="auto">
            <a:xfrm>
              <a:off x="3408" y="2208"/>
              <a:ext cx="0" cy="192"/>
            </a:xfrm>
            <a:prstGeom prst="line">
              <a:avLst/>
            </a:prstGeom>
            <a:noFill/>
            <a:ln w="12700">
              <a:solidFill>
                <a:srgbClr val="174EFF"/>
              </a:solidFill>
              <a:round/>
            </a:ln>
          </p:spPr>
          <p:txBody>
            <a:bodyPr wrap="none" anchor="ctr"/>
            <a:lstStyle/>
            <a:p>
              <a:endParaRPr lang="zh-CN" altLang="en-US" b="1">
                <a:latin typeface="Times New Roman" panose="02020603050405020304"/>
                <a:cs typeface="Times New Roman" panose="02020603050405020304"/>
              </a:endParaRPr>
            </a:p>
          </p:txBody>
        </p:sp>
        <p:sp>
          <p:nvSpPr>
            <p:cNvPr id="89143" name="Line 5"/>
            <p:cNvSpPr>
              <a:spLocks noChangeShapeType="1"/>
            </p:cNvSpPr>
            <p:nvPr/>
          </p:nvSpPr>
          <p:spPr bwMode="auto">
            <a:xfrm>
              <a:off x="2832" y="2352"/>
              <a:ext cx="576" cy="0"/>
            </a:xfrm>
            <a:prstGeom prst="line">
              <a:avLst/>
            </a:prstGeom>
            <a:noFill/>
            <a:ln w="12700">
              <a:solidFill>
                <a:srgbClr val="174EFF"/>
              </a:solidFill>
              <a:round/>
              <a:tailEnd type="triangle" w="med" len="med"/>
            </a:ln>
          </p:spPr>
          <p:txBody>
            <a:bodyPr wrap="none" anchor="ctr"/>
            <a:lstStyle/>
            <a:p>
              <a:endParaRPr lang="zh-CN" altLang="en-US" b="1">
                <a:latin typeface="Times New Roman" panose="02020603050405020304"/>
                <a:cs typeface="Times New Roman" panose="02020603050405020304"/>
              </a:endParaRPr>
            </a:p>
          </p:txBody>
        </p:sp>
        <p:sp>
          <p:nvSpPr>
            <p:cNvPr id="89144" name="Line 6"/>
            <p:cNvSpPr>
              <a:spLocks noChangeShapeType="1"/>
            </p:cNvSpPr>
            <p:nvPr/>
          </p:nvSpPr>
          <p:spPr bwMode="auto">
            <a:xfrm flipH="1">
              <a:off x="2064" y="2352"/>
              <a:ext cx="528" cy="0"/>
            </a:xfrm>
            <a:prstGeom prst="line">
              <a:avLst/>
            </a:prstGeom>
            <a:noFill/>
            <a:ln w="12700">
              <a:solidFill>
                <a:srgbClr val="174EFF"/>
              </a:solidFill>
              <a:round/>
              <a:tailEnd type="triangle" w="med" len="med"/>
            </a:ln>
          </p:spPr>
          <p:txBody>
            <a:bodyPr wrap="none" anchor="ctr"/>
            <a:lstStyle/>
            <a:p>
              <a:endParaRPr lang="zh-CN" altLang="en-US" b="1">
                <a:latin typeface="Times New Roman" panose="02020603050405020304"/>
                <a:cs typeface="Times New Roman" panose="02020603050405020304"/>
              </a:endParaRPr>
            </a:p>
          </p:txBody>
        </p:sp>
        <p:sp>
          <p:nvSpPr>
            <p:cNvPr id="89145" name="Text Box 7"/>
            <p:cNvSpPr txBox="1">
              <a:spLocks noChangeArrowheads="1"/>
            </p:cNvSpPr>
            <p:nvPr/>
          </p:nvSpPr>
          <p:spPr bwMode="auto">
            <a:xfrm>
              <a:off x="2591" y="2208"/>
              <a:ext cx="193" cy="361"/>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400">
                  <a:solidFill>
                    <a:srgbClr val="FF4545"/>
                  </a:solidFill>
                  <a:latin typeface="Times New Roman" panose="02020603050405020304"/>
                  <a:ea typeface="+mn-ea"/>
                  <a:cs typeface="Times New Roman" panose="02020603050405020304"/>
                </a:rPr>
                <a:t>T</a:t>
              </a:r>
              <a:endParaRPr lang="en-US" altLang="zh-CN" sz="2800" i="0">
                <a:solidFill>
                  <a:srgbClr val="FF4545"/>
                </a:solidFill>
                <a:latin typeface="Times New Roman" panose="02020603050405020304"/>
                <a:ea typeface="+mn-ea"/>
                <a:cs typeface="Times New Roman" panose="02020603050405020304"/>
              </a:endParaRPr>
            </a:p>
          </p:txBody>
        </p:sp>
        <p:sp>
          <p:nvSpPr>
            <p:cNvPr id="89146" name="Line 8"/>
            <p:cNvSpPr>
              <a:spLocks noChangeShapeType="1"/>
            </p:cNvSpPr>
            <p:nvPr/>
          </p:nvSpPr>
          <p:spPr bwMode="auto">
            <a:xfrm>
              <a:off x="2736" y="2112"/>
              <a:ext cx="672" cy="0"/>
            </a:xfrm>
            <a:prstGeom prst="line">
              <a:avLst/>
            </a:prstGeom>
            <a:noFill/>
            <a:ln w="12700">
              <a:solidFill>
                <a:srgbClr val="174EFF"/>
              </a:solidFill>
              <a:round/>
              <a:headEnd type="triangle" w="med" len="med"/>
              <a:tailEnd type="triangle" w="med" len="med"/>
            </a:ln>
          </p:spPr>
          <p:txBody>
            <a:bodyPr wrap="none" anchor="ctr"/>
            <a:lstStyle/>
            <a:p>
              <a:endParaRPr lang="zh-CN" altLang="en-US" b="1">
                <a:latin typeface="Times New Roman" panose="02020603050405020304"/>
                <a:cs typeface="Times New Roman" panose="02020603050405020304"/>
              </a:endParaRPr>
            </a:p>
          </p:txBody>
        </p:sp>
        <p:sp>
          <p:nvSpPr>
            <p:cNvPr id="89147" name="Line 9"/>
            <p:cNvSpPr>
              <a:spLocks noChangeShapeType="1"/>
            </p:cNvSpPr>
            <p:nvPr/>
          </p:nvSpPr>
          <p:spPr bwMode="auto">
            <a:xfrm>
              <a:off x="2064" y="2112"/>
              <a:ext cx="672" cy="0"/>
            </a:xfrm>
            <a:prstGeom prst="line">
              <a:avLst/>
            </a:prstGeom>
            <a:noFill/>
            <a:ln w="12700">
              <a:solidFill>
                <a:srgbClr val="174EFF"/>
              </a:solidFill>
              <a:round/>
              <a:headEnd type="triangle" w="med" len="med"/>
              <a:tailEnd type="triangle" w="med" len="med"/>
            </a:ln>
          </p:spPr>
          <p:txBody>
            <a:bodyPr wrap="none" anchor="ctr"/>
            <a:lstStyle/>
            <a:p>
              <a:endParaRPr lang="zh-CN" altLang="en-US" b="1">
                <a:latin typeface="Times New Roman" panose="02020603050405020304"/>
                <a:cs typeface="Times New Roman" panose="02020603050405020304"/>
              </a:endParaRPr>
            </a:p>
          </p:txBody>
        </p:sp>
        <p:sp>
          <p:nvSpPr>
            <p:cNvPr id="89148" name="Rectangle 10"/>
            <p:cNvSpPr>
              <a:spLocks noChangeArrowheads="1"/>
            </p:cNvSpPr>
            <p:nvPr/>
          </p:nvSpPr>
          <p:spPr bwMode="auto">
            <a:xfrm>
              <a:off x="2256" y="1824"/>
              <a:ext cx="388" cy="364"/>
            </a:xfrm>
            <a:prstGeom prst="rect">
              <a:avLst/>
            </a:prstGeom>
            <a:noFill/>
            <a:ln>
              <a:noFill/>
            </a:ln>
          </p:spPr>
          <p:txBody>
            <a:bodyPr wrap="none">
              <a:spAutoFit/>
            </a:bodyPr>
            <a:lstStyle/>
            <a:p>
              <a:r>
                <a:rPr lang="en-US" altLang="zh-CN" sz="2400" b="1">
                  <a:solidFill>
                    <a:srgbClr val="FF4545"/>
                  </a:solidFill>
                  <a:latin typeface="Times New Roman" panose="02020603050405020304"/>
                  <a:cs typeface="Times New Roman" panose="02020603050405020304"/>
                </a:rPr>
                <a:t>T</a:t>
              </a:r>
              <a:r>
                <a:rPr lang="en-US" altLang="zh-CN" sz="2400" b="1" i="0" baseline="-25000">
                  <a:solidFill>
                    <a:srgbClr val="FF4545"/>
                  </a:solidFill>
                  <a:latin typeface="Times New Roman" panose="02020603050405020304"/>
                  <a:cs typeface="Times New Roman" panose="02020603050405020304"/>
                </a:rPr>
                <a:t>1</a:t>
              </a:r>
              <a:endParaRPr lang="en-US" altLang="zh-CN" sz="3200" b="1" i="0" baseline="-25000">
                <a:solidFill>
                  <a:srgbClr val="FF4545"/>
                </a:solidFill>
                <a:latin typeface="Times New Roman" panose="02020603050405020304"/>
                <a:cs typeface="Times New Roman" panose="02020603050405020304"/>
              </a:endParaRPr>
            </a:p>
          </p:txBody>
        </p:sp>
        <p:sp>
          <p:nvSpPr>
            <p:cNvPr id="89149" name="Rectangle 11"/>
            <p:cNvSpPr>
              <a:spLocks noChangeArrowheads="1"/>
            </p:cNvSpPr>
            <p:nvPr/>
          </p:nvSpPr>
          <p:spPr bwMode="auto">
            <a:xfrm>
              <a:off x="2928" y="1824"/>
              <a:ext cx="388" cy="364"/>
            </a:xfrm>
            <a:prstGeom prst="rect">
              <a:avLst/>
            </a:prstGeom>
            <a:noFill/>
            <a:ln>
              <a:noFill/>
            </a:ln>
          </p:spPr>
          <p:txBody>
            <a:bodyPr wrap="none">
              <a:spAutoFit/>
            </a:bodyPr>
            <a:lstStyle/>
            <a:p>
              <a:r>
                <a:rPr lang="en-US" altLang="zh-CN" sz="2400" b="1">
                  <a:solidFill>
                    <a:srgbClr val="FF4545"/>
                  </a:solidFill>
                  <a:latin typeface="Times New Roman" panose="02020603050405020304"/>
                  <a:cs typeface="Times New Roman" panose="02020603050405020304"/>
                </a:rPr>
                <a:t>T</a:t>
              </a:r>
              <a:r>
                <a:rPr lang="en-US" altLang="zh-CN" sz="2400" b="1" i="0" baseline="-25000">
                  <a:solidFill>
                    <a:srgbClr val="FF4545"/>
                  </a:solidFill>
                  <a:latin typeface="Times New Roman" panose="02020603050405020304"/>
                  <a:cs typeface="Times New Roman" panose="02020603050405020304"/>
                </a:rPr>
                <a:t>2</a:t>
              </a:r>
              <a:endParaRPr lang="en-US" altLang="zh-CN" sz="3200" b="1" i="0" baseline="-25000">
                <a:solidFill>
                  <a:srgbClr val="FF4545"/>
                </a:solidFill>
                <a:latin typeface="Times New Roman" panose="02020603050405020304"/>
                <a:cs typeface="Times New Roman" panose="02020603050405020304"/>
              </a:endParaRPr>
            </a:p>
          </p:txBody>
        </p:sp>
      </p:grpSp>
      <p:sp>
        <p:nvSpPr>
          <p:cNvPr id="115724" name="Rectangle 12"/>
          <p:cNvSpPr>
            <a:spLocks noGrp="1" noChangeArrowheads="1"/>
          </p:cNvSpPr>
          <p:nvPr>
            <p:ph type="ctrTitle"/>
          </p:nvPr>
        </p:nvSpPr>
        <p:spPr bwMode="auto">
          <a:xfrm>
            <a:off x="533400" y="304800"/>
            <a:ext cx="2438400" cy="533400"/>
          </a:xfrm>
          <a:ln>
            <a:miter lim="800000"/>
          </a:ln>
        </p:spPr>
        <p:txBody>
          <a:bodyPr vert="horz" wrap="square" lIns="91440" tIns="45720" rIns="91440" bIns="45720" numCol="1" anchor="t" anchorCtr="0" compatLnSpc="1"/>
          <a:lstStyle/>
          <a:p>
            <a:pPr algn="l" eaLnBrk="1" hangingPunct="1">
              <a:defRPr/>
            </a:pPr>
            <a:r>
              <a:rPr lang="en-US" altLang="zh-CN" sz="2800" b="1" smtClean="0">
                <a:solidFill>
                  <a:srgbClr val="CC0000"/>
                </a:solidFill>
                <a:effectLst>
                  <a:outerShdw blurRad="38100" dist="38100" dir="2700000" algn="tl">
                    <a:srgbClr val="C0C0C0"/>
                  </a:outerShdw>
                </a:effectLst>
                <a:latin typeface="Times New Roman" panose="02020603050405020304"/>
                <a:ea typeface="+mn-ea"/>
                <a:cs typeface="Times New Roman" panose="02020603050405020304"/>
              </a:rPr>
              <a:t>3.  </a:t>
            </a:r>
            <a:r>
              <a:rPr lang="zh-CN" altLang="en-US" sz="2800" b="1" smtClean="0">
                <a:solidFill>
                  <a:srgbClr val="CC0000"/>
                </a:solidFill>
                <a:effectLst>
                  <a:outerShdw blurRad="38100" dist="38100" dir="2700000" algn="tl">
                    <a:srgbClr val="C0C0C0"/>
                  </a:outerShdw>
                </a:effectLst>
                <a:latin typeface="Times New Roman" panose="02020603050405020304"/>
                <a:ea typeface="+mn-ea"/>
                <a:cs typeface="Times New Roman" panose="02020603050405020304"/>
              </a:rPr>
              <a:t>工作波形</a:t>
            </a:r>
          </a:p>
        </p:txBody>
      </p:sp>
      <p:sp>
        <p:nvSpPr>
          <p:cNvPr id="115725" name="Rectangle 13"/>
          <p:cNvSpPr>
            <a:spLocks noGrp="1" noChangeArrowheads="1"/>
          </p:cNvSpPr>
          <p:nvPr>
            <p:ph type="subTitle" idx="1"/>
          </p:nvPr>
        </p:nvSpPr>
        <p:spPr bwMode="auto">
          <a:xfrm>
            <a:off x="533400" y="3200400"/>
            <a:ext cx="2971800" cy="457200"/>
          </a:xfrm>
          <a:ln>
            <a:miter lim="800000"/>
          </a:ln>
        </p:spPr>
        <p:txBody>
          <a:bodyPr vert="horz" wrap="square" lIns="91440" tIns="45720" rIns="91440" bIns="45720" numCol="1" anchor="t" anchorCtr="0" compatLnSpc="1">
            <a:normAutofit fontScale="92500" lnSpcReduction="10000"/>
          </a:bodyPr>
          <a:lstStyle/>
          <a:p>
            <a:pPr algn="l" eaLnBrk="1" hangingPunct="1"/>
            <a:r>
              <a:rPr lang="en-US" altLang="zh-CN" sz="2800" b="1">
                <a:solidFill>
                  <a:srgbClr val="CC0000"/>
                </a:solidFill>
                <a:effectLst>
                  <a:outerShdw blurRad="38100" dist="38100" dir="2700000" algn="tl">
                    <a:srgbClr val="DDDDDD"/>
                  </a:outerShdw>
                </a:effectLst>
                <a:latin typeface="Times New Roman" panose="02020603050405020304"/>
                <a:cs typeface="Times New Roman" panose="02020603050405020304"/>
              </a:rPr>
              <a:t>4.  </a:t>
            </a:r>
            <a:r>
              <a:rPr lang="zh-CN" altLang="en-US" sz="2800" b="1">
                <a:solidFill>
                  <a:srgbClr val="CC0000"/>
                </a:solidFill>
                <a:effectLst>
                  <a:outerShdw blurRad="38100" dist="38100" dir="2700000" algn="tl">
                    <a:srgbClr val="DDDDDD"/>
                  </a:outerShdw>
                </a:effectLst>
                <a:latin typeface="Times New Roman" panose="02020603050405020304"/>
                <a:cs typeface="Times New Roman" panose="02020603050405020304"/>
              </a:rPr>
              <a:t>周期与频率</a:t>
            </a:r>
          </a:p>
        </p:txBody>
      </p:sp>
      <p:sp>
        <p:nvSpPr>
          <p:cNvPr id="115726" name="Rectangle 14"/>
          <p:cNvSpPr>
            <a:spLocks noChangeArrowheads="1"/>
          </p:cNvSpPr>
          <p:nvPr/>
        </p:nvSpPr>
        <p:spPr bwMode="auto">
          <a:xfrm>
            <a:off x="3352800" y="3200400"/>
            <a:ext cx="4191000" cy="584776"/>
          </a:xfrm>
          <a:prstGeom prst="rect">
            <a:avLst/>
          </a:prstGeom>
          <a:noFill/>
          <a:ln>
            <a:noFill/>
          </a:ln>
        </p:spPr>
        <p:txBody>
          <a:bodyPr>
            <a:spAutoFit/>
          </a:bodyPr>
          <a:lstStyle/>
          <a:p>
            <a:pPr>
              <a:spcBef>
                <a:spcPct val="50000"/>
              </a:spcBef>
            </a:pPr>
            <a:r>
              <a:rPr lang="en-US" altLang="zh-CN" sz="3200" b="1">
                <a:latin typeface="Times New Roman" panose="02020603050405020304"/>
                <a:cs typeface="Times New Roman" panose="02020603050405020304"/>
              </a:rPr>
              <a:t>T = T</a:t>
            </a:r>
            <a:r>
              <a:rPr lang="en-US" altLang="zh-CN" sz="3200" b="1" i="0" baseline="-25000">
                <a:latin typeface="Times New Roman" panose="02020603050405020304"/>
                <a:cs typeface="Times New Roman" panose="02020603050405020304"/>
              </a:rPr>
              <a:t>1</a:t>
            </a:r>
            <a:r>
              <a:rPr lang="en-US" altLang="zh-CN" sz="3200" b="1">
                <a:latin typeface="Times New Roman" panose="02020603050405020304"/>
                <a:cs typeface="Times New Roman" panose="02020603050405020304"/>
              </a:rPr>
              <a:t>+ T</a:t>
            </a:r>
            <a:r>
              <a:rPr lang="en-US" altLang="zh-CN" sz="3200" b="1" i="0" baseline="-25000">
                <a:latin typeface="Times New Roman" panose="02020603050405020304"/>
                <a:cs typeface="Times New Roman" panose="02020603050405020304"/>
              </a:rPr>
              <a:t>2</a:t>
            </a:r>
            <a:r>
              <a:rPr lang="en-US" altLang="zh-CN" sz="3200" b="1" baseline="-25000">
                <a:latin typeface="Times New Roman" panose="02020603050405020304"/>
                <a:cs typeface="Times New Roman" panose="02020603050405020304"/>
              </a:rPr>
              <a:t> </a:t>
            </a:r>
            <a:r>
              <a:rPr lang="en-US" altLang="zh-CN" sz="3200" b="1">
                <a:latin typeface="Times New Roman" panose="02020603050405020304"/>
                <a:cs typeface="Times New Roman" panose="02020603050405020304"/>
              </a:rPr>
              <a:t>= </a:t>
            </a:r>
            <a:r>
              <a:rPr lang="en-US" altLang="zh-CN" sz="3200" b="1" i="0">
                <a:latin typeface="Times New Roman" panose="02020603050405020304"/>
                <a:cs typeface="Times New Roman" panose="02020603050405020304"/>
              </a:rPr>
              <a:t>2</a:t>
            </a:r>
            <a:r>
              <a:rPr lang="en-US" altLang="zh-CN" sz="3200" b="1">
                <a:latin typeface="Times New Roman" panose="02020603050405020304"/>
                <a:cs typeface="Times New Roman" panose="02020603050405020304"/>
              </a:rPr>
              <a:t>T</a:t>
            </a:r>
            <a:r>
              <a:rPr lang="en-US" altLang="zh-CN" sz="3200" b="1" i="0" baseline="-25000">
                <a:latin typeface="Times New Roman" panose="02020603050405020304"/>
                <a:cs typeface="Times New Roman" panose="02020603050405020304"/>
              </a:rPr>
              <a:t>1</a:t>
            </a:r>
            <a:r>
              <a:rPr lang="en-US" altLang="zh-CN" sz="3200" b="1">
                <a:latin typeface="Times New Roman" panose="02020603050405020304"/>
                <a:cs typeface="Times New Roman" panose="02020603050405020304"/>
              </a:rPr>
              <a:t> = </a:t>
            </a:r>
            <a:r>
              <a:rPr lang="en-US" altLang="zh-CN" sz="3200" b="1" i="0">
                <a:latin typeface="Times New Roman" panose="02020603050405020304"/>
                <a:cs typeface="Times New Roman" panose="02020603050405020304"/>
              </a:rPr>
              <a:t>2</a:t>
            </a:r>
            <a:r>
              <a:rPr lang="en-US" altLang="zh-CN" sz="3200" b="1">
                <a:latin typeface="Times New Roman" panose="02020603050405020304"/>
                <a:cs typeface="Times New Roman" panose="02020603050405020304"/>
              </a:rPr>
              <a:t>T</a:t>
            </a:r>
            <a:r>
              <a:rPr lang="en-US" altLang="zh-CN" sz="3200" b="1" i="0" baseline="-25000">
                <a:latin typeface="Times New Roman" panose="02020603050405020304"/>
                <a:cs typeface="Times New Roman" panose="02020603050405020304"/>
              </a:rPr>
              <a:t>2</a:t>
            </a:r>
          </a:p>
        </p:txBody>
      </p:sp>
      <p:graphicFrame>
        <p:nvGraphicFramePr>
          <p:cNvPr id="115727" name="Object 15"/>
          <p:cNvGraphicFramePr>
            <a:graphicFrameLocks noChangeAspect="1"/>
          </p:cNvGraphicFramePr>
          <p:nvPr/>
        </p:nvGraphicFramePr>
        <p:xfrm>
          <a:off x="5399088" y="3743325"/>
          <a:ext cx="2601912" cy="1052513"/>
        </p:xfrm>
        <a:graphic>
          <a:graphicData uri="http://schemas.openxmlformats.org/presentationml/2006/ole">
            <mc:AlternateContent xmlns:mc="http://schemas.openxmlformats.org/markup-compatibility/2006">
              <mc:Choice xmlns:v="urn:schemas-microsoft-com:vml" Requires="v">
                <p:oleObj spid="_x0000_s49158" name="Equation" r:id="rId4" imgW="1282700" imgH="419100" progId="Equation.3">
                  <p:embed/>
                </p:oleObj>
              </mc:Choice>
              <mc:Fallback>
                <p:oleObj name="Equation" r:id="rId4" imgW="12827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088" y="3743325"/>
                        <a:ext cx="2601912" cy="1052513"/>
                      </a:xfrm>
                      <a:prstGeom prst="rect">
                        <a:avLst/>
                      </a:prstGeom>
                      <a:noFill/>
                      <a:ln>
                        <a:noFill/>
                      </a:ln>
                      <a:effectLst/>
                    </p:spPr>
                  </p:pic>
                </p:oleObj>
              </mc:Fallback>
            </mc:AlternateContent>
          </a:graphicData>
        </a:graphic>
      </p:graphicFrame>
      <p:grpSp>
        <p:nvGrpSpPr>
          <p:cNvPr id="3" name="Group 22"/>
          <p:cNvGrpSpPr/>
          <p:nvPr/>
        </p:nvGrpSpPr>
        <p:grpSpPr bwMode="auto">
          <a:xfrm>
            <a:off x="974725" y="762000"/>
            <a:ext cx="5670550" cy="2270125"/>
            <a:chOff x="614" y="480"/>
            <a:chExt cx="3572" cy="1430"/>
          </a:xfrm>
        </p:grpSpPr>
        <p:sp>
          <p:nvSpPr>
            <p:cNvPr id="89122" name="Text Box 23"/>
            <p:cNvSpPr txBox="1">
              <a:spLocks noChangeArrowheads="1"/>
            </p:cNvSpPr>
            <p:nvPr/>
          </p:nvSpPr>
          <p:spPr bwMode="auto">
            <a:xfrm>
              <a:off x="3495" y="480"/>
              <a:ext cx="537"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3300"/>
                  </a:solidFill>
                </a:rPr>
                <a:t>u</a:t>
              </a:r>
              <a:r>
                <a:rPr lang="en-US" altLang="zh-CN" sz="2800" i="0" baseline="-25000">
                  <a:solidFill>
                    <a:srgbClr val="FF3300"/>
                  </a:solidFill>
                </a:rPr>
                <a:t>o1</a:t>
              </a:r>
              <a:endParaRPr lang="en-US" altLang="zh-CN" sz="2800" i="0">
                <a:solidFill>
                  <a:srgbClr val="FF3300"/>
                </a:solidFill>
              </a:endParaRPr>
            </a:p>
          </p:txBody>
        </p:sp>
        <p:grpSp>
          <p:nvGrpSpPr>
            <p:cNvPr id="89123" name="Group 24"/>
            <p:cNvGrpSpPr/>
            <p:nvPr/>
          </p:nvGrpSpPr>
          <p:grpSpPr bwMode="auto">
            <a:xfrm>
              <a:off x="614" y="739"/>
              <a:ext cx="3572" cy="1171"/>
              <a:chOff x="336" y="768"/>
              <a:chExt cx="4464" cy="1466"/>
            </a:xfrm>
          </p:grpSpPr>
          <p:sp>
            <p:nvSpPr>
              <p:cNvPr id="89124" name="Rectangle 25"/>
              <p:cNvSpPr>
                <a:spLocks noChangeArrowheads="1"/>
              </p:cNvSpPr>
              <p:nvPr/>
            </p:nvSpPr>
            <p:spPr bwMode="auto">
              <a:xfrm>
                <a:off x="383" y="768"/>
                <a:ext cx="433" cy="313"/>
              </a:xfrm>
              <a:prstGeom prst="rect">
                <a:avLst/>
              </a:prstGeom>
              <a:noFill/>
              <a:ln>
                <a:noFill/>
              </a:ln>
            </p:spPr>
            <p:txBody>
              <a:bodyPr>
                <a:spAutoFit/>
              </a:bodyPr>
              <a:lstStyle/>
              <a:p>
                <a:pPr>
                  <a:spcBef>
                    <a:spcPct val="50000"/>
                  </a:spcBef>
                </a:pPr>
                <a:r>
                  <a:rPr lang="en-US" altLang="zh-CN">
                    <a:solidFill>
                      <a:srgbClr val="FF4545"/>
                    </a:solidFill>
                    <a:latin typeface="Times New Roman" panose="02020603050405020304" charset="0"/>
                  </a:rPr>
                  <a:t> U</a:t>
                </a:r>
                <a:r>
                  <a:rPr lang="en-US" altLang="zh-CN" i="0" baseline="-25000">
                    <a:solidFill>
                      <a:srgbClr val="FF4545"/>
                    </a:solidFill>
                    <a:latin typeface="Times New Roman" panose="02020603050405020304" charset="0"/>
                  </a:rPr>
                  <a:t>Z</a:t>
                </a:r>
                <a:endParaRPr lang="en-US" altLang="zh-CN" b="0" i="0" baseline="-25000">
                  <a:solidFill>
                    <a:srgbClr val="FF4545"/>
                  </a:solidFill>
                  <a:latin typeface="Times New Roman" panose="02020603050405020304" charset="0"/>
                </a:endParaRPr>
              </a:p>
            </p:txBody>
          </p:sp>
          <p:sp>
            <p:nvSpPr>
              <p:cNvPr id="89125" name="Rectangle 26"/>
              <p:cNvSpPr>
                <a:spLocks noChangeArrowheads="1"/>
              </p:cNvSpPr>
              <p:nvPr/>
            </p:nvSpPr>
            <p:spPr bwMode="auto">
              <a:xfrm>
                <a:off x="336" y="1873"/>
                <a:ext cx="556" cy="361"/>
              </a:xfrm>
              <a:prstGeom prst="rect">
                <a:avLst/>
              </a:prstGeom>
              <a:noFill/>
              <a:ln>
                <a:noFill/>
              </a:ln>
            </p:spPr>
            <p:txBody>
              <a:bodyPr wrap="none">
                <a:spAutoFit/>
              </a:bodyPr>
              <a:lstStyle/>
              <a:p>
                <a:r>
                  <a:rPr lang="en-US" altLang="zh-CN" sz="2400">
                    <a:solidFill>
                      <a:srgbClr val="FF4545"/>
                    </a:solidFill>
                    <a:latin typeface="Times New Roman" panose="02020603050405020304" charset="0"/>
                  </a:rPr>
                  <a:t> </a:t>
                </a:r>
                <a:r>
                  <a:rPr lang="en-US" altLang="zh-CN" sz="2400">
                    <a:solidFill>
                      <a:srgbClr val="FF4545"/>
                    </a:solidFill>
                    <a:latin typeface="Times New Roman" panose="02020603050405020304" charset="0"/>
                    <a:cs typeface="Times New Roman" panose="02020603050405020304" charset="0"/>
                  </a:rPr>
                  <a:t>–</a:t>
                </a:r>
                <a:r>
                  <a:rPr lang="en-US" altLang="zh-CN">
                    <a:solidFill>
                      <a:srgbClr val="FF4545"/>
                    </a:solidFill>
                    <a:latin typeface="Times New Roman" panose="02020603050405020304" charset="0"/>
                  </a:rPr>
                  <a:t>U</a:t>
                </a:r>
                <a:r>
                  <a:rPr lang="en-US" altLang="zh-CN" i="0" baseline="-25000">
                    <a:solidFill>
                      <a:srgbClr val="FF4545"/>
                    </a:solidFill>
                    <a:latin typeface="Times New Roman" panose="02020603050405020304" charset="0"/>
                  </a:rPr>
                  <a:t>Z</a:t>
                </a:r>
                <a:endParaRPr lang="en-US" altLang="zh-CN" b="0" i="0" baseline="-25000">
                  <a:solidFill>
                    <a:srgbClr val="FF4545"/>
                  </a:solidFill>
                  <a:latin typeface="Times New Roman" panose="02020603050405020304" charset="0"/>
                </a:endParaRPr>
              </a:p>
            </p:txBody>
          </p:sp>
          <p:grpSp>
            <p:nvGrpSpPr>
              <p:cNvPr id="89126" name="Group 27"/>
              <p:cNvGrpSpPr/>
              <p:nvPr/>
            </p:nvGrpSpPr>
            <p:grpSpPr bwMode="auto">
              <a:xfrm>
                <a:off x="768" y="912"/>
                <a:ext cx="4032" cy="1152"/>
                <a:chOff x="816" y="528"/>
                <a:chExt cx="4032" cy="1152"/>
              </a:xfrm>
            </p:grpSpPr>
            <p:sp>
              <p:nvSpPr>
                <p:cNvPr id="89128" name="Line 28"/>
                <p:cNvSpPr>
                  <a:spLocks noChangeShapeType="1"/>
                </p:cNvSpPr>
                <p:nvPr/>
              </p:nvSpPr>
              <p:spPr bwMode="auto">
                <a:xfrm>
                  <a:off x="816" y="1680"/>
                  <a:ext cx="336"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29" name="Line 29"/>
                <p:cNvSpPr>
                  <a:spLocks noChangeShapeType="1"/>
                </p:cNvSpPr>
                <p:nvPr/>
              </p:nvSpPr>
              <p:spPr bwMode="auto">
                <a:xfrm>
                  <a:off x="1152"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0" name="Line 30"/>
                <p:cNvSpPr>
                  <a:spLocks noChangeShapeType="1"/>
                </p:cNvSpPr>
                <p:nvPr/>
              </p:nvSpPr>
              <p:spPr bwMode="auto">
                <a:xfrm>
                  <a:off x="1152" y="528"/>
                  <a:ext cx="672"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1" name="Line 31"/>
                <p:cNvSpPr>
                  <a:spLocks noChangeShapeType="1"/>
                </p:cNvSpPr>
                <p:nvPr/>
              </p:nvSpPr>
              <p:spPr bwMode="auto">
                <a:xfrm>
                  <a:off x="1824"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2" name="Line 32"/>
                <p:cNvSpPr>
                  <a:spLocks noChangeShapeType="1"/>
                </p:cNvSpPr>
                <p:nvPr/>
              </p:nvSpPr>
              <p:spPr bwMode="auto">
                <a:xfrm>
                  <a:off x="2496" y="528"/>
                  <a:ext cx="672"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3" name="Line 33"/>
                <p:cNvSpPr>
                  <a:spLocks noChangeShapeType="1"/>
                </p:cNvSpPr>
                <p:nvPr/>
              </p:nvSpPr>
              <p:spPr bwMode="auto">
                <a:xfrm>
                  <a:off x="3840" y="528"/>
                  <a:ext cx="672"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4" name="Line 34"/>
                <p:cNvSpPr>
                  <a:spLocks noChangeShapeType="1"/>
                </p:cNvSpPr>
                <p:nvPr/>
              </p:nvSpPr>
              <p:spPr bwMode="auto">
                <a:xfrm>
                  <a:off x="1824" y="1680"/>
                  <a:ext cx="672"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5" name="Line 35"/>
                <p:cNvSpPr>
                  <a:spLocks noChangeShapeType="1"/>
                </p:cNvSpPr>
                <p:nvPr/>
              </p:nvSpPr>
              <p:spPr bwMode="auto">
                <a:xfrm>
                  <a:off x="2496"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6" name="Line 36"/>
                <p:cNvSpPr>
                  <a:spLocks noChangeShapeType="1"/>
                </p:cNvSpPr>
                <p:nvPr/>
              </p:nvSpPr>
              <p:spPr bwMode="auto">
                <a:xfrm>
                  <a:off x="3168"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7" name="Line 37"/>
                <p:cNvSpPr>
                  <a:spLocks noChangeShapeType="1"/>
                </p:cNvSpPr>
                <p:nvPr/>
              </p:nvSpPr>
              <p:spPr bwMode="auto">
                <a:xfrm>
                  <a:off x="3840"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8" name="Line 38"/>
                <p:cNvSpPr>
                  <a:spLocks noChangeShapeType="1"/>
                </p:cNvSpPr>
                <p:nvPr/>
              </p:nvSpPr>
              <p:spPr bwMode="auto">
                <a:xfrm>
                  <a:off x="3168" y="1680"/>
                  <a:ext cx="672"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39" name="Line 39"/>
                <p:cNvSpPr>
                  <a:spLocks noChangeShapeType="1"/>
                </p:cNvSpPr>
                <p:nvPr/>
              </p:nvSpPr>
              <p:spPr bwMode="auto">
                <a:xfrm>
                  <a:off x="4512" y="1680"/>
                  <a:ext cx="336" cy="0"/>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sp>
              <p:nvSpPr>
                <p:cNvPr id="89140" name="Line 40"/>
                <p:cNvSpPr>
                  <a:spLocks noChangeShapeType="1"/>
                </p:cNvSpPr>
                <p:nvPr/>
              </p:nvSpPr>
              <p:spPr bwMode="auto">
                <a:xfrm>
                  <a:off x="4512" y="528"/>
                  <a:ext cx="0" cy="1152"/>
                </a:xfrm>
                <a:prstGeom prst="line">
                  <a:avLst/>
                </a:prstGeom>
                <a:noFill/>
                <a:ln w="38100">
                  <a:solidFill>
                    <a:srgbClr val="FF3300"/>
                  </a:solidFill>
                  <a:round/>
                </a:ln>
              </p:spPr>
              <p:txBody>
                <a:bodyPr wrap="none" anchor="ctr"/>
                <a:lstStyle/>
                <a:p>
                  <a:endParaRPr lang="zh-CN" altLang="en-US">
                    <a:latin typeface="Times New Roman" panose="02020603050405020304" charset="0"/>
                  </a:endParaRPr>
                </a:p>
              </p:txBody>
            </p:sp>
          </p:grpSp>
          <p:sp>
            <p:nvSpPr>
              <p:cNvPr id="89127" name="Line 41"/>
              <p:cNvSpPr>
                <a:spLocks noChangeShapeType="1"/>
              </p:cNvSpPr>
              <p:nvPr/>
            </p:nvSpPr>
            <p:spPr bwMode="auto">
              <a:xfrm flipH="1">
                <a:off x="768" y="912"/>
                <a:ext cx="336" cy="0"/>
              </a:xfrm>
              <a:prstGeom prst="line">
                <a:avLst/>
              </a:prstGeom>
              <a:noFill/>
              <a:ln w="38100">
                <a:solidFill>
                  <a:schemeClr val="bg1"/>
                </a:solidFill>
                <a:prstDash val="sysDot"/>
                <a:round/>
              </a:ln>
            </p:spPr>
            <p:txBody>
              <a:bodyPr wrap="none" anchor="ctr"/>
              <a:lstStyle/>
              <a:p>
                <a:endParaRPr lang="zh-CN" altLang="en-US">
                  <a:latin typeface="Times New Roman" panose="02020603050405020304" charset="0"/>
                </a:endParaRPr>
              </a:p>
            </p:txBody>
          </p:sp>
        </p:grpSp>
      </p:grpSp>
      <p:graphicFrame>
        <p:nvGraphicFramePr>
          <p:cNvPr id="115754" name="Object 42"/>
          <p:cNvGraphicFramePr>
            <a:graphicFrameLocks noChangeAspect="1"/>
          </p:cNvGraphicFramePr>
          <p:nvPr/>
        </p:nvGraphicFramePr>
        <p:xfrm>
          <a:off x="1006475" y="3795713"/>
          <a:ext cx="3641725" cy="1041400"/>
        </p:xfrm>
        <a:graphic>
          <a:graphicData uri="http://schemas.openxmlformats.org/presentationml/2006/ole">
            <mc:AlternateContent xmlns:mc="http://schemas.openxmlformats.org/markup-compatibility/2006">
              <mc:Choice xmlns:v="urn:schemas-microsoft-com:vml" Requires="v">
                <p:oleObj spid="_x0000_s49159" name="Equation" r:id="rId6" imgW="1841500" imgH="393700" progId="Equation.3">
                  <p:embed/>
                </p:oleObj>
              </mc:Choice>
              <mc:Fallback>
                <p:oleObj name="Equation" r:id="rId6" imgW="18415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475" y="3795713"/>
                        <a:ext cx="3641725" cy="1041400"/>
                      </a:xfrm>
                      <a:prstGeom prst="rect">
                        <a:avLst/>
                      </a:prstGeom>
                      <a:noFill/>
                      <a:ln>
                        <a:noFill/>
                      </a:ln>
                      <a:effectLst/>
                    </p:spPr>
                  </p:pic>
                </p:oleObj>
              </mc:Fallback>
            </mc:AlternateContent>
          </a:graphicData>
        </a:graphic>
      </p:graphicFrame>
      <p:grpSp>
        <p:nvGrpSpPr>
          <p:cNvPr id="6" name="Group 65"/>
          <p:cNvGrpSpPr/>
          <p:nvPr/>
        </p:nvGrpSpPr>
        <p:grpSpPr bwMode="auto">
          <a:xfrm>
            <a:off x="762000" y="685800"/>
            <a:ext cx="6232525" cy="2252663"/>
            <a:chOff x="480" y="432"/>
            <a:chExt cx="3926" cy="1419"/>
          </a:xfrm>
        </p:grpSpPr>
        <p:grpSp>
          <p:nvGrpSpPr>
            <p:cNvPr id="89102" name="Group 64"/>
            <p:cNvGrpSpPr/>
            <p:nvPr/>
          </p:nvGrpSpPr>
          <p:grpSpPr bwMode="auto">
            <a:xfrm>
              <a:off x="754" y="624"/>
              <a:ext cx="3652" cy="1227"/>
              <a:chOff x="754" y="624"/>
              <a:chExt cx="3652" cy="1227"/>
            </a:xfrm>
          </p:grpSpPr>
          <p:sp>
            <p:nvSpPr>
              <p:cNvPr id="89118" name="Line 18"/>
              <p:cNvSpPr>
                <a:spLocks noChangeShapeType="1"/>
              </p:cNvSpPr>
              <p:nvPr/>
            </p:nvSpPr>
            <p:spPr bwMode="auto">
              <a:xfrm>
                <a:off x="960" y="624"/>
                <a:ext cx="0" cy="1227"/>
              </a:xfrm>
              <a:prstGeom prst="line">
                <a:avLst/>
              </a:prstGeom>
              <a:noFill/>
              <a:ln w="38100">
                <a:solidFill>
                  <a:schemeClr val="tx1"/>
                </a:solidFill>
                <a:round/>
                <a:headEnd type="triangle" w="sm" len="lg"/>
              </a:ln>
            </p:spPr>
            <p:txBody>
              <a:bodyPr wrap="none" anchor="ctr"/>
              <a:lstStyle/>
              <a:p>
                <a:endParaRPr lang="zh-CN" altLang="en-US">
                  <a:latin typeface="Times New Roman" panose="02020603050405020304" charset="0"/>
                </a:endParaRPr>
              </a:p>
            </p:txBody>
          </p:sp>
          <p:sp>
            <p:nvSpPr>
              <p:cNvPr id="89119" name="Line 19"/>
              <p:cNvSpPr>
                <a:spLocks noChangeShapeType="1"/>
              </p:cNvSpPr>
              <p:nvPr/>
            </p:nvSpPr>
            <p:spPr bwMode="auto">
              <a:xfrm>
                <a:off x="961" y="1314"/>
                <a:ext cx="3418" cy="0"/>
              </a:xfrm>
              <a:prstGeom prst="line">
                <a:avLst/>
              </a:prstGeom>
              <a:noFill/>
              <a:ln w="38100">
                <a:solidFill>
                  <a:schemeClr val="tx1"/>
                </a:solidFill>
                <a:round/>
                <a:tailEnd type="triangle" w="sm" len="lg"/>
              </a:ln>
            </p:spPr>
            <p:txBody>
              <a:bodyPr wrap="none" anchor="ctr"/>
              <a:lstStyle/>
              <a:p>
                <a:endParaRPr lang="zh-CN" altLang="en-US">
                  <a:latin typeface="Times New Roman" panose="02020603050405020304" charset="0"/>
                </a:endParaRPr>
              </a:p>
            </p:txBody>
          </p:sp>
          <p:sp>
            <p:nvSpPr>
              <p:cNvPr id="89120" name="Text Box 20"/>
              <p:cNvSpPr txBox="1">
                <a:spLocks noChangeArrowheads="1"/>
              </p:cNvSpPr>
              <p:nvPr/>
            </p:nvSpPr>
            <p:spPr bwMode="auto">
              <a:xfrm>
                <a:off x="4176" y="1257"/>
                <a:ext cx="230" cy="327"/>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t</a:t>
                </a:r>
                <a:endParaRPr lang="en-US" altLang="zh-CN" sz="2800" b="0" i="0"/>
              </a:p>
            </p:txBody>
          </p:sp>
          <p:sp>
            <p:nvSpPr>
              <p:cNvPr id="89121" name="Text Box 21"/>
              <p:cNvSpPr txBox="1">
                <a:spLocks noChangeArrowheads="1"/>
              </p:cNvSpPr>
              <p:nvPr/>
            </p:nvSpPr>
            <p:spPr bwMode="auto">
              <a:xfrm>
                <a:off x="754" y="1200"/>
                <a:ext cx="230" cy="250"/>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a:t>O</a:t>
                </a:r>
                <a:endParaRPr lang="en-US" altLang="zh-CN" b="0"/>
              </a:p>
            </p:txBody>
          </p:sp>
        </p:grpSp>
        <p:grpSp>
          <p:nvGrpSpPr>
            <p:cNvPr id="89103" name="Group 63"/>
            <p:cNvGrpSpPr/>
            <p:nvPr/>
          </p:nvGrpSpPr>
          <p:grpSpPr bwMode="auto">
            <a:xfrm>
              <a:off x="480" y="432"/>
              <a:ext cx="3706" cy="1368"/>
              <a:chOff x="480" y="432"/>
              <a:chExt cx="3706" cy="1368"/>
            </a:xfrm>
          </p:grpSpPr>
          <p:grpSp>
            <p:nvGrpSpPr>
              <p:cNvPr id="89104" name="Group 47"/>
              <p:cNvGrpSpPr/>
              <p:nvPr/>
            </p:nvGrpSpPr>
            <p:grpSpPr bwMode="auto">
              <a:xfrm>
                <a:off x="960" y="432"/>
                <a:ext cx="3226" cy="1151"/>
                <a:chOff x="1056" y="528"/>
                <a:chExt cx="4032" cy="1440"/>
              </a:xfrm>
            </p:grpSpPr>
            <p:sp>
              <p:nvSpPr>
                <p:cNvPr id="89107" name="Text Box 48"/>
                <p:cNvSpPr txBox="1">
                  <a:spLocks noChangeArrowheads="1"/>
                </p:cNvSpPr>
                <p:nvPr/>
              </p:nvSpPr>
              <p:spPr bwMode="auto">
                <a:xfrm>
                  <a:off x="1056" y="528"/>
                  <a:ext cx="432" cy="409"/>
                </a:xfrm>
                <a:prstGeom prst="rect">
                  <a:avLst/>
                </a:prstGeom>
                <a:noFill/>
                <a:ln>
                  <a:noFill/>
                </a:ln>
              </p:spPr>
              <p:txBody>
                <a:bodyP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t>u</a:t>
                  </a:r>
                  <a:r>
                    <a:rPr lang="en-US" altLang="zh-CN" sz="2800" i="0" baseline="-25000"/>
                    <a:t>o</a:t>
                  </a:r>
                  <a:endParaRPr lang="en-US" altLang="zh-CN" sz="2800" b="0" i="0"/>
                </a:p>
              </p:txBody>
            </p:sp>
            <p:grpSp>
              <p:nvGrpSpPr>
                <p:cNvPr id="89108" name="Group 49"/>
                <p:cNvGrpSpPr/>
                <p:nvPr/>
              </p:nvGrpSpPr>
              <p:grpSpPr bwMode="auto">
                <a:xfrm>
                  <a:off x="1056" y="1296"/>
                  <a:ext cx="4032" cy="672"/>
                  <a:chOff x="816" y="768"/>
                  <a:chExt cx="4032" cy="672"/>
                </a:xfrm>
              </p:grpSpPr>
              <p:sp>
                <p:nvSpPr>
                  <p:cNvPr id="89111" name="Line 50"/>
                  <p:cNvSpPr>
                    <a:spLocks noChangeShapeType="1"/>
                  </p:cNvSpPr>
                  <p:nvPr/>
                </p:nvSpPr>
                <p:spPr bwMode="auto">
                  <a:xfrm>
                    <a:off x="1152" y="768"/>
                    <a:ext cx="672" cy="672"/>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2" name="Line 51"/>
                  <p:cNvSpPr>
                    <a:spLocks noChangeShapeType="1"/>
                  </p:cNvSpPr>
                  <p:nvPr/>
                </p:nvSpPr>
                <p:spPr bwMode="auto">
                  <a:xfrm flipV="1">
                    <a:off x="816" y="768"/>
                    <a:ext cx="336" cy="336"/>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3" name="Line 52"/>
                  <p:cNvSpPr>
                    <a:spLocks noChangeShapeType="1"/>
                  </p:cNvSpPr>
                  <p:nvPr/>
                </p:nvSpPr>
                <p:spPr bwMode="auto">
                  <a:xfrm flipV="1">
                    <a:off x="1824" y="768"/>
                    <a:ext cx="672" cy="672"/>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4" name="Line 53"/>
                  <p:cNvSpPr>
                    <a:spLocks noChangeShapeType="1"/>
                  </p:cNvSpPr>
                  <p:nvPr/>
                </p:nvSpPr>
                <p:spPr bwMode="auto">
                  <a:xfrm>
                    <a:off x="2496" y="768"/>
                    <a:ext cx="672" cy="672"/>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5" name="Line 54"/>
                  <p:cNvSpPr>
                    <a:spLocks noChangeShapeType="1"/>
                  </p:cNvSpPr>
                  <p:nvPr/>
                </p:nvSpPr>
                <p:spPr bwMode="auto">
                  <a:xfrm flipV="1">
                    <a:off x="3168" y="768"/>
                    <a:ext cx="672" cy="672"/>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6" name="Line 55"/>
                  <p:cNvSpPr>
                    <a:spLocks noChangeShapeType="1"/>
                  </p:cNvSpPr>
                  <p:nvPr/>
                </p:nvSpPr>
                <p:spPr bwMode="auto">
                  <a:xfrm>
                    <a:off x="3840" y="768"/>
                    <a:ext cx="672" cy="672"/>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sp>
                <p:nvSpPr>
                  <p:cNvPr id="89117" name="Line 56"/>
                  <p:cNvSpPr>
                    <a:spLocks noChangeShapeType="1"/>
                  </p:cNvSpPr>
                  <p:nvPr/>
                </p:nvSpPr>
                <p:spPr bwMode="auto">
                  <a:xfrm flipV="1">
                    <a:off x="4512" y="1104"/>
                    <a:ext cx="336" cy="336"/>
                  </a:xfrm>
                  <a:prstGeom prst="line">
                    <a:avLst/>
                  </a:prstGeom>
                  <a:noFill/>
                  <a:ln w="38100">
                    <a:solidFill>
                      <a:srgbClr val="290C86"/>
                    </a:solidFill>
                    <a:round/>
                  </a:ln>
                </p:spPr>
                <p:txBody>
                  <a:bodyPr wrap="none" anchor="ctr"/>
                  <a:lstStyle/>
                  <a:p>
                    <a:endParaRPr lang="zh-CN" altLang="en-US">
                      <a:latin typeface="Times New Roman" panose="02020603050405020304" charset="0"/>
                    </a:endParaRPr>
                  </a:p>
                </p:txBody>
              </p:sp>
            </p:grpSp>
            <p:sp>
              <p:nvSpPr>
                <p:cNvPr id="89109" name="Line 57"/>
                <p:cNvSpPr>
                  <a:spLocks noChangeShapeType="1"/>
                </p:cNvSpPr>
                <p:nvPr/>
              </p:nvSpPr>
              <p:spPr bwMode="auto">
                <a:xfrm>
                  <a:off x="1056" y="1968"/>
                  <a:ext cx="1008" cy="0"/>
                </a:xfrm>
                <a:prstGeom prst="line">
                  <a:avLst/>
                </a:prstGeom>
                <a:noFill/>
                <a:ln w="38100">
                  <a:solidFill>
                    <a:srgbClr val="290C86"/>
                  </a:solidFill>
                  <a:prstDash val="sysDot"/>
                  <a:round/>
                </a:ln>
              </p:spPr>
              <p:txBody>
                <a:bodyPr wrap="none" anchor="ctr"/>
                <a:lstStyle/>
                <a:p>
                  <a:endParaRPr lang="zh-CN" altLang="en-US">
                    <a:latin typeface="Times New Roman" panose="02020603050405020304" charset="0"/>
                  </a:endParaRPr>
                </a:p>
              </p:txBody>
            </p:sp>
            <p:sp>
              <p:nvSpPr>
                <p:cNvPr id="89110" name="Line 58"/>
                <p:cNvSpPr>
                  <a:spLocks noChangeShapeType="1"/>
                </p:cNvSpPr>
                <p:nvPr/>
              </p:nvSpPr>
              <p:spPr bwMode="auto">
                <a:xfrm>
                  <a:off x="1056" y="1296"/>
                  <a:ext cx="336" cy="0"/>
                </a:xfrm>
                <a:prstGeom prst="line">
                  <a:avLst/>
                </a:prstGeom>
                <a:noFill/>
                <a:ln w="38100">
                  <a:solidFill>
                    <a:srgbClr val="290C86"/>
                  </a:solidFill>
                  <a:prstDash val="sysDot"/>
                  <a:round/>
                </a:ln>
              </p:spPr>
              <p:txBody>
                <a:bodyPr wrap="none" anchor="ctr"/>
                <a:lstStyle/>
                <a:p>
                  <a:endParaRPr lang="zh-CN" altLang="en-US">
                    <a:latin typeface="Times New Roman" panose="02020603050405020304" charset="0"/>
                  </a:endParaRPr>
                </a:p>
              </p:txBody>
            </p:sp>
          </p:grpSp>
          <p:graphicFrame>
            <p:nvGraphicFramePr>
              <p:cNvPr id="89105" name="Object 59"/>
              <p:cNvGraphicFramePr>
                <a:graphicFrameLocks noChangeAspect="1"/>
              </p:cNvGraphicFramePr>
              <p:nvPr/>
            </p:nvGraphicFramePr>
            <p:xfrm>
              <a:off x="580" y="859"/>
              <a:ext cx="380" cy="389"/>
            </p:xfrm>
            <a:graphic>
              <a:graphicData uri="http://schemas.openxmlformats.org/presentationml/2006/ole">
                <mc:AlternateContent xmlns:mc="http://schemas.openxmlformats.org/markup-compatibility/2006">
                  <mc:Choice xmlns:v="urn:schemas-microsoft-com:vml" Requires="v">
                    <p:oleObj spid="_x0000_s49160" name="Equation" r:id="rId8" imgW="393700" imgH="419100" progId="Equation.3">
                      <p:embed/>
                    </p:oleObj>
                  </mc:Choice>
                  <mc:Fallback>
                    <p:oleObj name="Equation" r:id="rId8" imgW="393700" imgH="419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 y="859"/>
                            <a:ext cx="380" cy="389"/>
                          </a:xfrm>
                          <a:prstGeom prst="rect">
                            <a:avLst/>
                          </a:prstGeom>
                          <a:noFill/>
                          <a:ln>
                            <a:noFill/>
                          </a:ln>
                          <a:effectLst/>
                        </p:spPr>
                      </p:pic>
                    </p:oleObj>
                  </mc:Fallback>
                </mc:AlternateContent>
              </a:graphicData>
            </a:graphic>
          </p:graphicFrame>
          <p:graphicFrame>
            <p:nvGraphicFramePr>
              <p:cNvPr id="89106" name="Object 60"/>
              <p:cNvGraphicFramePr>
                <a:graphicFrameLocks noChangeAspect="1"/>
              </p:cNvGraphicFramePr>
              <p:nvPr/>
            </p:nvGraphicFramePr>
            <p:xfrm>
              <a:off x="480" y="1396"/>
              <a:ext cx="500" cy="404"/>
            </p:xfrm>
            <a:graphic>
              <a:graphicData uri="http://schemas.openxmlformats.org/presentationml/2006/ole">
                <mc:AlternateContent xmlns:mc="http://schemas.openxmlformats.org/markup-compatibility/2006">
                  <mc:Choice xmlns:v="urn:schemas-microsoft-com:vml" Requires="v">
                    <p:oleObj spid="_x0000_s49161" name="公式" r:id="rId10" imgW="546100" imgH="419100" progId="Equation.3">
                      <p:embed/>
                    </p:oleObj>
                  </mc:Choice>
                  <mc:Fallback>
                    <p:oleObj name="公式" r:id="rId10" imgW="5461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 y="1396"/>
                            <a:ext cx="500" cy="404"/>
                          </a:xfrm>
                          <a:prstGeom prst="rect">
                            <a:avLst/>
                          </a:prstGeom>
                          <a:noFill/>
                          <a:ln>
                            <a:noFill/>
                          </a:ln>
                          <a:effectLst/>
                        </p:spPr>
                      </p:pic>
                    </p:oleObj>
                  </mc:Fallback>
                </mc:AlternateContent>
              </a:graphicData>
            </a:graphic>
          </p:graphicFrame>
        </p:grpSp>
      </p:grpSp>
      <p:sp>
        <p:nvSpPr>
          <p:cNvPr id="115773" name="Rectangle 61"/>
          <p:cNvSpPr>
            <a:spLocks noChangeArrowheads="1"/>
          </p:cNvSpPr>
          <p:nvPr/>
        </p:nvSpPr>
        <p:spPr bwMode="auto">
          <a:xfrm>
            <a:off x="381000" y="4876800"/>
            <a:ext cx="8153400" cy="1416050"/>
          </a:xfrm>
          <a:prstGeom prst="rect">
            <a:avLst/>
          </a:prstGeom>
          <a:noFill/>
          <a:ln>
            <a:noFill/>
          </a:ln>
        </p:spPr>
        <p:txBody>
          <a:bodyPr>
            <a:spAutoFit/>
          </a:bodyPr>
          <a:lstStyle/>
          <a:p>
            <a:pPr>
              <a:spcBef>
                <a:spcPct val="10000"/>
              </a:spcBef>
            </a:pPr>
            <a:r>
              <a:rPr lang="en-US" altLang="zh-CN" sz="2800" b="1" i="0" dirty="0">
                <a:latin typeface="Times New Roman" panose="02020603050405020304"/>
                <a:cs typeface="Times New Roman" panose="02020603050405020304"/>
              </a:rPr>
              <a:t>    (1)  </a:t>
            </a:r>
            <a:r>
              <a:rPr lang="zh-CN" altLang="en-US" sz="2800" b="1" i="0" dirty="0">
                <a:latin typeface="Times New Roman" panose="02020603050405020304"/>
                <a:cs typeface="Times New Roman" panose="02020603050405020304"/>
              </a:rPr>
              <a:t>改变比较器的输出 </a:t>
            </a:r>
            <a:r>
              <a:rPr lang="en-US" altLang="zh-CN" sz="2800" b="1" dirty="0">
                <a:latin typeface="Times New Roman" panose="02020603050405020304"/>
                <a:cs typeface="Times New Roman" panose="02020603050405020304"/>
              </a:rPr>
              <a:t>u</a:t>
            </a:r>
            <a:r>
              <a:rPr lang="en-US" altLang="zh-CN" sz="2800" b="1" i="0" baseline="-25000" dirty="0">
                <a:latin typeface="Times New Roman" panose="02020603050405020304"/>
                <a:cs typeface="Times New Roman" panose="02020603050405020304"/>
              </a:rPr>
              <a:t>o1</a:t>
            </a:r>
            <a:r>
              <a:rPr lang="zh-CN" altLang="en-US" sz="2800" b="1" i="0" dirty="0">
                <a:latin typeface="Times New Roman" panose="02020603050405020304"/>
                <a:cs typeface="Times New Roman" panose="02020603050405020304"/>
              </a:rPr>
              <a:t>、电阻</a:t>
            </a:r>
            <a:r>
              <a:rPr lang="en-US" altLang="zh-CN" sz="2800" b="1" dirty="0">
                <a:latin typeface="Times New Roman" panose="02020603050405020304"/>
                <a:cs typeface="Times New Roman" panose="02020603050405020304"/>
              </a:rPr>
              <a:t>R</a:t>
            </a:r>
            <a:r>
              <a:rPr lang="en-US" altLang="zh-CN" sz="2800" b="1" i="0" baseline="-25000" dirty="0">
                <a:latin typeface="Times New Roman" panose="02020603050405020304"/>
                <a:cs typeface="Times New Roman" panose="02020603050405020304"/>
              </a:rPr>
              <a:t>1 </a:t>
            </a:r>
            <a:r>
              <a:rPr lang="zh-CN" altLang="en-US" sz="2800" b="1" i="0" dirty="0">
                <a:latin typeface="Times New Roman" panose="02020603050405020304"/>
                <a:cs typeface="Times New Roman" panose="02020603050405020304"/>
              </a:rPr>
              <a:t>、</a:t>
            </a:r>
            <a:r>
              <a:rPr lang="en-US" altLang="zh-CN" sz="2800" b="1" dirty="0">
                <a:latin typeface="Times New Roman" panose="02020603050405020304"/>
                <a:cs typeface="Times New Roman" panose="02020603050405020304"/>
              </a:rPr>
              <a:t>R</a:t>
            </a:r>
            <a:r>
              <a:rPr lang="en-US" altLang="zh-CN" sz="2800" b="1" i="0" baseline="-25000" dirty="0">
                <a:latin typeface="Times New Roman" panose="02020603050405020304"/>
                <a:cs typeface="Times New Roman" panose="02020603050405020304"/>
              </a:rPr>
              <a:t>2 </a:t>
            </a:r>
            <a:r>
              <a:rPr lang="zh-CN" altLang="en-US" sz="2800" b="1" i="0" dirty="0">
                <a:latin typeface="Times New Roman" panose="02020603050405020304"/>
                <a:cs typeface="Times New Roman" panose="02020603050405020304"/>
              </a:rPr>
              <a:t>即可改变三角波的幅值。</a:t>
            </a:r>
          </a:p>
          <a:p>
            <a:pPr>
              <a:spcBef>
                <a:spcPct val="10000"/>
              </a:spcBef>
            </a:pPr>
            <a:r>
              <a:rPr lang="zh-CN" altLang="en-US" sz="2800" b="1" i="0" dirty="0">
                <a:latin typeface="Times New Roman" panose="02020603050405020304"/>
                <a:cs typeface="Times New Roman" panose="02020603050405020304"/>
              </a:rPr>
              <a:t> </a:t>
            </a:r>
            <a:r>
              <a:rPr lang="zh-CN" altLang="en-US" sz="2800" b="1" i="0">
                <a:latin typeface="Times New Roman" panose="02020603050405020304"/>
                <a:cs typeface="Times New Roman" panose="02020603050405020304"/>
              </a:rPr>
              <a:t> </a:t>
            </a:r>
            <a:r>
              <a:rPr lang="en-US" altLang="zh-CN" sz="2800" b="1" i="0" smtClean="0">
                <a:latin typeface="Times New Roman" panose="02020603050405020304"/>
                <a:cs typeface="Times New Roman" panose="02020603050405020304"/>
              </a:rPr>
              <a:t>(</a:t>
            </a:r>
            <a:r>
              <a:rPr lang="en-US" altLang="zh-CN" sz="2800" b="1" i="0">
                <a:latin typeface="Times New Roman" panose="02020603050405020304"/>
                <a:cs typeface="Times New Roman" panose="02020603050405020304"/>
              </a:rPr>
              <a:t>2)  </a:t>
            </a:r>
            <a:r>
              <a:rPr lang="zh-CN" altLang="en-US" sz="2800" b="1" i="0" dirty="0">
                <a:latin typeface="Times New Roman" panose="02020603050405020304"/>
                <a:cs typeface="Times New Roman" panose="02020603050405020304"/>
              </a:rPr>
              <a:t>改变积分常数</a:t>
            </a:r>
            <a:r>
              <a:rPr lang="en-US" altLang="zh-CN" sz="2800" b="1" dirty="0">
                <a:latin typeface="Times New Roman" panose="02020603050405020304"/>
                <a:cs typeface="Times New Roman" panose="02020603050405020304"/>
              </a:rPr>
              <a:t>RC</a:t>
            </a:r>
            <a:r>
              <a:rPr lang="en-US" altLang="zh-CN" sz="2800" b="1" i="0" dirty="0">
                <a:latin typeface="Times New Roman" panose="02020603050405020304"/>
                <a:cs typeface="Times New Roman" panose="02020603050405020304"/>
              </a:rPr>
              <a:t> </a:t>
            </a:r>
            <a:r>
              <a:rPr lang="zh-CN" altLang="en-US" sz="2800" b="1" i="0" dirty="0">
                <a:latin typeface="Times New Roman" panose="02020603050405020304"/>
                <a:cs typeface="Times New Roman" panose="02020603050405020304"/>
              </a:rPr>
              <a:t>即可改变三角波的频率。</a:t>
            </a:r>
          </a:p>
        </p:txBody>
      </p:sp>
      <p:sp>
        <p:nvSpPr>
          <p:cNvPr id="115774" name="Line 62"/>
          <p:cNvSpPr>
            <a:spLocks noChangeShapeType="1"/>
          </p:cNvSpPr>
          <p:nvPr/>
        </p:nvSpPr>
        <p:spPr bwMode="auto">
          <a:xfrm flipH="1">
            <a:off x="2803525" y="1660525"/>
            <a:ext cx="854075" cy="852488"/>
          </a:xfrm>
          <a:prstGeom prst="line">
            <a:avLst/>
          </a:prstGeom>
          <a:noFill/>
          <a:ln w="57150">
            <a:solidFill>
              <a:srgbClr val="FF0000"/>
            </a:solidFill>
            <a:round/>
          </a:ln>
        </p:spPr>
        <p:txBody>
          <a:bodyPr wrap="none" anchor="ctr"/>
          <a:lstStyle/>
          <a:p>
            <a:endParaRPr lang="zh-CN" altLang="en-US" b="1">
              <a:latin typeface="Times New Roman" panose="02020603050405020304"/>
              <a:cs typeface="Times New Roman" panose="02020603050405020304"/>
            </a:endParaRPr>
          </a:p>
        </p:txBody>
      </p:sp>
      <p:sp>
        <p:nvSpPr>
          <p:cNvPr id="115779" name="AutoShape 67">
            <a:hlinkClick r:id="rId12" action="ppaction://program"/>
          </p:cNvPr>
          <p:cNvSpPr>
            <a:spLocks noChangeArrowheads="1"/>
          </p:cNvSpPr>
          <p:nvPr/>
        </p:nvSpPr>
        <p:spPr bwMode="auto">
          <a:xfrm>
            <a:off x="5105400" y="4572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a:r>
              <a:rPr lang="zh-CN" altLang="en-US" sz="1600" b="1" i="0">
                <a:solidFill>
                  <a:srgbClr val="006600"/>
                </a:solidFill>
                <a:latin typeface="Times New Roman" panose="02020603050405020304"/>
                <a:cs typeface="Times New Roman" panose="02020603050405020304"/>
              </a:rPr>
              <a:t>动画</a:t>
            </a:r>
          </a:p>
        </p:txBody>
      </p:sp>
      <p:pic>
        <p:nvPicPr>
          <p:cNvPr id="89101" name="Picture 2" descr="C:\Users\Hou\Desktop\图片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9988" y="381000"/>
            <a:ext cx="1798637" cy="908050"/>
          </a:xfrm>
          <a:prstGeom prst="rect">
            <a:avLst/>
          </a:prstGeom>
          <a:noFill/>
          <a:ln>
            <a:noFill/>
          </a:ln>
        </p:spPr>
      </p:pic>
    </p:spTree>
    <p:extLst>
      <p:ext uri="{BB962C8B-B14F-4D97-AF65-F5344CB8AC3E}">
        <p14:creationId xmlns:p14="http://schemas.microsoft.com/office/powerpoint/2010/main" val="2797302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725">
                                            <p:txEl>
                                              <p:pRg st="0" end="0"/>
                                            </p:txEl>
                                          </p:spTgt>
                                        </p:tgtEl>
                                        <p:attrNameLst>
                                          <p:attrName>style.visibility</p:attrName>
                                        </p:attrNameLst>
                                      </p:cBhvr>
                                      <p:to>
                                        <p:strVal val="visible"/>
                                      </p:to>
                                    </p:set>
                                    <p:animEffect transition="in" filter="wipe(left)">
                                      <p:cBhvr>
                                        <p:cTn id="17" dur="500"/>
                                        <p:tgtEl>
                                          <p:spTgt spid="11572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726"/>
                                        </p:tgtEl>
                                        <p:attrNameLst>
                                          <p:attrName>style.visibility</p:attrName>
                                        </p:attrNameLst>
                                      </p:cBhvr>
                                      <p:to>
                                        <p:strVal val="visible"/>
                                      </p:to>
                                    </p:set>
                                    <p:animEffect transition="in" filter="wipe(left)">
                                      <p:cBhvr>
                                        <p:cTn id="27" dur="500"/>
                                        <p:tgtEl>
                                          <p:spTgt spid="1157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5774"/>
                                        </p:tgtEl>
                                        <p:attrNameLst>
                                          <p:attrName>style.visibility</p:attrName>
                                        </p:attrNameLst>
                                      </p:cBhvr>
                                      <p:to>
                                        <p:strVal val="visible"/>
                                      </p:to>
                                    </p:set>
                                    <p:animEffect transition="in" filter="wipe(down)">
                                      <p:cBhvr>
                                        <p:cTn id="32" dur="500"/>
                                        <p:tgtEl>
                                          <p:spTgt spid="115774"/>
                                        </p:tgtEl>
                                      </p:cBhvr>
                                    </p:animEffect>
                                  </p:childTnLst>
                                  <p:subTnLst>
                                    <p:audio>
                                      <p:cMediaNode>
                                        <p:cTn display="0" masterRel="sameClick">
                                          <p:stCondLst>
                                            <p:cond evt="begin" delay="0">
                                              <p:tn val="30"/>
                                            </p:cond>
                                          </p:stCondLst>
                                          <p:endCondLst>
                                            <p:cond evt="onStopAudio" delay="0">
                                              <p:tgtEl>
                                                <p:sldTgt/>
                                              </p:tgtEl>
                                            </p:cond>
                                          </p:endCondLst>
                                        </p:cTn>
                                        <p:tgtEl>
                                          <p:sndTgt r:embed="rId3" name="感叹时奏乐.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15754"/>
                                        </p:tgtEl>
                                        <p:attrNameLst>
                                          <p:attrName>style.visibility</p:attrName>
                                        </p:attrNameLst>
                                      </p:cBhvr>
                                      <p:to>
                                        <p:strVal val="visible"/>
                                      </p:to>
                                    </p:set>
                                    <p:animEffect transition="in" filter="blinds(vertical)">
                                      <p:cBhvr>
                                        <p:cTn id="37" dur="500"/>
                                        <p:tgtEl>
                                          <p:spTgt spid="1157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5727"/>
                                        </p:tgtEl>
                                        <p:attrNameLst>
                                          <p:attrName>style.visibility</p:attrName>
                                        </p:attrNameLst>
                                      </p:cBhvr>
                                      <p:to>
                                        <p:strVal val="visible"/>
                                      </p:to>
                                    </p:set>
                                    <p:animEffect transition="in" filter="wipe(left)">
                                      <p:cBhvr>
                                        <p:cTn id="42" dur="500"/>
                                        <p:tgtEl>
                                          <p:spTgt spid="1157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5773">
                                            <p:txEl>
                                              <p:pRg st="0" end="0"/>
                                            </p:txEl>
                                          </p:spTgt>
                                        </p:tgtEl>
                                        <p:attrNameLst>
                                          <p:attrName>style.visibility</p:attrName>
                                        </p:attrNameLst>
                                      </p:cBhvr>
                                      <p:to>
                                        <p:strVal val="visible"/>
                                      </p:to>
                                    </p:set>
                                    <p:animEffect transition="in" filter="blinds(horizontal)">
                                      <p:cBhvr>
                                        <p:cTn id="47" dur="500"/>
                                        <p:tgtEl>
                                          <p:spTgt spid="11577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5773">
                                            <p:txEl>
                                              <p:pRg st="1" end="1"/>
                                            </p:txEl>
                                          </p:spTgt>
                                        </p:tgtEl>
                                        <p:attrNameLst>
                                          <p:attrName>style.visibility</p:attrName>
                                        </p:attrNameLst>
                                      </p:cBhvr>
                                      <p:to>
                                        <p:strVal val="visible"/>
                                      </p:to>
                                    </p:set>
                                    <p:animEffect transition="in" filter="blinds(horizontal)">
                                      <p:cBhvr>
                                        <p:cTn id="52" dur="500"/>
                                        <p:tgtEl>
                                          <p:spTgt spid="115773">
                                            <p:txEl>
                                              <p:pRg st="1" end="1"/>
                                            </p:txEl>
                                          </p:spTgt>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11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5" grpId="0" build="p" autoUpdateAnimBg="0"/>
      <p:bldP spid="115726" grpId="0" autoUpdateAnimBg="0"/>
      <p:bldP spid="115773" grpId="0" build="p" autoUpdateAnimBg="0"/>
      <p:bldP spid="115774" grpId="0" animBg="1"/>
      <p:bldP spid="115779"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533400" y="1557338"/>
            <a:ext cx="8077200" cy="1882775"/>
          </a:xfrm>
          <a:prstGeom prst="rect">
            <a:avLst/>
          </a:prstGeom>
          <a:noFill/>
          <a:ln w="38100">
            <a:noFill/>
            <a:miter lim="800000"/>
            <a:headEnd/>
            <a:tailEnd/>
          </a:ln>
          <a:effectLst/>
        </p:spPr>
        <p:txBody>
          <a:bodyPr anchor="ctr">
            <a:spAutoFit/>
          </a:bodyPr>
          <a:lstStyle/>
          <a:p>
            <a:pPr>
              <a:lnSpc>
                <a:spcPct val="105000"/>
              </a:lnSpc>
              <a:defRPr/>
            </a:pPr>
            <a:r>
              <a:rPr lang="en-US" altLang="zh-CN" sz="2800" b="1" dirty="0">
                <a:effectLst>
                  <a:outerShdw blurRad="38100" dist="38100" dir="2700000" algn="tl">
                    <a:srgbClr val="C0C0C0"/>
                  </a:outerShdw>
                </a:effectLst>
                <a:latin typeface="宋体" pitchFamily="2" charset="-122"/>
                <a:ea typeface="宋体" pitchFamily="2" charset="-122"/>
              </a:rPr>
              <a:t>  </a:t>
            </a:r>
            <a:r>
              <a:rPr lang="zh-CN" altLang="en-US" sz="2800" b="1" dirty="0">
                <a:solidFill>
                  <a:srgbClr val="000099"/>
                </a:solidFill>
                <a:effectLst>
                  <a:outerShdw blurRad="38100" dist="38100" dir="2700000" algn="tl">
                    <a:srgbClr val="C0C0C0"/>
                  </a:outerShdw>
                </a:effectLst>
                <a:latin typeface="宋体" pitchFamily="2" charset="-122"/>
                <a:ea typeface="宋体" pitchFamily="2" charset="-122"/>
              </a:rPr>
              <a:t>正弦波振荡电路用来产生一定频率和幅值的正弦交流信号。</a:t>
            </a:r>
            <a:r>
              <a:rPr lang="zh-CN" altLang="en-US" sz="2800" b="1" dirty="0">
                <a:effectLst>
                  <a:outerShdw blurRad="38100" dist="38100" dir="2700000" algn="tl">
                    <a:srgbClr val="C0C0C0"/>
                  </a:outerShdw>
                </a:effectLst>
                <a:latin typeface="宋体" pitchFamily="2" charset="-122"/>
                <a:ea typeface="宋体" pitchFamily="2" charset="-122"/>
              </a:rPr>
              <a:t>它的频率范围很广，可以从一赫以下到几百兆以上；输出功率可以从几毫瓦到几十千瓦；输出的交流电能是从电源的直流电能转换而来的。</a:t>
            </a:r>
          </a:p>
        </p:txBody>
      </p:sp>
      <p:sp>
        <p:nvSpPr>
          <p:cNvPr id="6147" name="Rectangle 3"/>
          <p:cNvSpPr>
            <a:spLocks noGrp="1" noChangeArrowheads="1"/>
          </p:cNvSpPr>
          <p:nvPr>
            <p:ph type="title"/>
          </p:nvPr>
        </p:nvSpPr>
        <p:spPr bwMode="auto">
          <a:xfrm>
            <a:off x="309562" y="162339"/>
            <a:ext cx="6858000" cy="609600"/>
          </a:xfrm>
          <a:ln>
            <a:miter lim="800000"/>
            <a:headEnd/>
            <a:tailEnd/>
          </a:ln>
        </p:spPr>
        <p:txBody>
          <a:bodyPr vert="horz" wrap="square" lIns="91440" tIns="45720" rIns="91440" bIns="45720" numCol="1" anchor="ctr" anchorCtr="0" compatLnSpc="1">
            <a:prstTxWarp prst="textNoShape">
              <a:avLst/>
            </a:prstTxWarp>
            <a:normAutofit/>
          </a:bodyPr>
          <a:lstStyle/>
          <a:p>
            <a:pPr algn="l">
              <a:defRPr/>
            </a:pPr>
            <a:r>
              <a:rPr lang="en-US" altLang="zh-CN" sz="2900" b="1" dirty="0">
                <a:solidFill>
                  <a:srgbClr val="000099"/>
                </a:solidFill>
                <a:effectLst>
                  <a:outerShdw blurRad="38100" dist="38100" dir="2700000" algn="tl">
                    <a:srgbClr val="DDDDDD"/>
                  </a:outerShdw>
                </a:effectLst>
                <a:ea typeface="宋体" panose="02010600030101010101" pitchFamily="2" charset="-122"/>
              </a:rPr>
              <a:t>4.6.3 </a:t>
            </a:r>
            <a:r>
              <a:rPr lang="zh-CN" altLang="en-US" sz="2900" b="1" dirty="0">
                <a:solidFill>
                  <a:srgbClr val="000099"/>
                </a:solidFill>
                <a:effectLst>
                  <a:outerShdw blurRad="38100" dist="38100" dir="2700000" algn="tl">
                    <a:srgbClr val="DDDDDD"/>
                  </a:outerShdw>
                </a:effectLst>
                <a:ea typeface="宋体" panose="02010600030101010101" pitchFamily="2" charset="-122"/>
              </a:rPr>
              <a:t>正弦波振荡电路</a:t>
            </a:r>
          </a:p>
        </p:txBody>
      </p:sp>
      <p:sp>
        <p:nvSpPr>
          <p:cNvPr id="6148" name="Text Box 4"/>
          <p:cNvSpPr txBox="1">
            <a:spLocks noChangeArrowheads="1"/>
          </p:cNvSpPr>
          <p:nvPr/>
        </p:nvSpPr>
        <p:spPr bwMode="auto">
          <a:xfrm>
            <a:off x="533400" y="3476625"/>
            <a:ext cx="3430747" cy="523220"/>
          </a:xfrm>
          <a:prstGeom prst="rect">
            <a:avLst/>
          </a:prstGeom>
          <a:noFill/>
          <a:ln w="9525">
            <a:noFill/>
            <a:miter lim="800000"/>
            <a:headEnd/>
            <a:tailEnd/>
          </a:ln>
          <a:effectLst/>
        </p:spPr>
        <p:txBody>
          <a:bodyPr wrap="none">
            <a:spAutoFit/>
          </a:bodyPr>
          <a:lstStyle/>
          <a:p>
            <a:pPr>
              <a:defRPr/>
            </a:pPr>
            <a:r>
              <a:rPr lang="zh-CN" altLang="en-US" sz="2800" b="1" dirty="0">
                <a:solidFill>
                  <a:srgbClr val="CC0000"/>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常用的正弦波振荡器</a:t>
            </a:r>
          </a:p>
        </p:txBody>
      </p:sp>
      <p:grpSp>
        <p:nvGrpSpPr>
          <p:cNvPr id="2" name="Group 5"/>
          <p:cNvGrpSpPr>
            <a:grpSpLocks/>
          </p:cNvGrpSpPr>
          <p:nvPr/>
        </p:nvGrpSpPr>
        <p:grpSpPr bwMode="auto">
          <a:xfrm>
            <a:off x="944563" y="4067175"/>
            <a:ext cx="6018212" cy="1290638"/>
            <a:chOff x="860" y="3313"/>
            <a:chExt cx="3791" cy="950"/>
          </a:xfrm>
        </p:grpSpPr>
        <p:sp>
          <p:nvSpPr>
            <p:cNvPr id="2056" name="AutoShape 6"/>
            <p:cNvSpPr>
              <a:spLocks/>
            </p:cNvSpPr>
            <p:nvPr/>
          </p:nvSpPr>
          <p:spPr bwMode="auto">
            <a:xfrm>
              <a:off x="860" y="3413"/>
              <a:ext cx="144" cy="786"/>
            </a:xfrm>
            <a:prstGeom prst="leftBrace">
              <a:avLst>
                <a:gd name="adj1" fmla="val 32421"/>
                <a:gd name="adj2" fmla="val 50000"/>
              </a:avLst>
            </a:prstGeom>
            <a:noFill/>
            <a:ln w="28575">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cs typeface="Times New Roman" panose="02020603050405020304" pitchFamily="18" charset="0"/>
              </a:endParaRPr>
            </a:p>
          </p:txBody>
        </p:sp>
        <p:sp>
          <p:nvSpPr>
            <p:cNvPr id="6151" name="Text Box 7"/>
            <p:cNvSpPr txBox="1">
              <a:spLocks noChangeArrowheads="1"/>
            </p:cNvSpPr>
            <p:nvPr/>
          </p:nvSpPr>
          <p:spPr bwMode="auto">
            <a:xfrm>
              <a:off x="1004" y="3313"/>
              <a:ext cx="3627" cy="382"/>
            </a:xfrm>
            <a:prstGeom prst="rect">
              <a:avLst/>
            </a:prstGeom>
            <a:noFill/>
            <a:ln w="9525">
              <a:noFill/>
              <a:miter lim="800000"/>
              <a:headEnd/>
              <a:tailEnd/>
            </a:ln>
            <a:effectLst/>
          </p:spPr>
          <p:txBody>
            <a:bodyPr wrap="none">
              <a:spAutoFit/>
            </a:bodyPr>
            <a:lstStyle/>
            <a:p>
              <a:pPr>
                <a:defRPr/>
              </a:pPr>
              <a:r>
                <a:rPr lang="en-US" altLang="zh-CN" sz="2800" b="1" i="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LC</a:t>
              </a:r>
              <a:r>
                <a:rPr lang="zh-CN" altLang="en-US"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振荡电路</a:t>
              </a:r>
              <a:r>
                <a:rPr lang="en-US" altLang="zh-CN"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a:t>
              </a:r>
              <a:r>
                <a:rPr lang="zh-CN" altLang="en-US"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输出功率大、频率高。</a:t>
              </a:r>
            </a:p>
          </p:txBody>
        </p:sp>
        <p:sp>
          <p:nvSpPr>
            <p:cNvPr id="6152" name="Text Box 8"/>
            <p:cNvSpPr txBox="1">
              <a:spLocks noChangeArrowheads="1"/>
            </p:cNvSpPr>
            <p:nvPr/>
          </p:nvSpPr>
          <p:spPr bwMode="auto">
            <a:xfrm>
              <a:off x="1012" y="3881"/>
              <a:ext cx="3639" cy="382"/>
            </a:xfrm>
            <a:prstGeom prst="rect">
              <a:avLst/>
            </a:prstGeom>
            <a:noFill/>
            <a:ln w="9525">
              <a:noFill/>
              <a:miter lim="800000"/>
              <a:headEnd/>
              <a:tailEnd/>
            </a:ln>
            <a:effectLst/>
          </p:spPr>
          <p:txBody>
            <a:bodyPr wrap="none">
              <a:spAutoFit/>
            </a:bodyPr>
            <a:lstStyle/>
            <a:p>
              <a:pPr>
                <a:defRPr/>
              </a:pPr>
              <a:r>
                <a:rPr lang="en-US" altLang="zh-CN" sz="2800" b="1" i="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RC</a:t>
              </a:r>
              <a:r>
                <a:rPr lang="zh-CN" altLang="en-US"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振荡电路</a:t>
              </a:r>
              <a:r>
                <a:rPr lang="en-US" altLang="zh-CN"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a:t>
              </a:r>
              <a:r>
                <a:rPr lang="zh-CN" altLang="en-US" sz="2800" b="1" dirty="0">
                  <a:solidFill>
                    <a:srgbClr val="000099"/>
                  </a:solidFill>
                  <a:effectLst>
                    <a:outerShdw blurRad="38100" dist="38100" dir="2700000" algn="tl">
                      <a:srgbClr val="C0C0C0"/>
                    </a:outerShdw>
                  </a:effectLst>
                  <a:latin typeface="Times New Roman" panose="02020603050405020304" pitchFamily="18" charset="0"/>
                  <a:ea typeface="宋体" pitchFamily="2" charset="-122"/>
                  <a:cs typeface="Times New Roman" panose="02020603050405020304" pitchFamily="18" charset="0"/>
                </a:rPr>
                <a:t>输出功率小、频率低。</a:t>
              </a:r>
            </a:p>
          </p:txBody>
        </p:sp>
      </p:grpSp>
      <p:sp>
        <p:nvSpPr>
          <p:cNvPr id="6157" name="Text Box 13"/>
          <p:cNvSpPr txBox="1">
            <a:spLocks noChangeArrowheads="1"/>
          </p:cNvSpPr>
          <p:nvPr/>
        </p:nvSpPr>
        <p:spPr bwMode="auto">
          <a:xfrm>
            <a:off x="685800" y="5653088"/>
            <a:ext cx="8077200" cy="954087"/>
          </a:xfrm>
          <a:prstGeom prst="rect">
            <a:avLst/>
          </a:prstGeom>
          <a:noFill/>
          <a:ln w="38100">
            <a:noFill/>
            <a:miter lim="800000"/>
            <a:headEnd/>
            <a:tailEnd/>
          </a:ln>
          <a:effectLst/>
        </p:spPr>
        <p:txBody>
          <a:bodyPr anchor="ctr">
            <a:spAutoFit/>
          </a:bodyPr>
          <a:lstStyle/>
          <a:p>
            <a:pPr>
              <a:defRPr/>
            </a:pPr>
            <a:r>
              <a:rPr lang="en-US" altLang="zh-CN" sz="2800" b="1" dirty="0">
                <a:effectLst>
                  <a:outerShdw blurRad="38100" dist="38100" dir="2700000" algn="tl">
                    <a:srgbClr val="C0C0C0"/>
                  </a:outerShdw>
                </a:effectLst>
                <a:ea typeface="宋体" pitchFamily="2" charset="-122"/>
              </a:rPr>
              <a:t>    </a:t>
            </a:r>
            <a:r>
              <a:rPr lang="zh-CN" altLang="en-US" sz="2800" b="1" dirty="0">
                <a:solidFill>
                  <a:srgbClr val="CC0000"/>
                </a:solidFill>
                <a:effectLst>
                  <a:outerShdw blurRad="38100" dist="38100" dir="2700000" algn="tl">
                    <a:srgbClr val="C0C0C0"/>
                  </a:outerShdw>
                </a:effectLst>
                <a:ea typeface="宋体" pitchFamily="2" charset="-122"/>
              </a:rPr>
              <a:t>应用：</a:t>
            </a:r>
            <a:r>
              <a:rPr lang="zh-CN" altLang="en-US" sz="2800" b="1" dirty="0">
                <a:effectLst>
                  <a:outerShdw blurRad="38100" dist="38100" dir="2700000" algn="tl">
                    <a:srgbClr val="C0C0C0"/>
                  </a:outerShdw>
                </a:effectLst>
                <a:ea typeface="宋体" pitchFamily="2" charset="-122"/>
              </a:rPr>
              <a:t>无线电通讯、广播电视、超声波发生器、正弦波信号发生器等。</a:t>
            </a:r>
          </a:p>
        </p:txBody>
      </p:sp>
      <p:sp>
        <p:nvSpPr>
          <p:cNvPr id="11" name="Rectangle 2"/>
          <p:cNvSpPr txBox="1">
            <a:spLocks noChangeArrowheads="1"/>
          </p:cNvSpPr>
          <p:nvPr/>
        </p:nvSpPr>
        <p:spPr bwMode="auto">
          <a:xfrm>
            <a:off x="395288" y="1052513"/>
            <a:ext cx="3024187" cy="609600"/>
          </a:xfrm>
          <a:prstGeom prst="rect">
            <a:avLst/>
          </a:prstGeom>
          <a:ln>
            <a:miter lim="800000"/>
            <a:headEnd/>
            <a:tailEnd/>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eaLnBrk="1" hangingPunct="1">
              <a:buFontTx/>
              <a:buNone/>
              <a:defRPr/>
            </a:pPr>
            <a:r>
              <a:rPr lang="en-US" altLang="zh-CN" sz="2800" b="1" kern="0" dirty="0" smtClean="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4.6.3.1 </a:t>
            </a:r>
            <a:r>
              <a:rPr lang="zh-CN" altLang="en-US" sz="2800" b="1" kern="0" dirty="0" smtClean="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自激振荡</a:t>
            </a:r>
          </a:p>
        </p:txBody>
      </p:sp>
      <p:grpSp>
        <p:nvGrpSpPr>
          <p:cNvPr id="12" name="Group 5"/>
          <p:cNvGrpSpPr/>
          <p:nvPr/>
        </p:nvGrpSpPr>
        <p:grpSpPr bwMode="auto">
          <a:xfrm>
            <a:off x="466725" y="765314"/>
            <a:ext cx="3952875" cy="171450"/>
            <a:chOff x="144" y="468"/>
            <a:chExt cx="2490" cy="108"/>
          </a:xfrm>
        </p:grpSpPr>
        <p:pic>
          <p:nvPicPr>
            <p:cNvPr id="13" name="Picture 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 y="474"/>
              <a:ext cx="102" cy="102"/>
            </a:xfrm>
            <a:prstGeom prst="rect">
              <a:avLst/>
            </a:prstGeom>
            <a:noFill/>
            <a:ln>
              <a:noFill/>
            </a:ln>
          </p:spPr>
        </p:pic>
        <p:pic>
          <p:nvPicPr>
            <p:cNvPr id="14" name="Picture 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 y="474"/>
              <a:ext cx="102" cy="102"/>
            </a:xfrm>
            <a:prstGeom prst="rect">
              <a:avLst/>
            </a:prstGeom>
            <a:noFill/>
            <a:ln>
              <a:noFill/>
            </a:ln>
          </p:spPr>
        </p:pic>
        <p:pic>
          <p:nvPicPr>
            <p:cNvPr id="15" name="Picture 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 y="474"/>
              <a:ext cx="102" cy="102"/>
            </a:xfrm>
            <a:prstGeom prst="rect">
              <a:avLst/>
            </a:prstGeom>
            <a:noFill/>
            <a:ln>
              <a:noFill/>
            </a:ln>
          </p:spPr>
        </p:pic>
        <p:pic>
          <p:nvPicPr>
            <p:cNvPr id="16" name="Picture 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 y="474"/>
              <a:ext cx="102" cy="102"/>
            </a:xfrm>
            <a:prstGeom prst="rect">
              <a:avLst/>
            </a:prstGeom>
            <a:noFill/>
            <a:ln>
              <a:noFill/>
            </a:ln>
          </p:spPr>
        </p:pic>
        <p:pic>
          <p:nvPicPr>
            <p:cNvPr id="17" name="Picture 1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474"/>
              <a:ext cx="102" cy="102"/>
            </a:xfrm>
            <a:prstGeom prst="rect">
              <a:avLst/>
            </a:prstGeom>
            <a:noFill/>
            <a:ln>
              <a:noFill/>
            </a:ln>
          </p:spPr>
        </p:pic>
        <p:pic>
          <p:nvPicPr>
            <p:cNvPr id="18" name="Picture 1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474"/>
              <a:ext cx="102" cy="102"/>
            </a:xfrm>
            <a:prstGeom prst="rect">
              <a:avLst/>
            </a:prstGeom>
            <a:noFill/>
            <a:ln>
              <a:noFill/>
            </a:ln>
          </p:spPr>
        </p:pic>
        <p:pic>
          <p:nvPicPr>
            <p:cNvPr id="19" name="Picture 1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 y="474"/>
              <a:ext cx="102" cy="102"/>
            </a:xfrm>
            <a:prstGeom prst="rect">
              <a:avLst/>
            </a:prstGeom>
            <a:noFill/>
            <a:ln>
              <a:noFill/>
            </a:ln>
          </p:spPr>
        </p:pic>
        <p:pic>
          <p:nvPicPr>
            <p:cNvPr id="20" name="Picture 1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 y="474"/>
              <a:ext cx="102" cy="102"/>
            </a:xfrm>
            <a:prstGeom prst="rect">
              <a:avLst/>
            </a:prstGeom>
            <a:noFill/>
            <a:ln>
              <a:noFill/>
            </a:ln>
          </p:spPr>
        </p:pic>
        <p:pic>
          <p:nvPicPr>
            <p:cNvPr id="21" name="Picture 1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 y="474"/>
              <a:ext cx="102" cy="102"/>
            </a:xfrm>
            <a:prstGeom prst="rect">
              <a:avLst/>
            </a:prstGeom>
            <a:noFill/>
            <a:ln>
              <a:noFill/>
            </a:ln>
          </p:spPr>
        </p:pic>
        <p:pic>
          <p:nvPicPr>
            <p:cNvPr id="22" name="Picture 1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 y="474"/>
              <a:ext cx="102" cy="102"/>
            </a:xfrm>
            <a:prstGeom prst="rect">
              <a:avLst/>
            </a:prstGeom>
            <a:noFill/>
            <a:ln>
              <a:noFill/>
            </a:ln>
          </p:spPr>
        </p:pic>
        <p:pic>
          <p:nvPicPr>
            <p:cNvPr id="23" name="Picture 16"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 y="474"/>
              <a:ext cx="102" cy="102"/>
            </a:xfrm>
            <a:prstGeom prst="rect">
              <a:avLst/>
            </a:prstGeom>
            <a:noFill/>
            <a:ln>
              <a:noFill/>
            </a:ln>
          </p:spPr>
        </p:pic>
        <p:pic>
          <p:nvPicPr>
            <p:cNvPr id="24" name="Picture 1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 y="474"/>
              <a:ext cx="102" cy="102"/>
            </a:xfrm>
            <a:prstGeom prst="rect">
              <a:avLst/>
            </a:prstGeom>
            <a:noFill/>
            <a:ln>
              <a:noFill/>
            </a:ln>
          </p:spPr>
        </p:pic>
        <p:pic>
          <p:nvPicPr>
            <p:cNvPr id="25" name="Picture 1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 y="474"/>
              <a:ext cx="102" cy="102"/>
            </a:xfrm>
            <a:prstGeom prst="rect">
              <a:avLst/>
            </a:prstGeom>
            <a:noFill/>
            <a:ln>
              <a:noFill/>
            </a:ln>
          </p:spPr>
        </p:pic>
        <p:pic>
          <p:nvPicPr>
            <p:cNvPr id="26" name="Picture 1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 y="474"/>
              <a:ext cx="102" cy="102"/>
            </a:xfrm>
            <a:prstGeom prst="rect">
              <a:avLst/>
            </a:prstGeom>
            <a:noFill/>
            <a:ln>
              <a:noFill/>
            </a:ln>
          </p:spPr>
        </p:pic>
        <p:pic>
          <p:nvPicPr>
            <p:cNvPr id="27" name="Picture 2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474"/>
              <a:ext cx="102" cy="102"/>
            </a:xfrm>
            <a:prstGeom prst="rect">
              <a:avLst/>
            </a:prstGeom>
            <a:noFill/>
            <a:ln>
              <a:noFill/>
            </a:ln>
          </p:spPr>
        </p:pic>
        <p:pic>
          <p:nvPicPr>
            <p:cNvPr id="28" name="Picture 2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 y="474"/>
              <a:ext cx="102" cy="102"/>
            </a:xfrm>
            <a:prstGeom prst="rect">
              <a:avLst/>
            </a:prstGeom>
            <a:noFill/>
            <a:ln>
              <a:noFill/>
            </a:ln>
          </p:spPr>
        </p:pic>
        <p:pic>
          <p:nvPicPr>
            <p:cNvPr id="29" name="Picture 2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 y="474"/>
              <a:ext cx="102" cy="102"/>
            </a:xfrm>
            <a:prstGeom prst="rect">
              <a:avLst/>
            </a:prstGeom>
            <a:noFill/>
            <a:ln>
              <a:noFill/>
            </a:ln>
          </p:spPr>
        </p:pic>
        <p:pic>
          <p:nvPicPr>
            <p:cNvPr id="30" name="Picture 23"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 y="474"/>
              <a:ext cx="102" cy="102"/>
            </a:xfrm>
            <a:prstGeom prst="rect">
              <a:avLst/>
            </a:prstGeom>
            <a:noFill/>
            <a:ln>
              <a:noFill/>
            </a:ln>
          </p:spPr>
        </p:pic>
        <p:pic>
          <p:nvPicPr>
            <p:cNvPr id="31" name="Picture 24"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 y="474"/>
              <a:ext cx="102" cy="102"/>
            </a:xfrm>
            <a:prstGeom prst="rect">
              <a:avLst/>
            </a:prstGeom>
            <a:noFill/>
            <a:ln>
              <a:noFill/>
            </a:ln>
          </p:spPr>
        </p:pic>
        <p:pic>
          <p:nvPicPr>
            <p:cNvPr id="32" name="Picture 25"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 y="474"/>
              <a:ext cx="102" cy="102"/>
            </a:xfrm>
            <a:prstGeom prst="rect">
              <a:avLst/>
            </a:prstGeom>
            <a:noFill/>
            <a:ln>
              <a:noFill/>
            </a:ln>
          </p:spPr>
        </p:pic>
        <p:grpSp>
          <p:nvGrpSpPr>
            <p:cNvPr id="33" name="Group 26"/>
            <p:cNvGrpSpPr/>
            <p:nvPr/>
          </p:nvGrpSpPr>
          <p:grpSpPr bwMode="auto">
            <a:xfrm>
              <a:off x="144" y="468"/>
              <a:ext cx="582" cy="102"/>
              <a:chOff x="4698" y="720"/>
              <a:chExt cx="582" cy="102"/>
            </a:xfrm>
          </p:grpSpPr>
          <p:pic>
            <p:nvPicPr>
              <p:cNvPr id="34" name="Picture 27"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p:spPr>
          </p:pic>
          <p:pic>
            <p:nvPicPr>
              <p:cNvPr id="35" name="Picture 28"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p:spPr>
          </p:pic>
          <p:pic>
            <p:nvPicPr>
              <p:cNvPr id="36" name="Picture 29"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p:spPr>
          </p:pic>
          <p:pic>
            <p:nvPicPr>
              <p:cNvPr id="37" name="Picture 30"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p:spPr>
          </p:pic>
          <p:pic>
            <p:nvPicPr>
              <p:cNvPr id="38" name="Picture 31"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p:spPr>
          </p:pic>
          <p:pic>
            <p:nvPicPr>
              <p:cNvPr id="39" name="Picture 32" descr="C:\Program Files\Microsoft Office\Clipart\Bullets\Green and Black Diamon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p:spPr>
          </p:pic>
        </p:grpSp>
      </p:grpSp>
    </p:spTree>
    <p:extLst>
      <p:ext uri="{BB962C8B-B14F-4D97-AF65-F5344CB8AC3E}">
        <p14:creationId xmlns:p14="http://schemas.microsoft.com/office/powerpoint/2010/main" val="2917817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wipe(left)">
                                      <p:cBhvr>
                                        <p:cTn id="12" dur="500"/>
                                        <p:tgtEl>
                                          <p:spTgt spid="61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7"/>
                                        </p:tgtEl>
                                        <p:attrNameLst>
                                          <p:attrName>style.visibility</p:attrName>
                                        </p:attrNameLst>
                                      </p:cBhvr>
                                      <p:to>
                                        <p:strVal val="visible"/>
                                      </p:to>
                                    </p:set>
                                    <p:animEffect transition="in" filter="wipe(left)">
                                      <p:cBhvr>
                                        <p:cTn id="22" dur="500"/>
                                        <p:tgtEl>
                                          <p:spTgt spid="6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8" grpId="0" autoUpdateAnimBg="0"/>
      <p:bldP spid="615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074" name="Group 79"/>
          <p:cNvGrpSpPr>
            <a:grpSpLocks/>
          </p:cNvGrpSpPr>
          <p:nvPr/>
        </p:nvGrpSpPr>
        <p:grpSpPr bwMode="auto">
          <a:xfrm>
            <a:off x="1271588" y="1560513"/>
            <a:ext cx="3513137" cy="801687"/>
            <a:chOff x="773" y="960"/>
            <a:chExt cx="2213" cy="505"/>
          </a:xfrm>
        </p:grpSpPr>
        <p:sp>
          <p:nvSpPr>
            <p:cNvPr id="3126" name="Rectangle 80"/>
            <p:cNvSpPr>
              <a:spLocks noChangeArrowheads="1"/>
            </p:cNvSpPr>
            <p:nvPr/>
          </p:nvSpPr>
          <p:spPr bwMode="auto">
            <a:xfrm>
              <a:off x="1603" y="1085"/>
              <a:ext cx="584" cy="3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27" name="Line 81"/>
            <p:cNvSpPr>
              <a:spLocks noChangeShapeType="1"/>
            </p:cNvSpPr>
            <p:nvPr/>
          </p:nvSpPr>
          <p:spPr bwMode="auto">
            <a:xfrm>
              <a:off x="1326" y="1258"/>
              <a:ext cx="27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8" name="Line 82"/>
            <p:cNvSpPr>
              <a:spLocks noChangeShapeType="1"/>
            </p:cNvSpPr>
            <p:nvPr/>
          </p:nvSpPr>
          <p:spPr bwMode="auto">
            <a:xfrm>
              <a:off x="804" y="1258"/>
              <a:ext cx="2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9" name="Line 83"/>
            <p:cNvSpPr>
              <a:spLocks noChangeShapeType="1"/>
            </p:cNvSpPr>
            <p:nvPr/>
          </p:nvSpPr>
          <p:spPr bwMode="auto">
            <a:xfrm>
              <a:off x="2187" y="1258"/>
              <a:ext cx="7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0" name="Line 84"/>
            <p:cNvSpPr>
              <a:spLocks noChangeShapeType="1"/>
            </p:cNvSpPr>
            <p:nvPr/>
          </p:nvSpPr>
          <p:spPr bwMode="auto">
            <a:xfrm rot="-1729346">
              <a:off x="1098" y="1327"/>
              <a:ext cx="2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1" name="Oval 85"/>
            <p:cNvSpPr>
              <a:spLocks noChangeArrowheads="1"/>
            </p:cNvSpPr>
            <p:nvPr/>
          </p:nvSpPr>
          <p:spPr bwMode="auto">
            <a:xfrm>
              <a:off x="2949" y="1235"/>
              <a:ext cx="37" cy="4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32" name="Oval 86"/>
            <p:cNvSpPr>
              <a:spLocks noChangeArrowheads="1"/>
            </p:cNvSpPr>
            <p:nvPr/>
          </p:nvSpPr>
          <p:spPr bwMode="auto">
            <a:xfrm>
              <a:off x="773" y="1242"/>
              <a:ext cx="36" cy="4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7255" name="Text Box 87"/>
            <p:cNvSpPr txBox="1">
              <a:spLocks noChangeArrowheads="1"/>
            </p:cNvSpPr>
            <p:nvPr/>
          </p:nvSpPr>
          <p:spPr bwMode="auto">
            <a:xfrm>
              <a:off x="960" y="960"/>
              <a:ext cx="215"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1</a:t>
              </a:r>
            </a:p>
          </p:txBody>
        </p:sp>
        <p:graphicFrame>
          <p:nvGraphicFramePr>
            <p:cNvPr id="3134" name="Object 88"/>
            <p:cNvGraphicFramePr>
              <a:graphicFrameLocks noChangeAspect="1"/>
            </p:cNvGraphicFramePr>
            <p:nvPr/>
          </p:nvGraphicFramePr>
          <p:xfrm>
            <a:off x="1728" y="1138"/>
            <a:ext cx="191" cy="215"/>
          </p:xfrm>
          <a:graphic>
            <a:graphicData uri="http://schemas.openxmlformats.org/presentationml/2006/ole">
              <mc:AlternateContent xmlns:mc="http://schemas.openxmlformats.org/markup-compatibility/2006">
                <mc:Choice xmlns:v="urn:schemas-microsoft-com:vml" Requires="v">
                  <p:oleObj spid="_x0000_s50192" name="公式" r:id="rId4" imgW="164885" imgH="164885" progId="Equation.3">
                    <p:embed/>
                  </p:oleObj>
                </mc:Choice>
                <mc:Fallback>
                  <p:oleObj name="公式" r:id="rId4" imgW="164885" imgH="16488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 y="1138"/>
                          <a:ext cx="191"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59" name="Rectangle 91"/>
            <p:cNvSpPr>
              <a:spLocks noChangeArrowheads="1"/>
            </p:cNvSpPr>
            <p:nvPr/>
          </p:nvSpPr>
          <p:spPr bwMode="auto">
            <a:xfrm>
              <a:off x="1255" y="960"/>
              <a:ext cx="241" cy="327"/>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defRPr/>
              </a:pPr>
              <a:r>
                <a:rPr lang="en-US" altLang="zh-CN" sz="2800" b="1" smtClean="0">
                  <a:effectLst>
                    <a:outerShdw blurRad="38100" dist="38100" dir="2700000" algn="tl">
                      <a:srgbClr val="C0C0C0"/>
                    </a:outerShdw>
                  </a:effectLst>
                </a:rPr>
                <a:t>S</a:t>
              </a:r>
            </a:p>
          </p:txBody>
        </p:sp>
        <p:sp>
          <p:nvSpPr>
            <p:cNvPr id="3136" name="Oval 92"/>
            <p:cNvSpPr>
              <a:spLocks noChangeArrowheads="1"/>
            </p:cNvSpPr>
            <p:nvPr/>
          </p:nvSpPr>
          <p:spPr bwMode="auto">
            <a:xfrm>
              <a:off x="1286" y="1239"/>
              <a:ext cx="36" cy="4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7261" name="Text Box 93"/>
            <p:cNvSpPr txBox="1">
              <a:spLocks noChangeArrowheads="1"/>
            </p:cNvSpPr>
            <p:nvPr/>
          </p:nvSpPr>
          <p:spPr bwMode="auto">
            <a:xfrm>
              <a:off x="1852" y="1138"/>
              <a:ext cx="260"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effectLst>
                    <a:outerShdw blurRad="38100" dist="38100" dir="2700000" algn="tl">
                      <a:srgbClr val="C0C0C0"/>
                    </a:outerShdw>
                  </a:effectLst>
                </a:rPr>
                <a:t>u</a:t>
              </a:r>
            </a:p>
          </p:txBody>
        </p:sp>
      </p:grpSp>
      <p:sp>
        <p:nvSpPr>
          <p:cNvPr id="7170" name="Rectangle 2"/>
          <p:cNvSpPr>
            <a:spLocks noGrp="1" noChangeArrowheads="1"/>
          </p:cNvSpPr>
          <p:nvPr>
            <p:ph type="subTitle" idx="1"/>
          </p:nvPr>
        </p:nvSpPr>
        <p:spPr bwMode="auto">
          <a:xfrm>
            <a:off x="685800" y="228600"/>
            <a:ext cx="3128963"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000099"/>
                </a:solidFill>
                <a:effectLst>
                  <a:outerShdw blurRad="38100" dist="38100" dir="2700000" algn="tl">
                    <a:srgbClr val="C0C0C0"/>
                  </a:outerShdw>
                </a:effectLst>
              </a:rPr>
              <a:t>1.</a:t>
            </a:r>
            <a:r>
              <a:rPr lang="en-US" altLang="zh-CN" sz="2800" b="1" dirty="0" smtClean="0">
                <a:solidFill>
                  <a:srgbClr val="000099"/>
                </a:solidFill>
                <a:effectLst>
                  <a:outerShdw blurRad="38100" dist="38100" dir="2700000" algn="tl">
                    <a:srgbClr val="C0C0C0"/>
                  </a:outerShdw>
                </a:effectLst>
                <a:latin typeface="宋体" pitchFamily="2" charset="-122"/>
              </a:rPr>
              <a:t> </a:t>
            </a:r>
            <a:r>
              <a:rPr lang="zh-CN" altLang="en-US" sz="2800" b="1" dirty="0" smtClean="0">
                <a:solidFill>
                  <a:srgbClr val="000099"/>
                </a:solidFill>
                <a:effectLst>
                  <a:outerShdw blurRad="38100" dist="38100" dir="2700000" algn="tl">
                    <a:srgbClr val="C0C0C0"/>
                  </a:outerShdw>
                </a:effectLst>
                <a:latin typeface="宋体" pitchFamily="2" charset="-122"/>
              </a:rPr>
              <a:t>自激振荡定义</a:t>
            </a:r>
          </a:p>
        </p:txBody>
      </p:sp>
      <p:sp>
        <p:nvSpPr>
          <p:cNvPr id="7171" name="Rectangle 3"/>
          <p:cNvSpPr>
            <a:spLocks noChangeArrowheads="1"/>
          </p:cNvSpPr>
          <p:nvPr/>
        </p:nvSpPr>
        <p:spPr bwMode="auto">
          <a:xfrm>
            <a:off x="685800" y="533400"/>
            <a:ext cx="8153400" cy="1219200"/>
          </a:xfrm>
          <a:prstGeom prst="rect">
            <a:avLst/>
          </a:prstGeom>
          <a:noFill/>
          <a:ln w="9525">
            <a:noFill/>
            <a:miter lim="800000"/>
            <a:headEnd/>
            <a:tailEnd/>
          </a:ln>
          <a:effectLst/>
        </p:spPr>
        <p:txBody>
          <a:bodyPr anchor="ctr"/>
          <a:lstStyle/>
          <a:p>
            <a:pPr>
              <a:spcBef>
                <a:spcPct val="30000"/>
              </a:spcBef>
              <a:defRPr/>
            </a:pPr>
            <a:r>
              <a:rPr lang="en-US" altLang="zh-CN" sz="2800" b="1">
                <a:solidFill>
                  <a:srgbClr val="CC0000"/>
                </a:solidFill>
                <a:effectLst>
                  <a:outerShdw blurRad="38100" dist="38100" dir="2700000" algn="tl">
                    <a:srgbClr val="C0C0C0"/>
                  </a:outerShdw>
                </a:effectLst>
                <a:latin typeface="宋体" pitchFamily="2" charset="-122"/>
                <a:ea typeface="宋体" pitchFamily="2" charset="-122"/>
              </a:rPr>
              <a:t>  </a:t>
            </a: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放大电路在无输入信号的情况下，就能输出一定频率和幅值的交流信号的现象。</a:t>
            </a:r>
            <a:endParaRPr lang="zh-CN" altLang="en-US" sz="2800" b="1">
              <a:solidFill>
                <a:srgbClr val="FF0000"/>
              </a:solidFill>
              <a:effectLst>
                <a:outerShdw blurRad="38100" dist="38100" dir="2700000" algn="tl">
                  <a:srgbClr val="C0C0C0"/>
                </a:outerShdw>
              </a:effectLst>
              <a:latin typeface="宋体" pitchFamily="2" charset="-122"/>
              <a:ea typeface="宋体" pitchFamily="2" charset="-122"/>
            </a:endParaRPr>
          </a:p>
        </p:txBody>
      </p:sp>
      <p:sp>
        <p:nvSpPr>
          <p:cNvPr id="7172" name="Rectangle 4"/>
          <p:cNvSpPr>
            <a:spLocks noChangeArrowheads="1"/>
          </p:cNvSpPr>
          <p:nvPr/>
        </p:nvSpPr>
        <p:spPr bwMode="auto">
          <a:xfrm>
            <a:off x="5334000" y="1638300"/>
            <a:ext cx="3276600" cy="914400"/>
          </a:xfrm>
          <a:prstGeom prst="rect">
            <a:avLst/>
          </a:prstGeom>
          <a:noFill/>
          <a:ln w="9525">
            <a:noFill/>
            <a:miter lim="800000"/>
            <a:headEnd/>
            <a:tailEnd/>
          </a:ln>
          <a:effectLst/>
        </p:spPr>
        <p:txBody>
          <a:bodyPr/>
          <a:lstStyle/>
          <a:p>
            <a:pPr>
              <a:spcBef>
                <a:spcPct val="20000"/>
              </a:spcBef>
              <a:defRPr/>
            </a:pPr>
            <a:r>
              <a:rPr lang="en-US" altLang="zh-CN" sz="2800" b="1" dirty="0">
                <a:solidFill>
                  <a:srgbClr val="000099"/>
                </a:solidFill>
                <a:effectLst>
                  <a:outerShdw blurRad="38100" dist="38100" dir="2700000" algn="tl">
                    <a:srgbClr val="C0C0C0"/>
                  </a:outerShdw>
                </a:effectLst>
                <a:ea typeface="宋体" pitchFamily="2" charset="-122"/>
              </a:rPr>
              <a:t>    </a:t>
            </a:r>
            <a:r>
              <a:rPr lang="zh-CN" altLang="en-US" sz="2800" b="1" dirty="0">
                <a:solidFill>
                  <a:srgbClr val="000099"/>
                </a:solidFill>
                <a:effectLst>
                  <a:outerShdw blurRad="38100" dist="38100" dir="2700000" algn="tl">
                    <a:srgbClr val="C0C0C0"/>
                  </a:outerShdw>
                </a:effectLst>
                <a:ea typeface="宋体" pitchFamily="2" charset="-122"/>
              </a:rPr>
              <a:t>开关合在“</a:t>
            </a:r>
            <a:r>
              <a:rPr lang="en-US" altLang="zh-CN" sz="2800" b="1" dirty="0">
                <a:solidFill>
                  <a:srgbClr val="000099"/>
                </a:solidFill>
                <a:effectLst>
                  <a:outerShdw blurRad="38100" dist="38100" dir="2700000" algn="tl">
                    <a:srgbClr val="C0C0C0"/>
                  </a:outerShdw>
                </a:effectLst>
                <a:ea typeface="宋体" pitchFamily="2" charset="-122"/>
              </a:rPr>
              <a:t>1”</a:t>
            </a:r>
            <a:r>
              <a:rPr lang="zh-CN" altLang="en-US" sz="2800" b="1" dirty="0">
                <a:solidFill>
                  <a:srgbClr val="000099"/>
                </a:solidFill>
                <a:effectLst>
                  <a:outerShdw blurRad="38100" dist="38100" dir="2700000" algn="tl">
                    <a:srgbClr val="C0C0C0"/>
                  </a:outerShdw>
                </a:effectLst>
                <a:ea typeface="宋体" pitchFamily="2" charset="-122"/>
              </a:rPr>
              <a:t>为无反馈放大电路。</a:t>
            </a:r>
          </a:p>
        </p:txBody>
      </p:sp>
      <p:grpSp>
        <p:nvGrpSpPr>
          <p:cNvPr id="3" name="Group 32"/>
          <p:cNvGrpSpPr>
            <a:grpSpLocks/>
          </p:cNvGrpSpPr>
          <p:nvPr/>
        </p:nvGrpSpPr>
        <p:grpSpPr bwMode="auto">
          <a:xfrm>
            <a:off x="1700213" y="2051050"/>
            <a:ext cx="390525" cy="234950"/>
            <a:chOff x="1152" y="2832"/>
            <a:chExt cx="384" cy="144"/>
          </a:xfrm>
        </p:grpSpPr>
        <p:sp>
          <p:nvSpPr>
            <p:cNvPr id="3124" name="Rectangle 33"/>
            <p:cNvSpPr>
              <a:spLocks noChangeArrowheads="1"/>
            </p:cNvSpPr>
            <p:nvPr/>
          </p:nvSpPr>
          <p:spPr bwMode="auto">
            <a:xfrm>
              <a:off x="1152" y="2832"/>
              <a:ext cx="384" cy="144"/>
            </a:xfrm>
            <a:prstGeom prst="rect">
              <a:avLst/>
            </a:prstGeom>
            <a:solidFill>
              <a:srgbClr val="F6FA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25" name="Line 34"/>
            <p:cNvSpPr>
              <a:spLocks noChangeShapeType="1"/>
            </p:cNvSpPr>
            <p:nvPr/>
          </p:nvSpPr>
          <p:spPr bwMode="auto">
            <a:xfrm>
              <a:off x="1152" y="2832"/>
              <a:ext cx="38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94"/>
          <p:cNvGrpSpPr>
            <a:grpSpLocks/>
          </p:cNvGrpSpPr>
          <p:nvPr/>
        </p:nvGrpSpPr>
        <p:grpSpPr bwMode="auto">
          <a:xfrm>
            <a:off x="1303338" y="3203575"/>
            <a:ext cx="3513137" cy="1576388"/>
            <a:chOff x="821" y="2018"/>
            <a:chExt cx="2213" cy="993"/>
          </a:xfrm>
        </p:grpSpPr>
        <p:sp>
          <p:nvSpPr>
            <p:cNvPr id="3101" name="Rectangle 39"/>
            <p:cNvSpPr>
              <a:spLocks noChangeArrowheads="1"/>
            </p:cNvSpPr>
            <p:nvPr/>
          </p:nvSpPr>
          <p:spPr bwMode="auto">
            <a:xfrm>
              <a:off x="1651" y="2631"/>
              <a:ext cx="583" cy="3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02" name="Line 40"/>
            <p:cNvSpPr>
              <a:spLocks noChangeShapeType="1"/>
            </p:cNvSpPr>
            <p:nvPr/>
          </p:nvSpPr>
          <p:spPr bwMode="auto">
            <a:xfrm>
              <a:off x="1252" y="2838"/>
              <a:ext cx="39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3" name="Line 41"/>
            <p:cNvSpPr>
              <a:spLocks noChangeShapeType="1"/>
            </p:cNvSpPr>
            <p:nvPr/>
          </p:nvSpPr>
          <p:spPr bwMode="auto">
            <a:xfrm rot="5400000">
              <a:off x="1097" y="2683"/>
              <a:ext cx="31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Line 42"/>
            <p:cNvSpPr>
              <a:spLocks noChangeShapeType="1"/>
            </p:cNvSpPr>
            <p:nvPr/>
          </p:nvSpPr>
          <p:spPr bwMode="auto">
            <a:xfrm>
              <a:off x="2234" y="2838"/>
              <a:ext cx="3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5" name="Line 43"/>
            <p:cNvSpPr>
              <a:spLocks noChangeShapeType="1"/>
            </p:cNvSpPr>
            <p:nvPr/>
          </p:nvSpPr>
          <p:spPr bwMode="auto">
            <a:xfrm rot="5400000">
              <a:off x="2279" y="2556"/>
              <a:ext cx="58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6" name="Oval 44"/>
            <p:cNvSpPr>
              <a:spLocks noChangeArrowheads="1"/>
            </p:cNvSpPr>
            <p:nvPr/>
          </p:nvSpPr>
          <p:spPr bwMode="auto">
            <a:xfrm>
              <a:off x="1236" y="2494"/>
              <a:ext cx="36" cy="4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7213" name="Text Box 45"/>
            <p:cNvSpPr txBox="1">
              <a:spLocks noChangeArrowheads="1"/>
            </p:cNvSpPr>
            <p:nvPr/>
          </p:nvSpPr>
          <p:spPr bwMode="auto">
            <a:xfrm>
              <a:off x="1008" y="2407"/>
              <a:ext cx="215"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2</a:t>
              </a:r>
            </a:p>
          </p:txBody>
        </p:sp>
        <p:graphicFrame>
          <p:nvGraphicFramePr>
            <p:cNvPr id="3108" name="Object 46"/>
            <p:cNvGraphicFramePr>
              <a:graphicFrameLocks noChangeAspect="1"/>
            </p:cNvGraphicFramePr>
            <p:nvPr/>
          </p:nvGraphicFramePr>
          <p:xfrm>
            <a:off x="1835" y="2684"/>
            <a:ext cx="191" cy="215"/>
          </p:xfrm>
          <a:graphic>
            <a:graphicData uri="http://schemas.openxmlformats.org/presentationml/2006/ole">
              <mc:AlternateContent xmlns:mc="http://schemas.openxmlformats.org/markup-compatibility/2006">
                <mc:Choice xmlns:v="urn:schemas-microsoft-com:vml" Requires="v">
                  <p:oleObj spid="_x0000_s50193" name="公式" r:id="rId6" imgW="164885" imgH="164885" progId="Equation.3">
                    <p:embed/>
                  </p:oleObj>
                </mc:Choice>
                <mc:Fallback>
                  <p:oleObj name="公式" r:id="rId6" imgW="164885" imgH="16488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 y="2684"/>
                          <a:ext cx="191"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9" name="Rectangle 48"/>
            <p:cNvSpPr>
              <a:spLocks noChangeArrowheads="1"/>
            </p:cNvSpPr>
            <p:nvPr/>
          </p:nvSpPr>
          <p:spPr bwMode="auto">
            <a:xfrm>
              <a:off x="1651" y="2095"/>
              <a:ext cx="584" cy="3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10" name="Line 49"/>
            <p:cNvSpPr>
              <a:spLocks noChangeShapeType="1"/>
            </p:cNvSpPr>
            <p:nvPr/>
          </p:nvSpPr>
          <p:spPr bwMode="auto">
            <a:xfrm>
              <a:off x="1374" y="2268"/>
              <a:ext cx="27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1" name="Line 50"/>
            <p:cNvSpPr>
              <a:spLocks noChangeShapeType="1"/>
            </p:cNvSpPr>
            <p:nvPr/>
          </p:nvSpPr>
          <p:spPr bwMode="auto">
            <a:xfrm>
              <a:off x="852" y="2268"/>
              <a:ext cx="2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2" name="Line 51"/>
            <p:cNvSpPr>
              <a:spLocks noChangeShapeType="1"/>
            </p:cNvSpPr>
            <p:nvPr/>
          </p:nvSpPr>
          <p:spPr bwMode="auto">
            <a:xfrm>
              <a:off x="2235" y="2268"/>
              <a:ext cx="7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3" name="Oval 52"/>
            <p:cNvSpPr>
              <a:spLocks noChangeArrowheads="1"/>
            </p:cNvSpPr>
            <p:nvPr/>
          </p:nvSpPr>
          <p:spPr bwMode="auto">
            <a:xfrm>
              <a:off x="2997" y="2245"/>
              <a:ext cx="37" cy="41"/>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14" name="Oval 53"/>
            <p:cNvSpPr>
              <a:spLocks noChangeArrowheads="1"/>
            </p:cNvSpPr>
            <p:nvPr/>
          </p:nvSpPr>
          <p:spPr bwMode="auto">
            <a:xfrm>
              <a:off x="1128" y="2249"/>
              <a:ext cx="36" cy="4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15" name="Oval 54"/>
            <p:cNvSpPr>
              <a:spLocks noChangeArrowheads="1"/>
            </p:cNvSpPr>
            <p:nvPr/>
          </p:nvSpPr>
          <p:spPr bwMode="auto">
            <a:xfrm>
              <a:off x="821" y="2252"/>
              <a:ext cx="36" cy="4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7223" name="Text Box 55"/>
            <p:cNvSpPr txBox="1">
              <a:spLocks noChangeArrowheads="1"/>
            </p:cNvSpPr>
            <p:nvPr/>
          </p:nvSpPr>
          <p:spPr bwMode="auto">
            <a:xfrm>
              <a:off x="1098" y="2061"/>
              <a:ext cx="215"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rPr>
                <a:t>1</a:t>
              </a:r>
            </a:p>
          </p:txBody>
        </p:sp>
        <p:graphicFrame>
          <p:nvGraphicFramePr>
            <p:cNvPr id="3117" name="Object 56"/>
            <p:cNvGraphicFramePr>
              <a:graphicFrameLocks noChangeAspect="1"/>
            </p:cNvGraphicFramePr>
            <p:nvPr/>
          </p:nvGraphicFramePr>
          <p:xfrm>
            <a:off x="1776" y="2148"/>
            <a:ext cx="191" cy="214"/>
          </p:xfrm>
          <a:graphic>
            <a:graphicData uri="http://schemas.openxmlformats.org/presentationml/2006/ole">
              <mc:AlternateContent xmlns:mc="http://schemas.openxmlformats.org/markup-compatibility/2006">
                <mc:Choice xmlns:v="urn:schemas-microsoft-com:vml" Requires="v">
                  <p:oleObj spid="_x0000_s50194" name="公式" r:id="rId8" imgW="164885" imgH="164885" progId="Equation.3">
                    <p:embed/>
                  </p:oleObj>
                </mc:Choice>
                <mc:Fallback>
                  <p:oleObj name="公式" r:id="rId8" imgW="164885" imgH="16488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2148"/>
                          <a:ext cx="191"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27" name="Rectangle 59"/>
            <p:cNvSpPr>
              <a:spLocks noChangeArrowheads="1"/>
            </p:cNvSpPr>
            <p:nvPr/>
          </p:nvSpPr>
          <p:spPr bwMode="auto">
            <a:xfrm>
              <a:off x="1303" y="2018"/>
              <a:ext cx="241" cy="327"/>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defRPr/>
              </a:pPr>
              <a:r>
                <a:rPr lang="en-US" altLang="zh-CN" sz="2800" b="1" smtClean="0">
                  <a:effectLst>
                    <a:outerShdw blurRad="38100" dist="38100" dir="2700000" algn="tl">
                      <a:srgbClr val="C0C0C0"/>
                    </a:outerShdw>
                  </a:effectLst>
                </a:rPr>
                <a:t>S</a:t>
              </a:r>
            </a:p>
          </p:txBody>
        </p:sp>
        <p:sp>
          <p:nvSpPr>
            <p:cNvPr id="3119" name="Oval 60"/>
            <p:cNvSpPr>
              <a:spLocks noChangeArrowheads="1"/>
            </p:cNvSpPr>
            <p:nvPr/>
          </p:nvSpPr>
          <p:spPr bwMode="auto">
            <a:xfrm>
              <a:off x="1334" y="2249"/>
              <a:ext cx="36" cy="4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3120" name="Group 61"/>
            <p:cNvGrpSpPr>
              <a:grpSpLocks/>
            </p:cNvGrpSpPr>
            <p:nvPr/>
          </p:nvGrpSpPr>
          <p:grpSpPr bwMode="auto">
            <a:xfrm>
              <a:off x="1132" y="2252"/>
              <a:ext cx="215" cy="242"/>
              <a:chOff x="1152" y="2784"/>
              <a:chExt cx="336" cy="336"/>
            </a:xfrm>
          </p:grpSpPr>
          <p:sp>
            <p:nvSpPr>
              <p:cNvPr id="3122" name="Rectangle 62"/>
              <p:cNvSpPr>
                <a:spLocks noChangeArrowheads="1"/>
              </p:cNvSpPr>
              <p:nvPr/>
            </p:nvSpPr>
            <p:spPr bwMode="auto">
              <a:xfrm>
                <a:off x="1152" y="2832"/>
                <a:ext cx="2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123" name="Line 63"/>
              <p:cNvSpPr>
                <a:spLocks noChangeShapeType="1"/>
              </p:cNvSpPr>
              <p:nvPr/>
            </p:nvSpPr>
            <p:spPr bwMode="auto">
              <a:xfrm flipH="1">
                <a:off x="1296" y="2784"/>
                <a:ext cx="192"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32" name="Text Box 64"/>
            <p:cNvSpPr txBox="1">
              <a:spLocks noChangeArrowheads="1"/>
            </p:cNvSpPr>
            <p:nvPr/>
          </p:nvSpPr>
          <p:spPr bwMode="auto">
            <a:xfrm>
              <a:off x="1927" y="2148"/>
              <a:ext cx="185"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effectLst>
                    <a:outerShdw blurRad="38100" dist="38100" dir="2700000" algn="tl">
                      <a:srgbClr val="C0C0C0"/>
                    </a:outerShdw>
                  </a:effectLst>
                </a:rPr>
                <a:t>u</a:t>
              </a:r>
            </a:p>
          </p:txBody>
        </p:sp>
      </p:grpSp>
      <p:sp>
        <p:nvSpPr>
          <p:cNvPr id="7233" name="Rectangle 65"/>
          <p:cNvSpPr>
            <a:spLocks noChangeArrowheads="1"/>
          </p:cNvSpPr>
          <p:nvPr/>
        </p:nvSpPr>
        <p:spPr bwMode="auto">
          <a:xfrm>
            <a:off x="5334000" y="3279775"/>
            <a:ext cx="3276600" cy="1143000"/>
          </a:xfrm>
          <a:prstGeom prst="rect">
            <a:avLst/>
          </a:prstGeom>
          <a:noFill/>
          <a:ln w="9525">
            <a:noFill/>
            <a:miter lim="800000"/>
            <a:headEnd/>
            <a:tailEnd/>
          </a:ln>
          <a:effectLst/>
        </p:spPr>
        <p:txBody>
          <a:bodyPr/>
          <a:lstStyle/>
          <a:p>
            <a:pPr>
              <a:spcBef>
                <a:spcPct val="20000"/>
              </a:spcBef>
              <a:defRPr/>
            </a:pPr>
            <a:r>
              <a:rPr lang="en-US" altLang="zh-CN" sz="2800" b="1" dirty="0">
                <a:solidFill>
                  <a:srgbClr val="000099"/>
                </a:solidFill>
                <a:effectLst>
                  <a:outerShdw blurRad="38100" dist="38100" dir="2700000" algn="tl">
                    <a:srgbClr val="C0C0C0"/>
                  </a:outerShdw>
                </a:effectLst>
                <a:ea typeface="宋体" pitchFamily="2" charset="-122"/>
              </a:rPr>
              <a:t>    </a:t>
            </a:r>
            <a:r>
              <a:rPr lang="zh-CN" altLang="en-US" sz="2800" b="1" dirty="0">
                <a:solidFill>
                  <a:srgbClr val="000099"/>
                </a:solidFill>
                <a:effectLst>
                  <a:outerShdw blurRad="38100" dist="38100" dir="2700000" algn="tl">
                    <a:srgbClr val="C0C0C0"/>
                  </a:outerShdw>
                </a:effectLst>
                <a:ea typeface="宋体" pitchFamily="2" charset="-122"/>
              </a:rPr>
              <a:t>开关合在“</a:t>
            </a:r>
            <a:r>
              <a:rPr lang="en-US" altLang="zh-CN" sz="2800" b="1" dirty="0">
                <a:solidFill>
                  <a:srgbClr val="000099"/>
                </a:solidFill>
                <a:effectLst>
                  <a:outerShdw blurRad="38100" dist="38100" dir="2700000" algn="tl">
                    <a:srgbClr val="C0C0C0"/>
                  </a:outerShdw>
                </a:effectLst>
                <a:ea typeface="宋体" pitchFamily="2" charset="-122"/>
              </a:rPr>
              <a:t>2”</a:t>
            </a:r>
            <a:r>
              <a:rPr lang="zh-CN" altLang="en-US" sz="2800" b="1" dirty="0">
                <a:solidFill>
                  <a:srgbClr val="000099"/>
                </a:solidFill>
                <a:effectLst>
                  <a:outerShdw blurRad="38100" dist="38100" dir="2700000" algn="tl">
                    <a:srgbClr val="C0C0C0"/>
                  </a:outerShdw>
                </a:effectLst>
                <a:ea typeface="宋体" pitchFamily="2" charset="-122"/>
              </a:rPr>
              <a:t>为有反馈放大电路。</a:t>
            </a:r>
          </a:p>
        </p:txBody>
      </p:sp>
      <p:sp>
        <p:nvSpPr>
          <p:cNvPr id="7236" name="Rectangle 68"/>
          <p:cNvSpPr>
            <a:spLocks noChangeArrowheads="1"/>
          </p:cNvSpPr>
          <p:nvPr/>
        </p:nvSpPr>
        <p:spPr bwMode="auto">
          <a:xfrm>
            <a:off x="762000" y="5332413"/>
            <a:ext cx="7467600" cy="996950"/>
          </a:xfrm>
          <a:prstGeom prst="rect">
            <a:avLst/>
          </a:prstGeom>
          <a:noFill/>
          <a:ln w="38100">
            <a:noFill/>
            <a:miter lim="800000"/>
            <a:headEnd/>
            <a:tailEnd/>
          </a:ln>
          <a:effectLst/>
        </p:spPr>
        <p:txBody>
          <a:bodyPr anchor="ctr">
            <a:spAutoFit/>
          </a:bodyPr>
          <a:lstStyle/>
          <a:p>
            <a:pPr>
              <a:lnSpc>
                <a:spcPct val="105000"/>
              </a:lnSpc>
              <a:defRPr/>
            </a:pPr>
            <a:r>
              <a:rPr lang="en-US" altLang="zh-CN" sz="2800" b="1" dirty="0">
                <a:effectLst>
                  <a:outerShdw blurRad="38100" dist="38100" dir="2700000" algn="tl">
                    <a:srgbClr val="C0C0C0"/>
                  </a:outerShdw>
                </a:effectLst>
                <a:ea typeface="宋体" pitchFamily="2" charset="-122"/>
              </a:rPr>
              <a:t>    </a:t>
            </a:r>
            <a:r>
              <a:rPr lang="zh-CN" altLang="en-US" sz="2800" b="1" dirty="0">
                <a:effectLst>
                  <a:outerShdw blurRad="38100" dist="38100" dir="2700000" algn="tl">
                    <a:srgbClr val="C0C0C0"/>
                  </a:outerShdw>
                </a:effectLst>
                <a:ea typeface="宋体" pitchFamily="2" charset="-122"/>
              </a:rPr>
              <a:t>开关合在“</a:t>
            </a:r>
            <a:r>
              <a:rPr lang="en-US" altLang="zh-CN" sz="2800" b="1" dirty="0">
                <a:effectLst>
                  <a:outerShdw blurRad="38100" dist="38100" dir="2700000" algn="tl">
                    <a:srgbClr val="C0C0C0"/>
                  </a:outerShdw>
                </a:effectLst>
                <a:ea typeface="宋体" pitchFamily="2" charset="-122"/>
              </a:rPr>
              <a:t>2</a:t>
            </a:r>
            <a:r>
              <a:rPr lang="zh-CN" altLang="en-US" sz="2800" b="1" dirty="0">
                <a:effectLst>
                  <a:outerShdw blurRad="38100" dist="38100" dir="2700000" algn="tl">
                    <a:srgbClr val="C0C0C0"/>
                  </a:outerShdw>
                </a:effectLst>
                <a:ea typeface="宋体" pitchFamily="2" charset="-122"/>
              </a:rPr>
              <a:t>”时，去掉</a:t>
            </a:r>
            <a:r>
              <a:rPr lang="en-US" altLang="zh-CN" sz="2800" b="1" i="1" dirty="0" err="1">
                <a:effectLst>
                  <a:outerShdw blurRad="38100" dist="38100" dir="2700000" algn="tl">
                    <a:srgbClr val="C0C0C0"/>
                  </a:outerShdw>
                </a:effectLst>
                <a:ea typeface="宋体" pitchFamily="2" charset="-122"/>
              </a:rPr>
              <a:t>u</a:t>
            </a:r>
            <a:r>
              <a:rPr lang="en-US" altLang="zh-CN" sz="2800" b="1" baseline="-25000" dirty="0" err="1">
                <a:effectLst>
                  <a:outerShdw blurRad="38100" dist="38100" dir="2700000" algn="tl">
                    <a:srgbClr val="C0C0C0"/>
                  </a:outerShdw>
                </a:effectLst>
                <a:ea typeface="宋体" pitchFamily="2" charset="-122"/>
              </a:rPr>
              <a:t>i</a:t>
            </a:r>
            <a:r>
              <a:rPr lang="en-US" altLang="zh-CN" sz="2800" b="1" i="1" baseline="-25000" dirty="0">
                <a:effectLst>
                  <a:outerShdw blurRad="38100" dist="38100" dir="2700000" algn="tl">
                    <a:srgbClr val="C0C0C0"/>
                  </a:outerShdw>
                </a:effectLst>
                <a:ea typeface="宋体" pitchFamily="2" charset="-122"/>
              </a:rPr>
              <a:t> </a:t>
            </a:r>
            <a:r>
              <a:rPr lang="zh-CN" altLang="en-US" sz="2800" b="1" dirty="0">
                <a:effectLst>
                  <a:outerShdw blurRad="38100" dist="38100" dir="2700000" algn="tl">
                    <a:srgbClr val="C0C0C0"/>
                  </a:outerShdw>
                </a:effectLst>
                <a:ea typeface="宋体" pitchFamily="2" charset="-122"/>
              </a:rPr>
              <a:t>仍有稳定的输出。反馈信号代替了放大电路的输入信号。</a:t>
            </a:r>
          </a:p>
        </p:txBody>
      </p:sp>
      <p:sp>
        <p:nvSpPr>
          <p:cNvPr id="7237" name="AutoShape 69" descr="40%"/>
          <p:cNvSpPr>
            <a:spLocks noChangeArrowheads="1"/>
          </p:cNvSpPr>
          <p:nvPr/>
        </p:nvSpPr>
        <p:spPr bwMode="auto">
          <a:xfrm>
            <a:off x="3657600" y="4648200"/>
            <a:ext cx="2209800" cy="609600"/>
          </a:xfrm>
          <a:prstGeom prst="wedgeRoundRectCallout">
            <a:avLst>
              <a:gd name="adj1" fmla="val -61639"/>
              <a:gd name="adj2" fmla="val -162241"/>
              <a:gd name="adj3" fmla="val 16667"/>
            </a:avLst>
          </a:prstGeom>
          <a:noFill/>
          <a:ln w="38100">
            <a:solidFill>
              <a:srgbClr val="006600"/>
            </a:solidFill>
            <a:miter lim="800000"/>
            <a:headEnd/>
            <a:tailEnd/>
          </a:ln>
          <a:effectLst/>
        </p:spPr>
        <p:txBody>
          <a:bodyPr wrap="none" anchor="ctr"/>
          <a:lstStyle/>
          <a:p>
            <a:pPr algn="ctr" eaLnBrk="0" hangingPunct="0">
              <a:defRPr/>
            </a:pPr>
            <a:r>
              <a:rPr lang="zh-CN" altLang="en-US" sz="2800" b="1">
                <a:solidFill>
                  <a:srgbClr val="CC0000"/>
                </a:solidFill>
                <a:effectLst>
                  <a:outerShdw blurRad="38100" dist="38100" dir="2700000" algn="tl">
                    <a:srgbClr val="C0C0C0"/>
                  </a:outerShdw>
                </a:effectLst>
                <a:ea typeface="宋体" pitchFamily="2" charset="-122"/>
              </a:rPr>
              <a:t>自激振荡状态</a:t>
            </a:r>
          </a:p>
        </p:txBody>
      </p:sp>
      <p:grpSp>
        <p:nvGrpSpPr>
          <p:cNvPr id="3083" name="Group 70"/>
          <p:cNvGrpSpPr>
            <a:grpSpLocks/>
          </p:cNvGrpSpPr>
          <p:nvPr/>
        </p:nvGrpSpPr>
        <p:grpSpPr bwMode="auto">
          <a:xfrm>
            <a:off x="1600200" y="1993900"/>
            <a:ext cx="2406650" cy="1182688"/>
            <a:chOff x="1008" y="1256"/>
            <a:chExt cx="1516" cy="745"/>
          </a:xfrm>
        </p:grpSpPr>
        <p:sp>
          <p:nvSpPr>
            <p:cNvPr id="3094" name="Rectangle 71"/>
            <p:cNvSpPr>
              <a:spLocks noChangeArrowheads="1"/>
            </p:cNvSpPr>
            <p:nvPr/>
          </p:nvSpPr>
          <p:spPr bwMode="auto">
            <a:xfrm>
              <a:off x="1603" y="1621"/>
              <a:ext cx="583" cy="38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3095" name="Line 72"/>
            <p:cNvSpPr>
              <a:spLocks noChangeShapeType="1"/>
            </p:cNvSpPr>
            <p:nvPr/>
          </p:nvSpPr>
          <p:spPr bwMode="auto">
            <a:xfrm>
              <a:off x="1204" y="1828"/>
              <a:ext cx="39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6" name="Line 73"/>
            <p:cNvSpPr>
              <a:spLocks noChangeShapeType="1"/>
            </p:cNvSpPr>
            <p:nvPr/>
          </p:nvSpPr>
          <p:spPr bwMode="auto">
            <a:xfrm rot="5400000">
              <a:off x="1049" y="1673"/>
              <a:ext cx="31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7" name="Line 74"/>
            <p:cNvSpPr>
              <a:spLocks noChangeShapeType="1"/>
            </p:cNvSpPr>
            <p:nvPr/>
          </p:nvSpPr>
          <p:spPr bwMode="auto">
            <a:xfrm>
              <a:off x="2186" y="1828"/>
              <a:ext cx="3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8" name="Line 75"/>
            <p:cNvSpPr>
              <a:spLocks noChangeShapeType="1"/>
            </p:cNvSpPr>
            <p:nvPr/>
          </p:nvSpPr>
          <p:spPr bwMode="auto">
            <a:xfrm rot="5400000">
              <a:off x="2231" y="1549"/>
              <a:ext cx="58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4" name="Text Box 76"/>
            <p:cNvSpPr txBox="1">
              <a:spLocks noChangeArrowheads="1"/>
            </p:cNvSpPr>
            <p:nvPr/>
          </p:nvSpPr>
          <p:spPr bwMode="auto">
            <a:xfrm>
              <a:off x="1008" y="1413"/>
              <a:ext cx="215"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defRPr/>
              </a:pPr>
              <a:r>
                <a:rPr lang="en-US" altLang="zh-CN" sz="2800" b="1" smtClean="0">
                  <a:effectLst>
                    <a:outerShdw blurRad="38100" dist="38100" dir="2700000" algn="tl">
                      <a:srgbClr val="C0C0C0"/>
                    </a:outerShdw>
                  </a:effectLst>
                </a:rPr>
                <a:t>2</a:t>
              </a:r>
            </a:p>
          </p:txBody>
        </p:sp>
        <p:graphicFrame>
          <p:nvGraphicFramePr>
            <p:cNvPr id="3100" name="Object 77"/>
            <p:cNvGraphicFramePr>
              <a:graphicFrameLocks noChangeAspect="1"/>
            </p:cNvGraphicFramePr>
            <p:nvPr/>
          </p:nvGraphicFramePr>
          <p:xfrm>
            <a:off x="1787" y="1673"/>
            <a:ext cx="191" cy="216"/>
          </p:xfrm>
          <a:graphic>
            <a:graphicData uri="http://schemas.openxmlformats.org/presentationml/2006/ole">
              <mc:AlternateContent xmlns:mc="http://schemas.openxmlformats.org/markup-compatibility/2006">
                <mc:Choice xmlns:v="urn:schemas-microsoft-com:vml" Requires="v">
                  <p:oleObj spid="_x0000_s50195" name="公式" r:id="rId10" imgW="164885" imgH="164885" progId="Equation.3">
                    <p:embed/>
                  </p:oleObj>
                </mc:Choice>
                <mc:Fallback>
                  <p:oleObj name="公式" r:id="rId10" imgW="164885" imgH="16488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7" y="1673"/>
                          <a:ext cx="191"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84" name="对象 5"/>
          <p:cNvGraphicFramePr>
            <a:graphicFrameLocks noChangeAspect="1"/>
          </p:cNvGraphicFramePr>
          <p:nvPr/>
        </p:nvGraphicFramePr>
        <p:xfrm>
          <a:off x="685800" y="1662113"/>
          <a:ext cx="439738" cy="527050"/>
        </p:xfrm>
        <a:graphic>
          <a:graphicData uri="http://schemas.openxmlformats.org/presentationml/2006/ole">
            <mc:AlternateContent xmlns:mc="http://schemas.openxmlformats.org/markup-compatibility/2006">
              <mc:Choice xmlns:v="urn:schemas-microsoft-com:vml" Requires="v">
                <p:oleObj spid="_x0000_s50196" name="Equation" r:id="rId12" imgW="190500" imgH="228600" progId="Equation.DSMT4">
                  <p:embed/>
                </p:oleObj>
              </mc:Choice>
              <mc:Fallback>
                <p:oleObj name="Equation" r:id="rId12" imgW="1905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 y="1662113"/>
                        <a:ext cx="4397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85" name="对象 6"/>
          <p:cNvGraphicFramePr>
            <a:graphicFrameLocks noChangeAspect="1"/>
          </p:cNvGraphicFramePr>
          <p:nvPr/>
        </p:nvGraphicFramePr>
        <p:xfrm>
          <a:off x="4851400" y="1752600"/>
          <a:ext cx="460375" cy="460375"/>
        </p:xfrm>
        <a:graphic>
          <a:graphicData uri="http://schemas.openxmlformats.org/presentationml/2006/ole">
            <mc:AlternateContent xmlns:mc="http://schemas.openxmlformats.org/markup-compatibility/2006">
              <mc:Choice xmlns:v="urn:schemas-microsoft-com:vml" Requires="v">
                <p:oleObj spid="_x0000_s50197" name="Equation" r:id="rId14" imgW="228600" imgH="228600" progId="Equation.DSMT4">
                  <p:embed/>
                </p:oleObj>
              </mc:Choice>
              <mc:Fallback>
                <p:oleObj name="Equation" r:id="rId14"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1400" y="1752600"/>
                        <a:ext cx="460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86" name="对象 7"/>
          <p:cNvGraphicFramePr>
            <a:graphicFrameLocks noChangeAspect="1"/>
          </p:cNvGraphicFramePr>
          <p:nvPr/>
        </p:nvGraphicFramePr>
        <p:xfrm>
          <a:off x="1927225" y="2143125"/>
          <a:ext cx="474663" cy="500063"/>
        </p:xfrm>
        <a:graphic>
          <a:graphicData uri="http://schemas.openxmlformats.org/presentationml/2006/ole">
            <mc:AlternateContent xmlns:mc="http://schemas.openxmlformats.org/markup-compatibility/2006">
              <mc:Choice xmlns:v="urn:schemas-microsoft-com:vml" Requires="v">
                <p:oleObj spid="_x0000_s50198" name="Equation" r:id="rId16" imgW="228600" imgH="241300" progId="Equation.DSMT4">
                  <p:embed/>
                </p:oleObj>
              </mc:Choice>
              <mc:Fallback>
                <p:oleObj name="Equation" r:id="rId16" imgW="228600" imgH="2413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7225" y="2143125"/>
                        <a:ext cx="4746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87" name="对象 8"/>
          <p:cNvGraphicFramePr>
            <a:graphicFrameLocks noChangeAspect="1"/>
          </p:cNvGraphicFramePr>
          <p:nvPr/>
        </p:nvGraphicFramePr>
        <p:xfrm>
          <a:off x="762000" y="3306763"/>
          <a:ext cx="439738" cy="527050"/>
        </p:xfrm>
        <a:graphic>
          <a:graphicData uri="http://schemas.openxmlformats.org/presentationml/2006/ole">
            <mc:AlternateContent xmlns:mc="http://schemas.openxmlformats.org/markup-compatibility/2006">
              <mc:Choice xmlns:v="urn:schemas-microsoft-com:vml" Requires="v">
                <p:oleObj spid="_x0000_s50199" name="Equation" r:id="rId18" imgW="190500" imgH="228600" progId="Equation.DSMT4">
                  <p:embed/>
                </p:oleObj>
              </mc:Choice>
              <mc:Fallback>
                <p:oleObj name="Equation" r:id="rId18" imgW="1905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3306763"/>
                        <a:ext cx="4397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88" name="对象 9"/>
          <p:cNvGraphicFramePr>
            <a:graphicFrameLocks noChangeAspect="1"/>
          </p:cNvGraphicFramePr>
          <p:nvPr/>
        </p:nvGraphicFramePr>
        <p:xfrm>
          <a:off x="4873625" y="3306763"/>
          <a:ext cx="460375" cy="460375"/>
        </p:xfrm>
        <a:graphic>
          <a:graphicData uri="http://schemas.openxmlformats.org/presentationml/2006/ole">
            <mc:AlternateContent xmlns:mc="http://schemas.openxmlformats.org/markup-compatibility/2006">
              <mc:Choice xmlns:v="urn:schemas-microsoft-com:vml" Requires="v">
                <p:oleObj spid="_x0000_s50200" name="Equation" r:id="rId19" imgW="228600" imgH="228600" progId="Equation.DSMT4">
                  <p:embed/>
                </p:oleObj>
              </mc:Choice>
              <mc:Fallback>
                <p:oleObj name="Equation" r:id="rId19" imgW="2286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3625" y="3306763"/>
                        <a:ext cx="460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89" name="对象 10"/>
          <p:cNvGraphicFramePr>
            <a:graphicFrameLocks noChangeAspect="1"/>
          </p:cNvGraphicFramePr>
          <p:nvPr/>
        </p:nvGraphicFramePr>
        <p:xfrm>
          <a:off x="2038350" y="3768725"/>
          <a:ext cx="474663" cy="500063"/>
        </p:xfrm>
        <a:graphic>
          <a:graphicData uri="http://schemas.openxmlformats.org/presentationml/2006/ole">
            <mc:AlternateContent xmlns:mc="http://schemas.openxmlformats.org/markup-compatibility/2006">
              <mc:Choice xmlns:v="urn:schemas-microsoft-com:vml" Requires="v">
                <p:oleObj spid="_x0000_s50201" name="Equation" r:id="rId20" imgW="228600" imgH="241300" progId="Equation.DSMT4">
                  <p:embed/>
                </p:oleObj>
              </mc:Choice>
              <mc:Fallback>
                <p:oleObj name="Equation" r:id="rId20" imgW="228600" imgH="2413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8350" y="3768725"/>
                        <a:ext cx="47466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90" name="对象 11"/>
          <p:cNvGraphicFramePr>
            <a:graphicFrameLocks noChangeAspect="1"/>
          </p:cNvGraphicFramePr>
          <p:nvPr/>
        </p:nvGraphicFramePr>
        <p:xfrm>
          <a:off x="5461000" y="2971800"/>
          <a:ext cx="914400" cy="198438"/>
        </p:xfrm>
        <a:graphic>
          <a:graphicData uri="http://schemas.openxmlformats.org/presentationml/2006/ole">
            <mc:AlternateContent xmlns:mc="http://schemas.openxmlformats.org/markup-compatibility/2006">
              <mc:Choice xmlns:v="urn:schemas-microsoft-com:vml" Requires="v">
                <p:oleObj spid="_x0000_s50202" name="Equation" r:id="rId21" imgW="435285" imgH="677109" progId="Equation.DSMT4">
                  <p:embed/>
                </p:oleObj>
              </mc:Choice>
              <mc:Fallback>
                <p:oleObj name="Equation" r:id="rId21" imgW="435285" imgH="67710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61000" y="297180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91" name="对象 12"/>
          <p:cNvGraphicFramePr>
            <a:graphicFrameLocks noChangeAspect="1"/>
          </p:cNvGraphicFramePr>
          <p:nvPr/>
        </p:nvGraphicFramePr>
        <p:xfrm>
          <a:off x="5940425" y="2608263"/>
          <a:ext cx="1992313" cy="663575"/>
        </p:xfrm>
        <a:graphic>
          <a:graphicData uri="http://schemas.openxmlformats.org/presentationml/2006/ole">
            <mc:AlternateContent xmlns:mc="http://schemas.openxmlformats.org/markup-compatibility/2006">
              <mc:Choice xmlns:v="urn:schemas-microsoft-com:vml" Requires="v">
                <p:oleObj spid="_x0000_s50203" name="Equation" r:id="rId23" imgW="685800" imgH="228600" progId="Equation.DSMT4">
                  <p:embed/>
                </p:oleObj>
              </mc:Choice>
              <mc:Fallback>
                <p:oleObj name="Equation" r:id="rId23" imgW="68580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40425" y="2608263"/>
                        <a:ext cx="199231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92" name="对象 13"/>
          <p:cNvGraphicFramePr>
            <a:graphicFrameLocks noChangeAspect="1"/>
          </p:cNvGraphicFramePr>
          <p:nvPr/>
        </p:nvGraphicFramePr>
        <p:xfrm>
          <a:off x="6011863" y="4259263"/>
          <a:ext cx="2147887" cy="715962"/>
        </p:xfrm>
        <a:graphic>
          <a:graphicData uri="http://schemas.openxmlformats.org/presentationml/2006/ole">
            <mc:AlternateContent xmlns:mc="http://schemas.openxmlformats.org/markup-compatibility/2006">
              <mc:Choice xmlns:v="urn:schemas-microsoft-com:vml" Requires="v">
                <p:oleObj spid="_x0000_s50204" name="Equation" r:id="rId25" imgW="723586" imgH="241195" progId="Equation.DSMT4">
                  <p:embed/>
                </p:oleObj>
              </mc:Choice>
              <mc:Fallback>
                <p:oleObj name="Equation" r:id="rId25" imgW="723586" imgH="241195"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11863" y="4259263"/>
                        <a:ext cx="21478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93" name="对象 14"/>
          <p:cNvGraphicFramePr>
            <a:graphicFrameLocks noChangeAspect="1"/>
          </p:cNvGraphicFramePr>
          <p:nvPr/>
        </p:nvGraphicFramePr>
        <p:xfrm>
          <a:off x="598488" y="4789488"/>
          <a:ext cx="2344737" cy="565150"/>
        </p:xfrm>
        <a:graphic>
          <a:graphicData uri="http://schemas.openxmlformats.org/presentationml/2006/ole">
            <mc:AlternateContent xmlns:mc="http://schemas.openxmlformats.org/markup-compatibility/2006">
              <mc:Choice xmlns:v="urn:schemas-microsoft-com:vml" Requires="v">
                <p:oleObj spid="_x0000_s50205" name="Equation" r:id="rId27" imgW="1002865" imgH="241195" progId="Equation.DSMT4">
                  <p:embed/>
                </p:oleObj>
              </mc:Choice>
              <mc:Fallback>
                <p:oleObj name="Equation" r:id="rId27" imgW="1002865" imgH="241195"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8488" y="4789488"/>
                        <a:ext cx="23447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87728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9"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wipe(left)">
                                      <p:cBhvr>
                                        <p:cTn id="17" dur="500"/>
                                        <p:tgtEl>
                                          <p:spTgt spid="7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33"/>
                                        </p:tgtEl>
                                        <p:attrNameLst>
                                          <p:attrName>style.visibility</p:attrName>
                                        </p:attrNameLst>
                                      </p:cBhvr>
                                      <p:to>
                                        <p:strVal val="visible"/>
                                      </p:to>
                                    </p:set>
                                    <p:animEffect transition="in" filter="wipe(left)">
                                      <p:cBhvr>
                                        <p:cTn id="27" dur="500"/>
                                        <p:tgtEl>
                                          <p:spTgt spid="72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36"/>
                                        </p:tgtEl>
                                        <p:attrNameLst>
                                          <p:attrName>style.visibility</p:attrName>
                                        </p:attrNameLst>
                                      </p:cBhvr>
                                      <p:to>
                                        <p:strVal val="visible"/>
                                      </p:to>
                                    </p:set>
                                    <p:animEffect transition="in" filter="wipe(left)">
                                      <p:cBhvr>
                                        <p:cTn id="32" dur="500"/>
                                        <p:tgtEl>
                                          <p:spTgt spid="72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237"/>
                                        </p:tgtEl>
                                        <p:attrNameLst>
                                          <p:attrName>style.visibility</p:attrName>
                                        </p:attrNameLst>
                                      </p:cBhvr>
                                      <p:to>
                                        <p:strVal val="visible"/>
                                      </p:to>
                                    </p:set>
                                    <p:animEffect transition="in" filter="wipe(right)">
                                      <p:cBhvr>
                                        <p:cTn id="37" dur="500"/>
                                        <p:tgtEl>
                                          <p:spTgt spid="7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233" grpId="0" autoUpdateAnimBg="0"/>
      <p:bldP spid="7236" grpId="0" autoUpdateAnimBg="0"/>
      <p:bldP spid="7237"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06400" y="471488"/>
            <a:ext cx="3708400" cy="519112"/>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solidFill>
                  <a:srgbClr val="000099"/>
                </a:solidFill>
                <a:effectLst>
                  <a:outerShdw blurRad="38100" dist="38100" dir="2700000" algn="tl">
                    <a:srgbClr val="C0C0C0"/>
                  </a:outerShdw>
                </a:effectLst>
                <a:ea typeface="宋体" pitchFamily="2" charset="-122"/>
              </a:rPr>
              <a:t>2. </a:t>
            </a:r>
            <a:r>
              <a:rPr lang="zh-CN" altLang="en-US" sz="2800" b="1">
                <a:solidFill>
                  <a:srgbClr val="000099"/>
                </a:solidFill>
                <a:effectLst>
                  <a:outerShdw blurRad="38100" dist="38100" dir="2700000" algn="tl">
                    <a:srgbClr val="C0C0C0"/>
                  </a:outerShdw>
                </a:effectLst>
                <a:ea typeface="宋体" pitchFamily="2" charset="-122"/>
              </a:rPr>
              <a:t>自激振荡的条件</a:t>
            </a:r>
          </a:p>
        </p:txBody>
      </p:sp>
      <p:sp>
        <p:nvSpPr>
          <p:cNvPr id="8195" name="Text Box 3"/>
          <p:cNvSpPr txBox="1">
            <a:spLocks noChangeArrowheads="1"/>
          </p:cNvSpPr>
          <p:nvPr/>
        </p:nvSpPr>
        <p:spPr bwMode="auto">
          <a:xfrm>
            <a:off x="914400" y="2767013"/>
            <a:ext cx="3919538" cy="519112"/>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latin typeface="宋体" pitchFamily="2" charset="-122"/>
                <a:ea typeface="宋体" pitchFamily="2" charset="-122"/>
              </a:rPr>
              <a:t>幅度条件：</a:t>
            </a:r>
          </a:p>
        </p:txBody>
      </p:sp>
      <p:graphicFrame>
        <p:nvGraphicFramePr>
          <p:cNvPr id="8196" name="Object 4" descr="40%"/>
          <p:cNvGraphicFramePr>
            <a:graphicFrameLocks noChangeAspect="1"/>
          </p:cNvGraphicFramePr>
          <p:nvPr/>
        </p:nvGraphicFramePr>
        <p:xfrm>
          <a:off x="3525838" y="2752725"/>
          <a:ext cx="1198562" cy="506413"/>
        </p:xfrm>
        <a:graphic>
          <a:graphicData uri="http://schemas.openxmlformats.org/presentationml/2006/ole">
            <mc:AlternateContent xmlns:mc="http://schemas.openxmlformats.org/markup-compatibility/2006">
              <mc:Choice xmlns:v="urn:schemas-microsoft-com:vml" Requires="v">
                <p:oleObj spid="_x0000_s51209" name="Equation" r:id="rId5" imgW="514510" imgH="177625" progId="Equation.3">
                  <p:embed/>
                </p:oleObj>
              </mc:Choice>
              <mc:Fallback>
                <p:oleObj name="Equation" r:id="rId5" imgW="514510" imgH="1776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752725"/>
                        <a:ext cx="1198562" cy="506413"/>
                      </a:xfrm>
                      <a:prstGeom prst="rect">
                        <a:avLst/>
                      </a:prstGeom>
                      <a:pattFill prst="pct40">
                        <a:fgClr>
                          <a:srgbClr val="FFCCFF"/>
                        </a:fgClr>
                        <a:bgClr>
                          <a:srgbClr val="FFFFFF"/>
                        </a:bgClr>
                      </a:patt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descr="40%"/>
          <p:cNvGraphicFramePr>
            <a:graphicFrameLocks noChangeAspect="1"/>
          </p:cNvGraphicFramePr>
          <p:nvPr/>
        </p:nvGraphicFramePr>
        <p:xfrm>
          <a:off x="4554538" y="2011363"/>
          <a:ext cx="4075112" cy="665162"/>
        </p:xfrm>
        <a:graphic>
          <a:graphicData uri="http://schemas.openxmlformats.org/presentationml/2006/ole">
            <mc:AlternateContent xmlns:mc="http://schemas.openxmlformats.org/markup-compatibility/2006">
              <mc:Choice xmlns:v="urn:schemas-microsoft-com:vml" Requires="v">
                <p:oleObj spid="_x0000_s51210" name="Equation" r:id="rId7" imgW="1555631" imgH="177625" progId="Equation.3">
                  <p:embed/>
                </p:oleObj>
              </mc:Choice>
              <mc:Fallback>
                <p:oleObj name="Equation" r:id="rId7" imgW="1555631" imgH="1776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4538" y="2011363"/>
                        <a:ext cx="4075112" cy="665162"/>
                      </a:xfrm>
                      <a:prstGeom prst="rect">
                        <a:avLst/>
                      </a:prstGeom>
                      <a:noFill/>
                      <a:ln>
                        <a:noFill/>
                      </a:ln>
                      <a:effectLst/>
                      <a:extLst>
                        <a:ext uri="{909E8E84-426E-40DD-AFC4-6F175D3DCCD1}">
                          <a14:hiddenFill xmlns:a14="http://schemas.microsoft.com/office/drawing/2010/main">
                            <a:pattFill prst="pct40">
                              <a:fgClr>
                                <a:srgbClr val="FFFF00"/>
                              </a:fgClr>
                              <a:bgClr>
                                <a:srgbClr val="FFFFFF"/>
                              </a:bgClr>
                            </a:patt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Text Box 6"/>
          <p:cNvSpPr txBox="1">
            <a:spLocks noChangeArrowheads="1"/>
          </p:cNvSpPr>
          <p:nvPr/>
        </p:nvSpPr>
        <p:spPr bwMode="auto">
          <a:xfrm>
            <a:off x="914400" y="3500438"/>
            <a:ext cx="2590800" cy="519112"/>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(2)</a:t>
            </a:r>
            <a:r>
              <a:rPr lang="zh-CN" altLang="en-US" sz="2800" b="1">
                <a:effectLst>
                  <a:outerShdw blurRad="38100" dist="38100" dir="2700000" algn="tl">
                    <a:srgbClr val="C0C0C0"/>
                  </a:outerShdw>
                </a:effectLst>
                <a:latin typeface="宋体" pitchFamily="2" charset="-122"/>
                <a:ea typeface="宋体" pitchFamily="2" charset="-122"/>
              </a:rPr>
              <a:t>相位条件：</a:t>
            </a:r>
          </a:p>
        </p:txBody>
      </p:sp>
      <p:graphicFrame>
        <p:nvGraphicFramePr>
          <p:cNvPr id="8199" name="Object 7" descr="40%"/>
          <p:cNvGraphicFramePr>
            <a:graphicFrameLocks noChangeAspect="1"/>
          </p:cNvGraphicFramePr>
          <p:nvPr/>
        </p:nvGraphicFramePr>
        <p:xfrm>
          <a:off x="3368675" y="3438525"/>
          <a:ext cx="2849563" cy="558800"/>
        </p:xfrm>
        <a:graphic>
          <a:graphicData uri="http://schemas.openxmlformats.org/presentationml/2006/ole">
            <mc:AlternateContent xmlns:mc="http://schemas.openxmlformats.org/markup-compatibility/2006">
              <mc:Choice xmlns:v="urn:schemas-microsoft-com:vml" Requires="v">
                <p:oleObj spid="_x0000_s51211" name="Equation" r:id="rId9" imgW="1015868" imgH="139788" progId="Equation.3">
                  <p:embed/>
                </p:oleObj>
              </mc:Choice>
              <mc:Fallback>
                <p:oleObj name="Equation" r:id="rId9" imgW="1015868" imgH="13978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8675" y="3438525"/>
                        <a:ext cx="2849563" cy="558800"/>
                      </a:xfrm>
                      <a:prstGeom prst="rect">
                        <a:avLst/>
                      </a:prstGeom>
                      <a:pattFill prst="pct40">
                        <a:fgClr>
                          <a:schemeClr val="accent1"/>
                        </a:fgClr>
                        <a:bgClr>
                          <a:srgbClr val="FFFFFF"/>
                        </a:bgClr>
                      </a:patt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Text Box 8"/>
          <p:cNvSpPr txBox="1">
            <a:spLocks noChangeArrowheads="1"/>
          </p:cNvSpPr>
          <p:nvPr/>
        </p:nvSpPr>
        <p:spPr bwMode="auto">
          <a:xfrm>
            <a:off x="6553200" y="3438525"/>
            <a:ext cx="1971675" cy="519113"/>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i="1" dirty="0">
                <a:effectLst>
                  <a:outerShdw blurRad="38100" dist="38100" dir="2700000" algn="tl">
                    <a:srgbClr val="C0C0C0"/>
                  </a:outerShdw>
                </a:effectLst>
                <a:latin typeface="+mn-lt"/>
                <a:ea typeface="宋体" pitchFamily="2" charset="-122"/>
              </a:rPr>
              <a:t>n</a:t>
            </a:r>
            <a:r>
              <a:rPr lang="zh-CN" altLang="en-US" sz="2800" b="1" dirty="0">
                <a:effectLst>
                  <a:outerShdw blurRad="38100" dist="38100" dir="2700000" algn="tl">
                    <a:srgbClr val="C0C0C0"/>
                  </a:outerShdw>
                </a:effectLst>
                <a:latin typeface="宋体" pitchFamily="2" charset="-122"/>
                <a:ea typeface="宋体" pitchFamily="2" charset="-122"/>
              </a:rPr>
              <a:t>是整数</a:t>
            </a:r>
          </a:p>
        </p:txBody>
      </p:sp>
      <p:sp>
        <p:nvSpPr>
          <p:cNvPr id="8201" name="Rectangle 9"/>
          <p:cNvSpPr>
            <a:spLocks noChangeArrowheads="1"/>
          </p:cNvSpPr>
          <p:nvPr/>
        </p:nvSpPr>
        <p:spPr bwMode="auto">
          <a:xfrm>
            <a:off x="533400" y="4124325"/>
            <a:ext cx="7924800" cy="1971675"/>
          </a:xfrm>
          <a:prstGeom prst="rect">
            <a:avLst/>
          </a:prstGeom>
          <a:noFill/>
          <a:ln w="9525">
            <a:noFill/>
            <a:miter lim="800000"/>
            <a:headEnd/>
            <a:tailEnd/>
          </a:ln>
          <a:effectLst/>
        </p:spPr>
        <p:txBody>
          <a:bodyPr>
            <a:spAutoFit/>
          </a:bodyPr>
          <a:lstStyle/>
          <a:p>
            <a:pPr eaLnBrk="0" hangingPunct="0">
              <a:lnSpc>
                <a:spcPct val="110000"/>
              </a:lnSpc>
              <a:defRPr/>
            </a:pPr>
            <a:r>
              <a:rPr lang="en-US" altLang="zh-CN" sz="2800" b="1">
                <a:solidFill>
                  <a:srgbClr val="FF0000"/>
                </a:solidFill>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相位条件</a:t>
            </a:r>
            <a:r>
              <a:rPr lang="zh-CN" altLang="en-US" sz="2800" b="1">
                <a:effectLst>
                  <a:outerShdw blurRad="38100" dist="38100" dir="2700000" algn="tl">
                    <a:srgbClr val="C0C0C0"/>
                  </a:outerShdw>
                </a:effectLst>
                <a:ea typeface="宋体" pitchFamily="2" charset="-122"/>
              </a:rPr>
              <a:t>意味着振荡电路必须是</a:t>
            </a:r>
            <a:r>
              <a:rPr lang="zh-CN" altLang="en-US" sz="2800" b="1">
                <a:solidFill>
                  <a:srgbClr val="CC0000"/>
                </a:solidFill>
                <a:effectLst>
                  <a:outerShdw blurRad="38100" dist="38100" dir="2700000" algn="tl">
                    <a:srgbClr val="C0C0C0"/>
                  </a:outerShdw>
                </a:effectLst>
                <a:ea typeface="宋体" pitchFamily="2" charset="-122"/>
              </a:rPr>
              <a:t>正反馈</a:t>
            </a:r>
            <a:r>
              <a:rPr lang="zh-CN" altLang="en-US" sz="2800" b="1">
                <a:effectLst>
                  <a:outerShdw blurRad="38100" dist="38100" dir="2700000" algn="tl">
                    <a:srgbClr val="C0C0C0"/>
                  </a:outerShdw>
                </a:effectLst>
                <a:ea typeface="宋体" pitchFamily="2" charset="-122"/>
              </a:rPr>
              <a:t>；</a:t>
            </a:r>
          </a:p>
          <a:p>
            <a:pPr eaLnBrk="0" hangingPunct="0">
              <a:lnSpc>
                <a:spcPct val="110000"/>
              </a:lnSpc>
              <a:defRPr/>
            </a:pPr>
            <a:r>
              <a:rPr lang="zh-CN" altLang="en-US" sz="2800" b="1">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幅度条件</a:t>
            </a:r>
            <a:r>
              <a:rPr lang="zh-CN" altLang="en-US" sz="2800" b="1">
                <a:effectLst>
                  <a:outerShdw blurRad="38100" dist="38100" dir="2700000" algn="tl">
                    <a:srgbClr val="C0C0C0"/>
                  </a:outerShdw>
                </a:effectLst>
                <a:ea typeface="宋体" pitchFamily="2" charset="-122"/>
              </a:rPr>
              <a:t>表明反馈放大器要产生自激振荡，还必须有足够的反馈量</a:t>
            </a:r>
            <a:r>
              <a:rPr lang="en-US" altLang="zh-CN" sz="2800" b="1">
                <a:effectLst>
                  <a:outerShdw blurRad="38100" dist="38100" dir="2700000" algn="tl">
                    <a:srgbClr val="C0C0C0"/>
                  </a:outerShdw>
                </a:effectLst>
                <a:ea typeface="宋体" pitchFamily="2" charset="-122"/>
              </a:rPr>
              <a:t>(</a:t>
            </a:r>
            <a:r>
              <a:rPr lang="zh-CN" altLang="en-US" sz="2800" b="1">
                <a:effectLst>
                  <a:outerShdw blurRad="38100" dist="38100" dir="2700000" algn="tl">
                    <a:srgbClr val="C0C0C0"/>
                  </a:outerShdw>
                </a:effectLst>
                <a:ea typeface="宋体" pitchFamily="2" charset="-122"/>
              </a:rPr>
              <a:t>可以通过调整放大倍数</a:t>
            </a:r>
            <a:r>
              <a:rPr lang="en-US" altLang="zh-CN" sz="2800" b="1" i="1">
                <a:effectLst>
                  <a:outerShdw blurRad="38100" dist="38100" dir="2700000" algn="tl">
                    <a:srgbClr val="C0C0C0"/>
                  </a:outerShdw>
                </a:effectLst>
                <a:ea typeface="宋体" pitchFamily="2" charset="-122"/>
              </a:rPr>
              <a:t>A</a:t>
            </a: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或反馈系数</a:t>
            </a:r>
            <a:r>
              <a:rPr lang="en-US" altLang="zh-CN" sz="2800" b="1" i="1">
                <a:effectLst>
                  <a:outerShdw blurRad="38100" dist="38100" dir="2700000" algn="tl">
                    <a:srgbClr val="C0C0C0"/>
                  </a:outerShdw>
                </a:effectLst>
                <a:ea typeface="宋体" pitchFamily="2" charset="-122"/>
              </a:rPr>
              <a:t>F </a:t>
            </a:r>
            <a:r>
              <a:rPr lang="zh-CN" altLang="en-US" sz="2800" b="1">
                <a:effectLst>
                  <a:outerShdw blurRad="38100" dist="38100" dir="2700000" algn="tl">
                    <a:srgbClr val="C0C0C0"/>
                  </a:outerShdw>
                </a:effectLst>
                <a:ea typeface="宋体" pitchFamily="2" charset="-122"/>
              </a:rPr>
              <a:t>达到</a:t>
            </a: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a:t>
            </a:r>
          </a:p>
        </p:txBody>
      </p:sp>
      <p:sp>
        <p:nvSpPr>
          <p:cNvPr id="8207" name="AutoShape 15"/>
          <p:cNvSpPr>
            <a:spLocks noChangeArrowheads="1"/>
          </p:cNvSpPr>
          <p:nvPr/>
        </p:nvSpPr>
        <p:spPr bwMode="auto">
          <a:xfrm>
            <a:off x="3962400" y="1416050"/>
            <a:ext cx="762000" cy="498475"/>
          </a:xfrm>
          <a:prstGeom prst="notchedRightArrow">
            <a:avLst>
              <a:gd name="adj1" fmla="val 50000"/>
              <a:gd name="adj2" fmla="val 38217"/>
            </a:avLst>
          </a:prstGeom>
          <a:gradFill rotWithShape="0">
            <a:gsLst>
              <a:gs pos="0">
                <a:srgbClr val="00FFCC"/>
              </a:gs>
              <a:gs pos="100000">
                <a:srgbClr val="00765E"/>
              </a:gs>
            </a:gsLst>
            <a:lin ang="0" scaled="1"/>
          </a:gradFill>
          <a:ln w="9525">
            <a:solidFill>
              <a:srgbClr val="FFFF00"/>
            </a:solidFill>
            <a:miter lim="800000"/>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aphicFrame>
        <p:nvGraphicFramePr>
          <p:cNvPr id="8208" name="Object 16"/>
          <p:cNvGraphicFramePr>
            <a:graphicFrameLocks noChangeAspect="1"/>
          </p:cNvGraphicFramePr>
          <p:nvPr/>
        </p:nvGraphicFramePr>
        <p:xfrm>
          <a:off x="5229225" y="1447800"/>
          <a:ext cx="1400175" cy="569913"/>
        </p:xfrm>
        <a:graphic>
          <a:graphicData uri="http://schemas.openxmlformats.org/presentationml/2006/ole">
            <mc:AlternateContent xmlns:mc="http://schemas.openxmlformats.org/markup-compatibility/2006">
              <mc:Choice xmlns:v="urn:schemas-microsoft-com:vml" Requires="v">
                <p:oleObj spid="_x0000_s51212" name="Equation" r:id="rId11" imgW="482419" imgH="146094" progId="Equation.3">
                  <p:embed/>
                </p:oleObj>
              </mc:Choice>
              <mc:Fallback>
                <p:oleObj name="Equation" r:id="rId11" imgW="482419" imgH="14609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9225" y="1447800"/>
                        <a:ext cx="1400175"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AutoShape 18"/>
          <p:cNvSpPr>
            <a:spLocks/>
          </p:cNvSpPr>
          <p:nvPr/>
        </p:nvSpPr>
        <p:spPr bwMode="auto">
          <a:xfrm>
            <a:off x="3657600" y="1076325"/>
            <a:ext cx="152400" cy="1295400"/>
          </a:xfrm>
          <a:prstGeom prst="rightBrace">
            <a:avLst>
              <a:gd name="adj1" fmla="val 70833"/>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11" name="Rectangle 19"/>
          <p:cNvSpPr>
            <a:spLocks noChangeArrowheads="1"/>
          </p:cNvSpPr>
          <p:nvPr/>
        </p:nvSpPr>
        <p:spPr bwMode="auto">
          <a:xfrm>
            <a:off x="4710113" y="862013"/>
            <a:ext cx="2709862" cy="523875"/>
          </a:xfrm>
          <a:prstGeom prst="rect">
            <a:avLst/>
          </a:prstGeom>
          <a:noFill/>
          <a:ln w="9525">
            <a:noFill/>
            <a:miter lim="800000"/>
            <a:headEnd/>
            <a:tailEnd/>
          </a:ln>
          <a:effectLst/>
        </p:spPr>
        <p:txBody>
          <a:bodyPr wrap="none">
            <a:spAutoFit/>
          </a:bodyPr>
          <a:lstStyle/>
          <a:p>
            <a:pPr algn="ctr" eaLnBrk="0" hangingPunct="0">
              <a:defRPr/>
            </a:pPr>
            <a:r>
              <a:rPr lang="zh-CN" altLang="en-US" sz="2800" b="1" dirty="0">
                <a:solidFill>
                  <a:srgbClr val="CC0000"/>
                </a:solidFill>
                <a:effectLst>
                  <a:outerShdw blurRad="38100" dist="38100" dir="2700000" algn="tl">
                    <a:srgbClr val="C0C0C0"/>
                  </a:outerShdw>
                </a:effectLst>
                <a:ea typeface="宋体" pitchFamily="2" charset="-122"/>
              </a:rPr>
              <a:t>振荡平衡的条件</a:t>
            </a:r>
          </a:p>
        </p:txBody>
      </p:sp>
      <p:graphicFrame>
        <p:nvGraphicFramePr>
          <p:cNvPr id="4110" name="对象 3"/>
          <p:cNvGraphicFramePr>
            <a:graphicFrameLocks noChangeAspect="1"/>
          </p:cNvGraphicFramePr>
          <p:nvPr/>
        </p:nvGraphicFramePr>
        <p:xfrm>
          <a:off x="971550" y="1014413"/>
          <a:ext cx="2160588" cy="512762"/>
        </p:xfrm>
        <a:graphic>
          <a:graphicData uri="http://schemas.openxmlformats.org/presentationml/2006/ole">
            <mc:AlternateContent xmlns:mc="http://schemas.openxmlformats.org/markup-compatibility/2006">
              <mc:Choice xmlns:v="urn:schemas-microsoft-com:vml" Requires="v">
                <p:oleObj spid="_x0000_s51213" name="Equation" r:id="rId13" imgW="1016000" imgH="241300" progId="Equation.DSMT4">
                  <p:embed/>
                </p:oleObj>
              </mc:Choice>
              <mc:Fallback>
                <p:oleObj name="Equation" r:id="rId13" imgW="1016000" imgH="2413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550" y="1014413"/>
                        <a:ext cx="21605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1" name="对象 4"/>
          <p:cNvGraphicFramePr>
            <a:graphicFrameLocks noChangeAspect="1"/>
          </p:cNvGraphicFramePr>
          <p:nvPr/>
        </p:nvGraphicFramePr>
        <p:xfrm>
          <a:off x="1547813" y="1557338"/>
          <a:ext cx="1541462" cy="552450"/>
        </p:xfrm>
        <a:graphic>
          <a:graphicData uri="http://schemas.openxmlformats.org/presentationml/2006/ole">
            <mc:AlternateContent xmlns:mc="http://schemas.openxmlformats.org/markup-compatibility/2006">
              <mc:Choice xmlns:v="urn:schemas-microsoft-com:vml" Requires="v">
                <p:oleObj spid="_x0000_s51214" name="Equation" r:id="rId15" imgW="672808" imgH="241195" progId="Equation.DSMT4">
                  <p:embed/>
                </p:oleObj>
              </mc:Choice>
              <mc:Fallback>
                <p:oleObj name="Equation" r:id="rId15" imgW="672808" imgH="241195"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1557338"/>
                        <a:ext cx="154146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2" name="对象 5"/>
          <p:cNvGraphicFramePr>
            <a:graphicFrameLocks noChangeAspect="1"/>
          </p:cNvGraphicFramePr>
          <p:nvPr/>
        </p:nvGraphicFramePr>
        <p:xfrm>
          <a:off x="1528763" y="2098675"/>
          <a:ext cx="1943100" cy="546100"/>
        </p:xfrm>
        <a:graphic>
          <a:graphicData uri="http://schemas.openxmlformats.org/presentationml/2006/ole">
            <mc:AlternateContent xmlns:mc="http://schemas.openxmlformats.org/markup-compatibility/2006">
              <mc:Choice xmlns:v="urn:schemas-microsoft-com:vml" Requires="v">
                <p:oleObj spid="_x0000_s51215" name="Equation" r:id="rId17" imgW="812447" imgH="228501" progId="Equation.DSMT4">
                  <p:embed/>
                </p:oleObj>
              </mc:Choice>
              <mc:Fallback>
                <p:oleObj name="Equation" r:id="rId17" imgW="812447" imgH="22850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8763" y="2098675"/>
                        <a:ext cx="1943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7274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10"/>
                                        </p:tgtEl>
                                        <p:attrNameLst>
                                          <p:attrName>style.visibility</p:attrName>
                                        </p:attrNameLst>
                                      </p:cBhvr>
                                      <p:to>
                                        <p:strVal val="visible"/>
                                      </p:to>
                                    </p:set>
                                    <p:animEffect transition="in" filter="wipe(up)">
                                      <p:cBhvr>
                                        <p:cTn id="7" dur="500"/>
                                        <p:tgtEl>
                                          <p:spTgt spid="821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07"/>
                                        </p:tgtEl>
                                        <p:attrNameLst>
                                          <p:attrName>style.visibility</p:attrName>
                                        </p:attrNameLst>
                                      </p:cBhvr>
                                      <p:to>
                                        <p:strVal val="visible"/>
                                      </p:to>
                                    </p:set>
                                    <p:animEffect transition="in" filter="wipe(left)">
                                      <p:cBhvr>
                                        <p:cTn id="11" dur="500"/>
                                        <p:tgtEl>
                                          <p:spTgt spid="820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211"/>
                                        </p:tgtEl>
                                        <p:attrNameLst>
                                          <p:attrName>style.visibility</p:attrName>
                                        </p:attrNameLst>
                                      </p:cBhvr>
                                      <p:to>
                                        <p:strVal val="visible"/>
                                      </p:to>
                                    </p:set>
                                    <p:animEffect transition="in" filter="wipe(left)">
                                      <p:cBhvr>
                                        <p:cTn id="15" dur="500"/>
                                        <p:tgtEl>
                                          <p:spTgt spid="8211"/>
                                        </p:tgtEl>
                                      </p:cBhvr>
                                    </p:animEffect>
                                  </p:childTnLst>
                                </p:cTn>
                              </p:par>
                            </p:childTnLst>
                          </p:cTn>
                        </p:par>
                        <p:par>
                          <p:cTn id="16" fill="hold" nodeType="afterGroup">
                            <p:stCondLst>
                              <p:cond delay="1500"/>
                            </p:stCondLst>
                            <p:childTnLst>
                              <p:par>
                                <p:cTn id="17" presetID="3" presetClass="entr" presetSubtype="5" fill="hold" nodeType="afterEffect">
                                  <p:stCondLst>
                                    <p:cond delay="0"/>
                                  </p:stCondLst>
                                  <p:childTnLst>
                                    <p:set>
                                      <p:cBhvr>
                                        <p:cTn id="18" dur="1" fill="hold">
                                          <p:stCondLst>
                                            <p:cond delay="0"/>
                                          </p:stCondLst>
                                        </p:cTn>
                                        <p:tgtEl>
                                          <p:spTgt spid="8208"/>
                                        </p:tgtEl>
                                        <p:attrNameLst>
                                          <p:attrName>style.visibility</p:attrName>
                                        </p:attrNameLst>
                                      </p:cBhvr>
                                      <p:to>
                                        <p:strVal val="visible"/>
                                      </p:to>
                                    </p:set>
                                    <p:animEffect transition="in" filter="blinds(vertical)">
                                      <p:cBhvr>
                                        <p:cTn id="19" dur="500"/>
                                        <p:tgtEl>
                                          <p:spTgt spid="820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wipe(left)">
                                      <p:cBhvr>
                                        <p:cTn id="24" dur="500"/>
                                        <p:tgtEl>
                                          <p:spTgt spid="8197"/>
                                        </p:tgtEl>
                                      </p:cBhvr>
                                    </p:animEffect>
                                  </p:childTnLst>
                                  <p:subTnLst>
                                    <p:audio>
                                      <p:cMediaNode>
                                        <p:cTn display="0" masterRel="sameClick">
                                          <p:stCondLst>
                                            <p:cond evt="begin" delay="0">
                                              <p:tn val="22"/>
                                            </p:cond>
                                          </p:stCondLst>
                                          <p:endCondLst>
                                            <p:cond evt="onStopAudio" delay="0">
                                              <p:tgtEl>
                                                <p:sldTgt/>
                                              </p:tgtEl>
                                            </p:cond>
                                          </p:endCondLst>
                                        </p:cTn>
                                        <p:tgtEl>
                                          <p:sndTgt r:embed="rId3" name="CAMERA.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195">
                                            <p:txEl>
                                              <p:pRg st="0" end="0"/>
                                            </p:txEl>
                                          </p:spTgt>
                                        </p:tgtEl>
                                        <p:attrNameLst>
                                          <p:attrName>style.visibility</p:attrName>
                                        </p:attrNameLst>
                                      </p:cBhvr>
                                      <p:to>
                                        <p:strVal val="visible"/>
                                      </p:to>
                                    </p:set>
                                    <p:animEffect transition="in" filter="wipe(left)">
                                      <p:cBhvr>
                                        <p:cTn id="29" dur="500"/>
                                        <p:tgtEl>
                                          <p:spTgt spid="8195">
                                            <p:txEl>
                                              <p:pRg st="0" end="0"/>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4" name="感叹时奏乐.wav"/>
                                        </p:tgtEl>
                                      </p:cMediaNode>
                                    </p:audio>
                                  </p:sub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8196"/>
                                        </p:tgtEl>
                                        <p:attrNameLst>
                                          <p:attrName>style.visibility</p:attrName>
                                        </p:attrNameLst>
                                      </p:cBhvr>
                                      <p:to>
                                        <p:strVal val="visible"/>
                                      </p:to>
                                    </p:set>
                                    <p:animEffect transition="in" filter="wipe(left)">
                                      <p:cBhvr>
                                        <p:cTn id="33" dur="500"/>
                                        <p:tgtEl>
                                          <p:spTgt spid="819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198">
                                            <p:txEl>
                                              <p:pRg st="0" end="0"/>
                                            </p:txEl>
                                          </p:spTgt>
                                        </p:tgtEl>
                                        <p:attrNameLst>
                                          <p:attrName>style.visibility</p:attrName>
                                        </p:attrNameLst>
                                      </p:cBhvr>
                                      <p:to>
                                        <p:strVal val="visible"/>
                                      </p:to>
                                    </p:set>
                                    <p:animEffect transition="in" filter="wipe(left)">
                                      <p:cBhvr>
                                        <p:cTn id="38" dur="500"/>
                                        <p:tgtEl>
                                          <p:spTgt spid="8198">
                                            <p:txEl>
                                              <p:pRg st="0" end="0"/>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4" name="感叹时奏乐.wav"/>
                                        </p:tgtEl>
                                      </p:cMediaNode>
                                    </p:audio>
                                  </p:sub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8199"/>
                                        </p:tgtEl>
                                        <p:attrNameLst>
                                          <p:attrName>style.visibility</p:attrName>
                                        </p:attrNameLst>
                                      </p:cBhvr>
                                      <p:to>
                                        <p:strVal val="visible"/>
                                      </p:to>
                                    </p:set>
                                    <p:animEffect transition="in" filter="wipe(left)">
                                      <p:cBhvr>
                                        <p:cTn id="42" dur="500"/>
                                        <p:tgtEl>
                                          <p:spTgt spid="8199"/>
                                        </p:tgtEl>
                                      </p:cBhvr>
                                    </p:animEffect>
                                  </p:childTnLst>
                                </p:cTn>
                              </p:par>
                            </p:childTnLst>
                          </p:cTn>
                        </p:par>
                        <p:par>
                          <p:cTn id="43" fill="hold" nodeType="afterGroup">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8200">
                                            <p:txEl>
                                              <p:pRg st="0" end="0"/>
                                            </p:txEl>
                                          </p:spTgt>
                                        </p:tgtEl>
                                        <p:attrNameLst>
                                          <p:attrName>style.visibility</p:attrName>
                                        </p:attrNameLst>
                                      </p:cBhvr>
                                      <p:to>
                                        <p:strVal val="visible"/>
                                      </p:to>
                                    </p:set>
                                    <p:animEffect transition="in" filter="wipe(left)">
                                      <p:cBhvr>
                                        <p:cTn id="46" dur="500"/>
                                        <p:tgtEl>
                                          <p:spTgt spid="8200">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32" fill="hold" grpId="0" nodeType="clickEffect">
                                  <p:stCondLst>
                                    <p:cond delay="0"/>
                                  </p:stCondLst>
                                  <p:childTnLst>
                                    <p:set>
                                      <p:cBhvr>
                                        <p:cTn id="50" dur="1" fill="hold">
                                          <p:stCondLst>
                                            <p:cond delay="0"/>
                                          </p:stCondLst>
                                        </p:cTn>
                                        <p:tgtEl>
                                          <p:spTgt spid="8201">
                                            <p:txEl>
                                              <p:pRg st="0" end="0"/>
                                            </p:txEl>
                                          </p:spTgt>
                                        </p:tgtEl>
                                        <p:attrNameLst>
                                          <p:attrName>style.visibility</p:attrName>
                                        </p:attrNameLst>
                                      </p:cBhvr>
                                      <p:to>
                                        <p:strVal val="visible"/>
                                      </p:to>
                                    </p:set>
                                    <p:animEffect transition="in" filter="box(out)">
                                      <p:cBhvr>
                                        <p:cTn id="51" dur="500"/>
                                        <p:tgtEl>
                                          <p:spTgt spid="8201">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32" fill="hold" grpId="0" nodeType="clickEffect">
                                  <p:stCondLst>
                                    <p:cond delay="0"/>
                                  </p:stCondLst>
                                  <p:childTnLst>
                                    <p:set>
                                      <p:cBhvr>
                                        <p:cTn id="55" dur="1" fill="hold">
                                          <p:stCondLst>
                                            <p:cond delay="0"/>
                                          </p:stCondLst>
                                        </p:cTn>
                                        <p:tgtEl>
                                          <p:spTgt spid="8201">
                                            <p:txEl>
                                              <p:pRg st="1" end="1"/>
                                            </p:txEl>
                                          </p:spTgt>
                                        </p:tgtEl>
                                        <p:attrNameLst>
                                          <p:attrName>style.visibility</p:attrName>
                                        </p:attrNameLst>
                                      </p:cBhvr>
                                      <p:to>
                                        <p:strVal val="visible"/>
                                      </p:to>
                                    </p:set>
                                    <p:animEffect transition="in" filter="box(out)">
                                      <p:cBhvr>
                                        <p:cTn id="56" dur="500"/>
                                        <p:tgtEl>
                                          <p:spTgt spid="820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P spid="8198" grpId="0" build="p" autoUpdateAnimBg="0"/>
      <p:bldP spid="8200" grpId="0" build="p" autoUpdateAnimBg="0" advAuto="0"/>
      <p:bldP spid="8201" grpId="0" build="p" autoUpdateAnimBg="0"/>
      <p:bldP spid="8207" grpId="0" animBg="1"/>
      <p:bldP spid="8210" grpId="0" animBg="1"/>
      <p:bldP spid="82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22"/>
          <p:cNvGrpSpPr/>
          <p:nvPr/>
        </p:nvGrpSpPr>
        <p:grpSpPr bwMode="auto">
          <a:xfrm>
            <a:off x="533400" y="2816225"/>
            <a:ext cx="3992563" cy="2944813"/>
            <a:chOff x="336" y="1889"/>
            <a:chExt cx="2515" cy="1855"/>
          </a:xfrm>
        </p:grpSpPr>
        <p:grpSp>
          <p:nvGrpSpPr>
            <p:cNvPr id="10304" name="Group 3"/>
            <p:cNvGrpSpPr/>
            <p:nvPr/>
          </p:nvGrpSpPr>
          <p:grpSpPr bwMode="auto">
            <a:xfrm>
              <a:off x="1594" y="3598"/>
              <a:ext cx="146" cy="146"/>
              <a:chOff x="2898" y="3684"/>
              <a:chExt cx="204" cy="204"/>
            </a:xfrm>
          </p:grpSpPr>
          <p:sp>
            <p:nvSpPr>
              <p:cNvPr id="10356" name="Line 4"/>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57" name="Line 5"/>
              <p:cNvSpPr>
                <a:spLocks noChangeShapeType="1"/>
              </p:cNvSpPr>
              <p:nvPr/>
            </p:nvSpPr>
            <p:spPr bwMode="auto">
              <a:xfrm>
                <a:off x="2898" y="3875"/>
                <a:ext cx="204" cy="7"/>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305" name="Line 6"/>
            <p:cNvSpPr>
              <a:spLocks noChangeShapeType="1"/>
            </p:cNvSpPr>
            <p:nvPr/>
          </p:nvSpPr>
          <p:spPr bwMode="auto">
            <a:xfrm flipH="1">
              <a:off x="1097" y="2697"/>
              <a:ext cx="0" cy="313"/>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06" name="Text Box 7"/>
            <p:cNvSpPr txBox="1">
              <a:spLocks noChangeArrowheads="1"/>
            </p:cNvSpPr>
            <p:nvPr/>
          </p:nvSpPr>
          <p:spPr bwMode="auto">
            <a:xfrm>
              <a:off x="638" y="2038"/>
              <a:ext cx="509"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800" baseline="-25000">
                  <a:latin typeface="Times New Roman" panose="02020603050405020304"/>
                  <a:ea typeface="+mn-ea"/>
                  <a:cs typeface="Times New Roman" panose="02020603050405020304"/>
                </a:rPr>
                <a:t>B1</a:t>
              </a:r>
              <a:endParaRPr lang="en-US" altLang="zh-CN" sz="2800">
                <a:latin typeface="Times New Roman" panose="02020603050405020304"/>
                <a:ea typeface="+mn-ea"/>
                <a:cs typeface="Times New Roman" panose="02020603050405020304"/>
              </a:endParaRPr>
            </a:p>
          </p:txBody>
        </p:sp>
        <p:sp>
          <p:nvSpPr>
            <p:cNvPr id="10307" name="Line 8"/>
            <p:cNvSpPr>
              <a:spLocks noChangeShapeType="1"/>
            </p:cNvSpPr>
            <p:nvPr/>
          </p:nvSpPr>
          <p:spPr bwMode="auto">
            <a:xfrm>
              <a:off x="1099" y="2398"/>
              <a:ext cx="0" cy="333"/>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08" name="Line 9"/>
            <p:cNvSpPr>
              <a:spLocks noChangeShapeType="1"/>
            </p:cNvSpPr>
            <p:nvPr/>
          </p:nvSpPr>
          <p:spPr bwMode="auto">
            <a:xfrm flipH="1" flipV="1">
              <a:off x="1103" y="1938"/>
              <a:ext cx="0" cy="214"/>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09" name="Rectangle 10"/>
            <p:cNvSpPr>
              <a:spLocks noChangeArrowheads="1"/>
            </p:cNvSpPr>
            <p:nvPr/>
          </p:nvSpPr>
          <p:spPr bwMode="auto">
            <a:xfrm>
              <a:off x="1059" y="2151"/>
              <a:ext cx="86"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0" name="Line 11"/>
            <p:cNvSpPr>
              <a:spLocks noChangeShapeType="1"/>
            </p:cNvSpPr>
            <p:nvPr/>
          </p:nvSpPr>
          <p:spPr bwMode="auto">
            <a:xfrm>
              <a:off x="1103" y="1946"/>
              <a:ext cx="1167" cy="0"/>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1" name="Line 12"/>
            <p:cNvSpPr>
              <a:spLocks noChangeShapeType="1"/>
            </p:cNvSpPr>
            <p:nvPr/>
          </p:nvSpPr>
          <p:spPr bwMode="auto">
            <a:xfrm flipV="1">
              <a:off x="1661" y="1941"/>
              <a:ext cx="0" cy="19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2" name="Line 13"/>
            <p:cNvSpPr>
              <a:spLocks noChangeShapeType="1"/>
            </p:cNvSpPr>
            <p:nvPr/>
          </p:nvSpPr>
          <p:spPr bwMode="auto">
            <a:xfrm>
              <a:off x="1545" y="2622"/>
              <a:ext cx="0" cy="23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3" name="Line 14"/>
            <p:cNvSpPr>
              <a:spLocks noChangeShapeType="1"/>
            </p:cNvSpPr>
            <p:nvPr/>
          </p:nvSpPr>
          <p:spPr bwMode="auto">
            <a:xfrm>
              <a:off x="1545" y="2779"/>
              <a:ext cx="127" cy="120"/>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4" name="Line 15"/>
            <p:cNvSpPr>
              <a:spLocks noChangeShapeType="1"/>
            </p:cNvSpPr>
            <p:nvPr/>
          </p:nvSpPr>
          <p:spPr bwMode="auto">
            <a:xfrm flipV="1">
              <a:off x="1545" y="2611"/>
              <a:ext cx="127" cy="10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5" name="Line 16"/>
            <p:cNvSpPr>
              <a:spLocks noChangeShapeType="1"/>
            </p:cNvSpPr>
            <p:nvPr/>
          </p:nvSpPr>
          <p:spPr bwMode="auto">
            <a:xfrm>
              <a:off x="1664" y="2401"/>
              <a:ext cx="0" cy="22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6" name="Line 17"/>
            <p:cNvSpPr>
              <a:spLocks noChangeShapeType="1"/>
            </p:cNvSpPr>
            <p:nvPr/>
          </p:nvSpPr>
          <p:spPr bwMode="auto">
            <a:xfrm flipH="1">
              <a:off x="1665" y="2876"/>
              <a:ext cx="0" cy="23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7" name="Line 18"/>
            <p:cNvSpPr>
              <a:spLocks noChangeShapeType="1"/>
            </p:cNvSpPr>
            <p:nvPr/>
          </p:nvSpPr>
          <p:spPr bwMode="auto">
            <a:xfrm>
              <a:off x="853" y="2729"/>
              <a:ext cx="696"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8" name="Line 19"/>
            <p:cNvSpPr>
              <a:spLocks noChangeShapeType="1"/>
            </p:cNvSpPr>
            <p:nvPr/>
          </p:nvSpPr>
          <p:spPr bwMode="auto">
            <a:xfrm>
              <a:off x="466" y="3594"/>
              <a:ext cx="1927"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19" name="Line 20"/>
            <p:cNvSpPr>
              <a:spLocks noChangeShapeType="1"/>
            </p:cNvSpPr>
            <p:nvPr/>
          </p:nvSpPr>
          <p:spPr bwMode="auto">
            <a:xfrm flipH="1">
              <a:off x="1666" y="3343"/>
              <a:ext cx="0" cy="28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20" name="Rectangle 21"/>
            <p:cNvSpPr>
              <a:spLocks noChangeArrowheads="1"/>
            </p:cNvSpPr>
            <p:nvPr/>
          </p:nvSpPr>
          <p:spPr bwMode="auto">
            <a:xfrm>
              <a:off x="1623" y="2155"/>
              <a:ext cx="84"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21" name="Oval 22"/>
            <p:cNvSpPr>
              <a:spLocks noChangeArrowheads="1"/>
            </p:cNvSpPr>
            <p:nvPr/>
          </p:nvSpPr>
          <p:spPr bwMode="auto">
            <a:xfrm>
              <a:off x="2278" y="1904"/>
              <a:ext cx="69" cy="66"/>
            </a:xfrm>
            <a:prstGeom prst="ellips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nvGrpSpPr>
            <p:cNvPr id="10322" name="Group 23"/>
            <p:cNvGrpSpPr/>
            <p:nvPr/>
          </p:nvGrpSpPr>
          <p:grpSpPr bwMode="auto">
            <a:xfrm>
              <a:off x="797" y="2630"/>
              <a:ext cx="61" cy="211"/>
              <a:chOff x="3454" y="2018"/>
              <a:chExt cx="96" cy="328"/>
            </a:xfrm>
          </p:grpSpPr>
          <p:sp>
            <p:nvSpPr>
              <p:cNvPr id="10354" name="Line 2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55" name="Line 2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323" name="Line 26"/>
            <p:cNvSpPr>
              <a:spLocks noChangeShapeType="1"/>
            </p:cNvSpPr>
            <p:nvPr/>
          </p:nvSpPr>
          <p:spPr bwMode="auto">
            <a:xfrm>
              <a:off x="466" y="2729"/>
              <a:ext cx="326" cy="0"/>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grpSp>
          <p:nvGrpSpPr>
            <p:cNvPr id="10324" name="Group 27"/>
            <p:cNvGrpSpPr/>
            <p:nvPr/>
          </p:nvGrpSpPr>
          <p:grpSpPr bwMode="auto">
            <a:xfrm flipH="1">
              <a:off x="2070" y="2435"/>
              <a:ext cx="62" cy="212"/>
              <a:chOff x="3454" y="2018"/>
              <a:chExt cx="96" cy="328"/>
            </a:xfrm>
          </p:grpSpPr>
          <p:sp>
            <p:nvSpPr>
              <p:cNvPr id="10352" name="Line 28"/>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53" name="Line 29"/>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325" name="Line 30"/>
            <p:cNvSpPr>
              <a:spLocks noChangeShapeType="1"/>
            </p:cNvSpPr>
            <p:nvPr/>
          </p:nvSpPr>
          <p:spPr bwMode="auto">
            <a:xfrm flipH="1" flipV="1">
              <a:off x="2129" y="2530"/>
              <a:ext cx="265" cy="0"/>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26" name="Line 31"/>
            <p:cNvSpPr>
              <a:spLocks noChangeShapeType="1"/>
            </p:cNvSpPr>
            <p:nvPr/>
          </p:nvSpPr>
          <p:spPr bwMode="auto">
            <a:xfrm>
              <a:off x="1661" y="2535"/>
              <a:ext cx="410" cy="0"/>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27" name="Text Box 32"/>
            <p:cNvSpPr txBox="1">
              <a:spLocks noChangeArrowheads="1"/>
            </p:cNvSpPr>
            <p:nvPr/>
          </p:nvSpPr>
          <p:spPr bwMode="auto">
            <a:xfrm>
              <a:off x="1250" y="2091"/>
              <a:ext cx="433"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800" baseline="-25000">
                  <a:latin typeface="Times New Roman" panose="02020603050405020304"/>
                  <a:ea typeface="+mn-ea"/>
                  <a:cs typeface="Times New Roman" panose="02020603050405020304"/>
                </a:rPr>
                <a:t>C</a:t>
              </a:r>
              <a:endParaRPr lang="en-US" altLang="zh-CN" sz="2800">
                <a:latin typeface="Times New Roman" panose="02020603050405020304"/>
                <a:ea typeface="+mn-ea"/>
                <a:cs typeface="Times New Roman" panose="02020603050405020304"/>
              </a:endParaRPr>
            </a:p>
          </p:txBody>
        </p:sp>
        <p:sp>
          <p:nvSpPr>
            <p:cNvPr id="10328" name="Text Box 33"/>
            <p:cNvSpPr txBox="1">
              <a:spLocks noChangeArrowheads="1"/>
            </p:cNvSpPr>
            <p:nvPr/>
          </p:nvSpPr>
          <p:spPr bwMode="auto">
            <a:xfrm>
              <a:off x="604" y="2317"/>
              <a:ext cx="408"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C</a:t>
              </a:r>
              <a:r>
                <a:rPr lang="en-US" altLang="zh-CN" sz="2800" baseline="-25000">
                  <a:latin typeface="Times New Roman" panose="02020603050405020304"/>
                  <a:ea typeface="+mn-ea"/>
                  <a:cs typeface="Times New Roman" panose="02020603050405020304"/>
                </a:rPr>
                <a:t>1</a:t>
              </a:r>
              <a:endParaRPr lang="en-US" altLang="zh-CN" sz="2800">
                <a:latin typeface="Times New Roman" panose="02020603050405020304"/>
                <a:ea typeface="+mn-ea"/>
                <a:cs typeface="Times New Roman" panose="02020603050405020304"/>
              </a:endParaRPr>
            </a:p>
          </p:txBody>
        </p:sp>
        <p:sp>
          <p:nvSpPr>
            <p:cNvPr id="10329" name="Text Box 34"/>
            <p:cNvSpPr txBox="1">
              <a:spLocks noChangeArrowheads="1"/>
            </p:cNvSpPr>
            <p:nvPr/>
          </p:nvSpPr>
          <p:spPr bwMode="auto">
            <a:xfrm>
              <a:off x="1916" y="2136"/>
              <a:ext cx="393"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C</a:t>
              </a:r>
              <a:r>
                <a:rPr lang="en-US" altLang="zh-CN" sz="2400" baseline="-25000">
                  <a:latin typeface="Times New Roman" panose="02020603050405020304"/>
                  <a:ea typeface="+mn-ea"/>
                  <a:cs typeface="Times New Roman" panose="02020603050405020304"/>
                </a:rPr>
                <a:t>2</a:t>
              </a:r>
              <a:endParaRPr lang="en-US" altLang="zh-CN" sz="2400">
                <a:latin typeface="Times New Roman" panose="02020603050405020304"/>
                <a:ea typeface="+mn-ea"/>
                <a:cs typeface="Times New Roman" panose="02020603050405020304"/>
              </a:endParaRPr>
            </a:p>
          </p:txBody>
        </p:sp>
        <p:sp>
          <p:nvSpPr>
            <p:cNvPr id="10330" name="Oval 35"/>
            <p:cNvSpPr>
              <a:spLocks noChangeArrowheads="1"/>
            </p:cNvSpPr>
            <p:nvPr/>
          </p:nvSpPr>
          <p:spPr bwMode="auto">
            <a:xfrm>
              <a:off x="1641" y="3565"/>
              <a:ext cx="69" cy="66"/>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31" name="Rectangle 36"/>
            <p:cNvSpPr>
              <a:spLocks noChangeArrowheads="1"/>
            </p:cNvSpPr>
            <p:nvPr/>
          </p:nvSpPr>
          <p:spPr bwMode="auto">
            <a:xfrm>
              <a:off x="1059" y="3026"/>
              <a:ext cx="86" cy="234"/>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32" name="Text Box 37"/>
            <p:cNvSpPr txBox="1">
              <a:spLocks noChangeArrowheads="1"/>
            </p:cNvSpPr>
            <p:nvPr/>
          </p:nvSpPr>
          <p:spPr bwMode="auto">
            <a:xfrm>
              <a:off x="638" y="2946"/>
              <a:ext cx="509"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800" baseline="-25000">
                  <a:latin typeface="Times New Roman" panose="02020603050405020304"/>
                  <a:ea typeface="+mn-ea"/>
                  <a:cs typeface="Times New Roman" panose="02020603050405020304"/>
                </a:rPr>
                <a:t>B2</a:t>
              </a:r>
              <a:endParaRPr lang="en-US" altLang="zh-CN" sz="2800">
                <a:latin typeface="Times New Roman" panose="02020603050405020304"/>
                <a:ea typeface="+mn-ea"/>
                <a:cs typeface="Times New Roman" panose="02020603050405020304"/>
              </a:endParaRPr>
            </a:p>
          </p:txBody>
        </p:sp>
        <p:sp>
          <p:nvSpPr>
            <p:cNvPr id="10333" name="Rectangle 38"/>
            <p:cNvSpPr>
              <a:spLocks noChangeArrowheads="1"/>
            </p:cNvSpPr>
            <p:nvPr/>
          </p:nvSpPr>
          <p:spPr bwMode="auto">
            <a:xfrm>
              <a:off x="1623" y="3106"/>
              <a:ext cx="84" cy="234"/>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34" name="Line 39"/>
            <p:cNvSpPr>
              <a:spLocks noChangeShapeType="1"/>
            </p:cNvSpPr>
            <p:nvPr/>
          </p:nvSpPr>
          <p:spPr bwMode="auto">
            <a:xfrm flipH="1">
              <a:off x="2382" y="2543"/>
              <a:ext cx="0" cy="389"/>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35" name="Rectangle 40"/>
            <p:cNvSpPr>
              <a:spLocks noChangeArrowheads="1"/>
            </p:cNvSpPr>
            <p:nvPr/>
          </p:nvSpPr>
          <p:spPr bwMode="auto">
            <a:xfrm>
              <a:off x="2340" y="2946"/>
              <a:ext cx="84"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36" name="Text Box 41"/>
            <p:cNvSpPr txBox="1">
              <a:spLocks noChangeArrowheads="1"/>
            </p:cNvSpPr>
            <p:nvPr/>
          </p:nvSpPr>
          <p:spPr bwMode="auto">
            <a:xfrm>
              <a:off x="1268" y="3024"/>
              <a:ext cx="433"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800" baseline="-25000">
                  <a:latin typeface="Times New Roman" panose="02020603050405020304"/>
                  <a:ea typeface="+mn-ea"/>
                  <a:cs typeface="Times New Roman" panose="02020603050405020304"/>
                </a:rPr>
                <a:t>E</a:t>
              </a:r>
              <a:endParaRPr lang="en-US" altLang="zh-CN" sz="2800">
                <a:latin typeface="Times New Roman" panose="02020603050405020304"/>
                <a:ea typeface="+mn-ea"/>
                <a:cs typeface="Times New Roman" panose="02020603050405020304"/>
              </a:endParaRPr>
            </a:p>
          </p:txBody>
        </p:sp>
        <p:sp>
          <p:nvSpPr>
            <p:cNvPr id="10337" name="Text Box 42"/>
            <p:cNvSpPr txBox="1">
              <a:spLocks noChangeArrowheads="1"/>
            </p:cNvSpPr>
            <p:nvPr/>
          </p:nvSpPr>
          <p:spPr bwMode="auto">
            <a:xfrm>
              <a:off x="1991" y="2887"/>
              <a:ext cx="407"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400" baseline="-25000">
                  <a:latin typeface="Times New Roman" panose="02020603050405020304"/>
                  <a:ea typeface="+mn-ea"/>
                  <a:cs typeface="Times New Roman" panose="02020603050405020304"/>
                </a:rPr>
                <a:t>L</a:t>
              </a:r>
              <a:endParaRPr lang="en-US" altLang="zh-CN" sz="2400">
                <a:latin typeface="Times New Roman" panose="02020603050405020304"/>
                <a:ea typeface="+mn-ea"/>
                <a:cs typeface="Times New Roman" panose="02020603050405020304"/>
              </a:endParaRPr>
            </a:p>
          </p:txBody>
        </p:sp>
        <p:sp>
          <p:nvSpPr>
            <p:cNvPr id="10338" name="Rectangle 43"/>
            <p:cNvSpPr>
              <a:spLocks noChangeArrowheads="1"/>
            </p:cNvSpPr>
            <p:nvPr/>
          </p:nvSpPr>
          <p:spPr bwMode="auto">
            <a:xfrm>
              <a:off x="838" y="2471"/>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sp>
          <p:nvSpPr>
            <p:cNvPr id="10339" name="Rectangle 44"/>
            <p:cNvSpPr>
              <a:spLocks noChangeArrowheads="1"/>
            </p:cNvSpPr>
            <p:nvPr/>
          </p:nvSpPr>
          <p:spPr bwMode="auto">
            <a:xfrm>
              <a:off x="1863" y="2286"/>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sp>
          <p:nvSpPr>
            <p:cNvPr id="10340" name="Text Box 45"/>
            <p:cNvSpPr txBox="1">
              <a:spLocks noChangeArrowheads="1"/>
            </p:cNvSpPr>
            <p:nvPr/>
          </p:nvSpPr>
          <p:spPr bwMode="auto">
            <a:xfrm>
              <a:off x="2209" y="1889"/>
              <a:ext cx="642"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a:solidFill>
                    <a:srgbClr val="FF0000"/>
                  </a:solidFill>
                  <a:latin typeface="Times New Roman" panose="02020603050405020304"/>
                  <a:ea typeface="+mn-ea"/>
                  <a:cs typeface="Times New Roman" panose="02020603050405020304"/>
                </a:rPr>
                <a:t>+</a:t>
              </a:r>
              <a:r>
                <a:rPr lang="en-US" altLang="zh-CN" sz="2800">
                  <a:solidFill>
                    <a:srgbClr val="000099"/>
                  </a:solidFill>
                  <a:latin typeface="Times New Roman" panose="02020603050405020304"/>
                  <a:ea typeface="+mn-ea"/>
                  <a:cs typeface="Times New Roman" panose="02020603050405020304"/>
                </a:rPr>
                <a:t>U</a:t>
              </a:r>
              <a:r>
                <a:rPr lang="en-US" altLang="zh-CN" sz="2400" baseline="-25000">
                  <a:solidFill>
                    <a:srgbClr val="000099"/>
                  </a:solidFill>
                  <a:latin typeface="Times New Roman" panose="02020603050405020304"/>
                  <a:ea typeface="+mn-ea"/>
                  <a:cs typeface="Times New Roman" panose="02020603050405020304"/>
                </a:rPr>
                <a:t>CC</a:t>
              </a:r>
              <a:endParaRPr lang="en-US" altLang="zh-CN" sz="2400">
                <a:solidFill>
                  <a:srgbClr val="000099"/>
                </a:solidFill>
                <a:latin typeface="Times New Roman" panose="02020603050405020304"/>
                <a:ea typeface="+mn-ea"/>
                <a:cs typeface="Times New Roman" panose="02020603050405020304"/>
              </a:endParaRPr>
            </a:p>
          </p:txBody>
        </p:sp>
        <p:sp>
          <p:nvSpPr>
            <p:cNvPr id="10341" name="Text Box 46"/>
            <p:cNvSpPr txBox="1">
              <a:spLocks noChangeArrowheads="1"/>
            </p:cNvSpPr>
            <p:nvPr/>
          </p:nvSpPr>
          <p:spPr bwMode="auto">
            <a:xfrm>
              <a:off x="336" y="2972"/>
              <a:ext cx="336" cy="331"/>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latin typeface="Times New Roman" panose="02020603050405020304"/>
                  <a:ea typeface="+mn-ea"/>
                  <a:cs typeface="Times New Roman" panose="02020603050405020304"/>
                </a:rPr>
                <a:t>u</a:t>
              </a:r>
              <a:r>
                <a:rPr lang="en-US" altLang="zh-CN" sz="2800" baseline="-25000">
                  <a:solidFill>
                    <a:srgbClr val="000099"/>
                  </a:solidFill>
                  <a:latin typeface="Times New Roman" panose="02020603050405020304"/>
                  <a:ea typeface="+mn-ea"/>
                  <a:cs typeface="Times New Roman" panose="02020603050405020304"/>
                </a:rPr>
                <a:t>i</a:t>
              </a:r>
              <a:endParaRPr lang="en-US" altLang="zh-CN" sz="2800">
                <a:solidFill>
                  <a:srgbClr val="000099"/>
                </a:solidFill>
                <a:latin typeface="Times New Roman" panose="02020603050405020304"/>
                <a:ea typeface="+mn-ea"/>
                <a:cs typeface="Times New Roman" panose="02020603050405020304"/>
              </a:endParaRPr>
            </a:p>
          </p:txBody>
        </p:sp>
        <p:sp>
          <p:nvSpPr>
            <p:cNvPr id="10342" name="Text Box 47"/>
            <p:cNvSpPr txBox="1">
              <a:spLocks noChangeArrowheads="1"/>
            </p:cNvSpPr>
            <p:nvPr/>
          </p:nvSpPr>
          <p:spPr bwMode="auto">
            <a:xfrm>
              <a:off x="2400" y="2837"/>
              <a:ext cx="390" cy="331"/>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latin typeface="Times New Roman" panose="02020603050405020304"/>
                  <a:ea typeface="+mn-ea"/>
                  <a:cs typeface="Times New Roman" panose="02020603050405020304"/>
                </a:rPr>
                <a:t>u</a:t>
              </a:r>
              <a:r>
                <a:rPr lang="en-US" altLang="zh-CN" sz="2800" baseline="-25000">
                  <a:solidFill>
                    <a:srgbClr val="000099"/>
                  </a:solidFill>
                  <a:latin typeface="Times New Roman" panose="02020603050405020304"/>
                  <a:ea typeface="+mn-ea"/>
                  <a:cs typeface="Times New Roman" panose="02020603050405020304"/>
                </a:rPr>
                <a:t>o</a:t>
              </a:r>
              <a:endParaRPr lang="en-US" altLang="zh-CN" sz="2800">
                <a:solidFill>
                  <a:srgbClr val="000099"/>
                </a:solidFill>
                <a:latin typeface="Times New Roman" panose="02020603050405020304"/>
                <a:ea typeface="+mn-ea"/>
                <a:cs typeface="Times New Roman" panose="02020603050405020304"/>
              </a:endParaRPr>
            </a:p>
          </p:txBody>
        </p:sp>
        <p:sp>
          <p:nvSpPr>
            <p:cNvPr id="10343" name="Rectangle 48" descr="新闻纸"/>
            <p:cNvSpPr>
              <a:spLocks noChangeArrowheads="1"/>
            </p:cNvSpPr>
            <p:nvPr/>
          </p:nvSpPr>
          <p:spPr bwMode="auto">
            <a:xfrm>
              <a:off x="2484" y="2588"/>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sp>
          <p:nvSpPr>
            <p:cNvPr id="10344" name="Rectangle 49" descr="新闻纸"/>
            <p:cNvSpPr>
              <a:spLocks noChangeArrowheads="1"/>
            </p:cNvSpPr>
            <p:nvPr/>
          </p:nvSpPr>
          <p:spPr bwMode="auto">
            <a:xfrm>
              <a:off x="336" y="2688"/>
              <a:ext cx="218" cy="331"/>
            </a:xfrm>
            <a:prstGeom prst="rect">
              <a:avLst/>
            </a:prstGeom>
            <a:noFill/>
            <a:ln>
              <a:noFill/>
            </a:ln>
          </p:spPr>
          <p:txBody>
            <a:bodyPr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sp>
          <p:nvSpPr>
            <p:cNvPr id="10345" name="Rectangle 50" descr="新闻纸"/>
            <p:cNvSpPr>
              <a:spLocks noChangeArrowheads="1"/>
            </p:cNvSpPr>
            <p:nvPr/>
          </p:nvSpPr>
          <p:spPr bwMode="auto">
            <a:xfrm>
              <a:off x="2482" y="3192"/>
              <a:ext cx="236"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sp>
          <p:nvSpPr>
            <p:cNvPr id="10346" name="Rectangle 51" descr="新闻纸"/>
            <p:cNvSpPr>
              <a:spLocks noChangeArrowheads="1"/>
            </p:cNvSpPr>
            <p:nvPr/>
          </p:nvSpPr>
          <p:spPr bwMode="auto">
            <a:xfrm>
              <a:off x="348" y="3264"/>
              <a:ext cx="236" cy="331"/>
            </a:xfrm>
            <a:prstGeom prst="rect">
              <a:avLst/>
            </a:prstGeom>
            <a:noFill/>
            <a:ln>
              <a:noFill/>
            </a:ln>
          </p:spPr>
          <p:txBody>
            <a:bodyPr wrap="none" lIns="90000" tIns="46800" rIns="90000" bIns="46800" anchor="ctr">
              <a:spAutoFit/>
            </a:bodyPr>
            <a:lstStyle/>
            <a:p>
              <a:pPr algn="ctr">
                <a:spcBef>
                  <a:spcPct val="50000"/>
                </a:spcBef>
              </a:pPr>
              <a:r>
                <a:rPr lang="en-US" altLang="zh-CN" sz="2800" b="1" dirty="0">
                  <a:solidFill>
                    <a:srgbClr val="FF0000"/>
                  </a:solidFill>
                  <a:latin typeface="Times New Roman" panose="02020603050405020304"/>
                  <a:cs typeface="Times New Roman" panose="02020603050405020304"/>
                </a:rPr>
                <a:t>–</a:t>
              </a:r>
            </a:p>
          </p:txBody>
        </p:sp>
        <p:sp>
          <p:nvSpPr>
            <p:cNvPr id="10347" name="Line 52"/>
            <p:cNvSpPr>
              <a:spLocks noChangeShapeType="1"/>
            </p:cNvSpPr>
            <p:nvPr/>
          </p:nvSpPr>
          <p:spPr bwMode="auto">
            <a:xfrm>
              <a:off x="2382" y="3204"/>
              <a:ext cx="0" cy="399"/>
            </a:xfrm>
            <a:prstGeom prst="lin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10348" name="Line 53"/>
            <p:cNvSpPr>
              <a:spLocks noChangeShapeType="1"/>
            </p:cNvSpPr>
            <p:nvPr/>
          </p:nvSpPr>
          <p:spPr bwMode="auto">
            <a:xfrm>
              <a:off x="1097" y="3282"/>
              <a:ext cx="0" cy="311"/>
            </a:xfrm>
            <a:prstGeom prst="line">
              <a:avLst/>
            </a:prstGeom>
            <a:noFill/>
            <a:ln w="38100">
              <a:solidFill>
                <a:srgbClr val="000000"/>
              </a:solidFill>
              <a:round/>
            </a:ln>
          </p:spPr>
          <p:txBody>
            <a:bodyPr wrap="none" anchor="ctr"/>
            <a:lstStyle/>
            <a:p>
              <a:endParaRPr lang="zh-CN" altLang="en-US" b="1">
                <a:latin typeface="Times New Roman" panose="02020603050405020304"/>
                <a:cs typeface="Times New Roman" panose="02020603050405020304"/>
              </a:endParaRPr>
            </a:p>
          </p:txBody>
        </p:sp>
        <p:sp>
          <p:nvSpPr>
            <p:cNvPr id="10349" name="Oval 54"/>
            <p:cNvSpPr>
              <a:spLocks noChangeArrowheads="1"/>
            </p:cNvSpPr>
            <p:nvPr/>
          </p:nvSpPr>
          <p:spPr bwMode="auto">
            <a:xfrm flipH="1" flipV="1">
              <a:off x="1067" y="2704"/>
              <a:ext cx="68" cy="68"/>
            </a:xfrm>
            <a:prstGeom prst="ellipse">
              <a:avLst/>
            </a:prstGeom>
            <a:solidFill>
              <a:schemeClr val="tx1"/>
            </a:solidFill>
            <a:ln w="38100">
              <a:solidFill>
                <a:schemeClr val="tx1"/>
              </a:solidFill>
              <a:round/>
            </a:ln>
          </p:spPr>
          <p:txBody>
            <a:bodyPr wrap="squar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50" name="Oval 55"/>
            <p:cNvSpPr>
              <a:spLocks noChangeArrowheads="1"/>
            </p:cNvSpPr>
            <p:nvPr/>
          </p:nvSpPr>
          <p:spPr bwMode="auto">
            <a:xfrm>
              <a:off x="422" y="2695"/>
              <a:ext cx="44" cy="43"/>
            </a:xfrm>
            <a:prstGeom prst="ellipse">
              <a:avLst/>
            </a:prstGeom>
            <a:solidFill>
              <a:srgbClr val="FFFFFF"/>
            </a:solid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10351" name="Oval 56"/>
            <p:cNvSpPr>
              <a:spLocks noChangeArrowheads="1"/>
            </p:cNvSpPr>
            <p:nvPr/>
          </p:nvSpPr>
          <p:spPr bwMode="auto">
            <a:xfrm>
              <a:off x="422" y="3559"/>
              <a:ext cx="44" cy="43"/>
            </a:xfrm>
            <a:prstGeom prst="ellipse">
              <a:avLst/>
            </a:prstGeom>
            <a:solidFill>
              <a:srgbClr val="FFFFFF"/>
            </a:solid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grpSp>
      <p:sp>
        <p:nvSpPr>
          <p:cNvPr id="121913" name="Rectangle 57"/>
          <p:cNvSpPr>
            <a:spLocks noGrp="1" noChangeArrowheads="1"/>
          </p:cNvSpPr>
          <p:nvPr>
            <p:ph type="subTitle" idx="1"/>
          </p:nvPr>
        </p:nvSpPr>
        <p:spPr bwMode="auto">
          <a:xfrm>
            <a:off x="609600" y="838200"/>
            <a:ext cx="8229600" cy="685800"/>
          </a:xfrm>
          <a:ln>
            <a:miter lim="800000"/>
          </a:ln>
        </p:spPr>
        <p:txBody>
          <a:bodyPr vert="horz" wrap="square" lIns="91440" tIns="45720" rIns="91440" bIns="45720" numCol="1" anchor="t" anchorCtr="0" compatLnSpc="1"/>
          <a:lstStyle/>
          <a:p>
            <a:pPr algn="l" eaLnBrk="1" hangingPunct="1">
              <a:spcBef>
                <a:spcPct val="50000"/>
              </a:spcBef>
            </a:pPr>
            <a:r>
              <a:rPr lang="en-US" altLang="zh-CN" b="1" dirty="0" smtClean="0">
                <a:solidFill>
                  <a:srgbClr val="000099"/>
                </a:solidFill>
                <a:effectLst>
                  <a:outerShdw blurRad="38100" dist="38100" dir="2700000" algn="tl">
                    <a:srgbClr val="DDDDDD"/>
                  </a:outerShdw>
                </a:effectLst>
                <a:latin typeface="Times New Roman" panose="02020603050405020304"/>
                <a:cs typeface="Times New Roman" panose="02020603050405020304"/>
              </a:rPr>
              <a:t>4.2.1  </a:t>
            </a:r>
            <a:r>
              <a:rPr lang="zh-CN" altLang="en-US" b="1" dirty="0">
                <a:solidFill>
                  <a:srgbClr val="000099"/>
                </a:solidFill>
                <a:effectLst>
                  <a:outerShdw blurRad="38100" dist="38100" dir="2700000" algn="tl">
                    <a:srgbClr val="DDDDDD"/>
                  </a:outerShdw>
                </a:effectLst>
                <a:latin typeface="Times New Roman" panose="02020603050405020304"/>
                <a:cs typeface="Times New Roman" panose="02020603050405020304"/>
              </a:rPr>
              <a:t>什么是放大电路中</a:t>
            </a:r>
            <a:r>
              <a:rPr lang="zh-CN" altLang="en-US" b="1" dirty="0" smtClean="0">
                <a:solidFill>
                  <a:srgbClr val="000099"/>
                </a:solidFill>
                <a:effectLst>
                  <a:outerShdw blurRad="38100" dist="38100" dir="2700000" algn="tl">
                    <a:srgbClr val="DDDDDD"/>
                  </a:outerShdw>
                </a:effectLst>
                <a:latin typeface="Times New Roman" panose="02020603050405020304"/>
                <a:cs typeface="Times New Roman" panose="02020603050405020304"/>
              </a:rPr>
              <a:t>的负反馈</a:t>
            </a:r>
            <a:endParaRPr lang="zh-CN" altLang="en-US" b="1" dirty="0">
              <a:solidFill>
                <a:srgbClr val="000099"/>
              </a:solidFill>
              <a:effectLst>
                <a:outerShdw blurRad="38100" dist="38100" dir="2700000" algn="tl">
                  <a:srgbClr val="DDDDDD"/>
                </a:outerShdw>
              </a:effectLst>
              <a:latin typeface="Times New Roman" panose="02020603050405020304"/>
              <a:cs typeface="Times New Roman" panose="02020603050405020304"/>
            </a:endParaRPr>
          </a:p>
        </p:txBody>
      </p:sp>
      <p:sp>
        <p:nvSpPr>
          <p:cNvPr id="121914" name="Rectangle 58"/>
          <p:cNvSpPr>
            <a:spLocks noChangeArrowheads="1"/>
          </p:cNvSpPr>
          <p:nvPr/>
        </p:nvSpPr>
        <p:spPr bwMode="auto">
          <a:xfrm>
            <a:off x="609600" y="1447800"/>
            <a:ext cx="8077200" cy="1031875"/>
          </a:xfrm>
          <a:prstGeom prst="rect">
            <a:avLst/>
          </a:prstGeom>
          <a:noFill/>
          <a:ln w="9525">
            <a:noFill/>
            <a:miter lim="800000"/>
          </a:ln>
        </p:spPr>
        <p:txBody>
          <a:bodyPr>
            <a:spAutoFit/>
          </a:bodyPr>
          <a:lstStyle/>
          <a:p>
            <a:pPr>
              <a:spcBef>
                <a:spcPct val="20000"/>
              </a:spcBef>
            </a:pPr>
            <a:r>
              <a:rPr lang="zh-CN" altLang="en-US" sz="2800" b="1" i="0" dirty="0">
                <a:solidFill>
                  <a:srgbClr val="CC0000"/>
                </a:solidFill>
                <a:effectLst>
                  <a:outerShdw blurRad="38100" dist="38100" dir="2700000" algn="tl">
                    <a:srgbClr val="DDDDDD"/>
                  </a:outerShdw>
                </a:effectLst>
                <a:latin typeface="Times New Roman" panose="02020603050405020304"/>
                <a:cs typeface="Times New Roman" panose="02020603050405020304"/>
              </a:rPr>
              <a:t>反馈：</a:t>
            </a:r>
            <a:r>
              <a:rPr lang="zh-CN" altLang="en-US" sz="2800" b="1" i="0" dirty="0">
                <a:effectLst>
                  <a:outerShdw blurRad="38100" dist="38100" dir="2700000" algn="tl">
                    <a:srgbClr val="DDDDDD"/>
                  </a:outerShdw>
                </a:effectLst>
                <a:latin typeface="Times New Roman" panose="02020603050405020304"/>
                <a:cs typeface="Times New Roman" panose="02020603050405020304"/>
              </a:rPr>
              <a:t>将放大电路输出端的信号</a:t>
            </a:r>
            <a:r>
              <a:rPr lang="en-US" altLang="zh-CN" sz="2800" b="1" i="0" dirty="0">
                <a:effectLst>
                  <a:outerShdw blurRad="38100" dist="38100" dir="2700000" algn="tl">
                    <a:srgbClr val="DDDDDD"/>
                  </a:outerShdw>
                </a:effectLst>
                <a:latin typeface="Times New Roman" panose="02020603050405020304"/>
                <a:cs typeface="Times New Roman" panose="02020603050405020304"/>
              </a:rPr>
              <a:t>(</a:t>
            </a:r>
            <a:r>
              <a:rPr lang="zh-CN" altLang="en-US" sz="2800" b="1" i="0" dirty="0">
                <a:effectLst>
                  <a:outerShdw blurRad="38100" dist="38100" dir="2700000" algn="tl">
                    <a:srgbClr val="DDDDDD"/>
                  </a:outerShdw>
                </a:effectLst>
                <a:latin typeface="Times New Roman" panose="02020603050405020304"/>
                <a:cs typeface="Times New Roman" panose="02020603050405020304"/>
              </a:rPr>
              <a:t>电压或电流</a:t>
            </a:r>
            <a:r>
              <a:rPr lang="en-US" altLang="zh-CN" sz="2800" b="1" i="0" dirty="0">
                <a:effectLst>
                  <a:outerShdw blurRad="38100" dist="38100" dir="2700000" algn="tl">
                    <a:srgbClr val="DDDDDD"/>
                  </a:outerShdw>
                </a:effectLst>
                <a:latin typeface="Times New Roman" panose="02020603050405020304"/>
                <a:cs typeface="Times New Roman" panose="02020603050405020304"/>
              </a:rPr>
              <a:t>)</a:t>
            </a:r>
            <a:r>
              <a:rPr lang="zh-CN" altLang="en-US" sz="2800" b="1" i="0" dirty="0">
                <a:effectLst>
                  <a:outerShdw blurRad="38100" dist="38100" dir="2700000" algn="tl">
                    <a:srgbClr val="DDDDDD"/>
                  </a:outerShdw>
                </a:effectLst>
                <a:latin typeface="Times New Roman" panose="02020603050405020304"/>
                <a:cs typeface="Times New Roman" panose="02020603050405020304"/>
              </a:rPr>
              <a:t>的</a:t>
            </a:r>
          </a:p>
          <a:p>
            <a:pPr>
              <a:spcBef>
                <a:spcPct val="20000"/>
              </a:spcBef>
            </a:pPr>
            <a:r>
              <a:rPr lang="zh-CN" altLang="en-US" sz="2800" b="1" i="0" dirty="0">
                <a:effectLst>
                  <a:outerShdw blurRad="38100" dist="38100" dir="2700000" algn="tl">
                    <a:srgbClr val="DDDDDD"/>
                  </a:outerShdw>
                </a:effectLst>
                <a:latin typeface="Times New Roman" panose="02020603050405020304"/>
                <a:cs typeface="Times New Roman" panose="02020603050405020304"/>
              </a:rPr>
              <a:t>      一部分或全部通过某种电路引回到输入端。</a:t>
            </a:r>
          </a:p>
        </p:txBody>
      </p:sp>
      <p:sp>
        <p:nvSpPr>
          <p:cNvPr id="121915" name="Rectangle 59"/>
          <p:cNvSpPr>
            <a:spLocks noGrp="1" noChangeArrowheads="1"/>
          </p:cNvSpPr>
          <p:nvPr>
            <p:ph type="ctrTitle"/>
          </p:nvPr>
        </p:nvSpPr>
        <p:spPr bwMode="auto">
          <a:xfrm>
            <a:off x="457200" y="228600"/>
            <a:ext cx="8153400" cy="685800"/>
          </a:xfrm>
          <a:ln>
            <a:miter lim="800000"/>
          </a:ln>
        </p:spPr>
        <p:txBody>
          <a:bodyPr vert="horz" wrap="square" lIns="91440" tIns="45720" rIns="91440" bIns="45720" numCol="1" anchor="t" anchorCtr="0" compatLnSpc="1"/>
          <a:lstStyle/>
          <a:p>
            <a:pPr eaLnBrk="1" hangingPunct="1"/>
            <a:r>
              <a:rPr lang="en-US" altLang="zh-CN" sz="3600" b="1"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4</a:t>
            </a:r>
            <a:r>
              <a:rPr lang="en-US" altLang="zh-CN" sz="3600" b="1" dirty="0" smtClean="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.2  </a:t>
            </a:r>
            <a:r>
              <a:rPr lang="zh-CN" altLang="en-US" sz="3600" b="1"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放大电路中</a:t>
            </a:r>
            <a:r>
              <a:rPr lang="zh-CN" altLang="en-US" sz="3600" b="1" dirty="0" smtClean="0">
                <a:solidFill>
                  <a:srgbClr val="CC0000"/>
                </a:solidFill>
                <a:effectLst>
                  <a:outerShdw blurRad="38100" dist="38100" dir="2700000" algn="tl">
                    <a:srgbClr val="DDDDDD"/>
                  </a:outerShdw>
                </a:effectLst>
                <a:latin typeface="Times New Roman" panose="02020603050405020304"/>
                <a:ea typeface="+mn-ea"/>
                <a:cs typeface="Times New Roman" panose="02020603050405020304"/>
              </a:rPr>
              <a:t>的负反馈</a:t>
            </a:r>
            <a:endParaRPr lang="zh-CN" altLang="en-US" sz="3600" b="1" dirty="0">
              <a:solidFill>
                <a:srgbClr val="CC0000"/>
              </a:solidFill>
              <a:effectLst>
                <a:outerShdw blurRad="38100" dist="38100" dir="2700000" algn="tl">
                  <a:srgbClr val="DDDDDD"/>
                </a:outerShdw>
              </a:effectLst>
              <a:latin typeface="Times New Roman" panose="02020603050405020304"/>
              <a:ea typeface="+mn-ea"/>
              <a:cs typeface="Times New Roman" panose="02020603050405020304"/>
            </a:endParaRPr>
          </a:p>
        </p:txBody>
      </p:sp>
      <p:grpSp>
        <p:nvGrpSpPr>
          <p:cNvPr id="6" name="Group 64"/>
          <p:cNvGrpSpPr/>
          <p:nvPr/>
        </p:nvGrpSpPr>
        <p:grpSpPr bwMode="auto">
          <a:xfrm>
            <a:off x="3959225" y="2803525"/>
            <a:ext cx="4965700" cy="3086100"/>
            <a:chOff x="2494" y="1814"/>
            <a:chExt cx="3128" cy="1944"/>
          </a:xfrm>
        </p:grpSpPr>
        <p:sp>
          <p:nvSpPr>
            <p:cNvPr id="10249" name="Text Box 65"/>
            <p:cNvSpPr txBox="1">
              <a:spLocks noChangeArrowheads="1"/>
            </p:cNvSpPr>
            <p:nvPr/>
          </p:nvSpPr>
          <p:spPr bwMode="auto">
            <a:xfrm>
              <a:off x="2494" y="3170"/>
              <a:ext cx="573" cy="370"/>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3200">
                  <a:solidFill>
                    <a:srgbClr val="000099"/>
                  </a:solidFill>
                  <a:latin typeface="Times New Roman" panose="02020603050405020304"/>
                  <a:ea typeface="+mn-ea"/>
                  <a:cs typeface="Times New Roman" panose="02020603050405020304"/>
                </a:rPr>
                <a:t>e</a:t>
              </a:r>
              <a:r>
                <a:rPr lang="en-US" altLang="zh-CN" sz="2800" baseline="-25000">
                  <a:solidFill>
                    <a:srgbClr val="000099"/>
                  </a:solidFill>
                  <a:latin typeface="Times New Roman" panose="02020603050405020304"/>
                  <a:ea typeface="+mn-ea"/>
                  <a:cs typeface="Times New Roman" panose="02020603050405020304"/>
                </a:rPr>
                <a:t>s</a:t>
              </a:r>
              <a:endParaRPr lang="en-US" altLang="zh-CN" sz="2800">
                <a:solidFill>
                  <a:srgbClr val="000099"/>
                </a:solidFill>
                <a:latin typeface="Times New Roman" panose="02020603050405020304"/>
                <a:ea typeface="+mn-ea"/>
                <a:cs typeface="Times New Roman" panose="02020603050405020304"/>
              </a:endParaRPr>
            </a:p>
          </p:txBody>
        </p:sp>
        <p:grpSp>
          <p:nvGrpSpPr>
            <p:cNvPr id="10250" name="Group 66"/>
            <p:cNvGrpSpPr/>
            <p:nvPr/>
          </p:nvGrpSpPr>
          <p:grpSpPr bwMode="auto">
            <a:xfrm>
              <a:off x="2600" y="1814"/>
              <a:ext cx="3022" cy="1944"/>
              <a:chOff x="2600" y="1814"/>
              <a:chExt cx="3022" cy="1944"/>
            </a:xfrm>
          </p:grpSpPr>
          <p:sp>
            <p:nvSpPr>
              <p:cNvPr id="10251" name="Text Box 67"/>
              <p:cNvSpPr txBox="1">
                <a:spLocks noChangeArrowheads="1"/>
              </p:cNvSpPr>
              <p:nvPr/>
            </p:nvSpPr>
            <p:spPr bwMode="auto">
              <a:xfrm>
                <a:off x="3379" y="2011"/>
                <a:ext cx="414"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400" baseline="-25000">
                    <a:latin typeface="Times New Roman" panose="02020603050405020304"/>
                    <a:ea typeface="+mn-ea"/>
                    <a:cs typeface="Times New Roman" panose="02020603050405020304"/>
                  </a:rPr>
                  <a:t>B</a:t>
                </a:r>
                <a:endParaRPr lang="en-US" altLang="zh-CN" sz="2400">
                  <a:latin typeface="Times New Roman" panose="02020603050405020304"/>
                  <a:ea typeface="+mn-ea"/>
                  <a:cs typeface="Times New Roman" panose="02020603050405020304"/>
                </a:endParaRPr>
              </a:p>
            </p:txBody>
          </p:sp>
          <p:sp>
            <p:nvSpPr>
              <p:cNvPr id="10252" name="Line 68"/>
              <p:cNvSpPr>
                <a:spLocks noChangeShapeType="1"/>
              </p:cNvSpPr>
              <p:nvPr/>
            </p:nvSpPr>
            <p:spPr bwMode="auto">
              <a:xfrm>
                <a:off x="3784" y="2379"/>
                <a:ext cx="0" cy="272"/>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3" name="Line 69"/>
              <p:cNvSpPr>
                <a:spLocks noChangeShapeType="1"/>
              </p:cNvSpPr>
              <p:nvPr/>
            </p:nvSpPr>
            <p:spPr bwMode="auto">
              <a:xfrm flipH="1" flipV="1">
                <a:off x="3788" y="1855"/>
                <a:ext cx="0" cy="293"/>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4" name="Rectangle 70"/>
              <p:cNvSpPr>
                <a:spLocks noChangeArrowheads="1"/>
              </p:cNvSpPr>
              <p:nvPr/>
            </p:nvSpPr>
            <p:spPr bwMode="auto">
              <a:xfrm>
                <a:off x="3741" y="2143"/>
                <a:ext cx="93"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5" name="Line 71"/>
              <p:cNvSpPr>
                <a:spLocks noChangeShapeType="1"/>
              </p:cNvSpPr>
              <p:nvPr/>
            </p:nvSpPr>
            <p:spPr bwMode="auto">
              <a:xfrm>
                <a:off x="4184" y="2471"/>
                <a:ext cx="0" cy="30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6" name="Line 72"/>
              <p:cNvSpPr>
                <a:spLocks noChangeShapeType="1"/>
              </p:cNvSpPr>
              <p:nvPr/>
            </p:nvSpPr>
            <p:spPr bwMode="auto">
              <a:xfrm flipV="1">
                <a:off x="4184" y="2486"/>
                <a:ext cx="136" cy="9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7" name="Line 73"/>
              <p:cNvSpPr>
                <a:spLocks noChangeShapeType="1"/>
              </p:cNvSpPr>
              <p:nvPr/>
            </p:nvSpPr>
            <p:spPr bwMode="auto">
              <a:xfrm>
                <a:off x="4314" y="1862"/>
                <a:ext cx="0" cy="65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8" name="Line 74"/>
              <p:cNvSpPr>
                <a:spLocks noChangeShapeType="1"/>
              </p:cNvSpPr>
              <p:nvPr/>
            </p:nvSpPr>
            <p:spPr bwMode="auto">
              <a:xfrm>
                <a:off x="4301" y="2787"/>
                <a:ext cx="0" cy="36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59" name="Line 75"/>
              <p:cNvSpPr>
                <a:spLocks noChangeShapeType="1"/>
              </p:cNvSpPr>
              <p:nvPr/>
            </p:nvSpPr>
            <p:spPr bwMode="auto">
              <a:xfrm flipH="1">
                <a:off x="4301" y="3421"/>
                <a:ext cx="0" cy="18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60" name="Line 76"/>
              <p:cNvSpPr>
                <a:spLocks noChangeShapeType="1"/>
              </p:cNvSpPr>
              <p:nvPr/>
            </p:nvSpPr>
            <p:spPr bwMode="auto">
              <a:xfrm flipV="1">
                <a:off x="3002" y="3611"/>
                <a:ext cx="2084"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61" name="Text Box 77"/>
              <p:cNvSpPr txBox="1">
                <a:spLocks noChangeArrowheads="1"/>
              </p:cNvSpPr>
              <p:nvPr/>
            </p:nvSpPr>
            <p:spPr bwMode="auto">
              <a:xfrm>
                <a:off x="4980" y="1879"/>
                <a:ext cx="642"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eaLnBrk="1" hangingPunct="1">
                  <a:spcBef>
                    <a:spcPct val="50000"/>
                  </a:spcBef>
                </a:pPr>
                <a:r>
                  <a:rPr lang="en-US" altLang="zh-CN" sz="2800" dirty="0">
                    <a:solidFill>
                      <a:srgbClr val="FF0000"/>
                    </a:solidFill>
                    <a:latin typeface="Times New Roman" panose="02020603050405020304"/>
                    <a:ea typeface="+mn-ea"/>
                    <a:cs typeface="Times New Roman" panose="02020603050405020304"/>
                  </a:rPr>
                  <a:t>+</a:t>
                </a:r>
                <a:r>
                  <a:rPr lang="en-US" altLang="zh-CN" sz="2800" dirty="0">
                    <a:solidFill>
                      <a:srgbClr val="000099"/>
                    </a:solidFill>
                    <a:latin typeface="Times New Roman" panose="02020603050405020304"/>
                    <a:ea typeface="+mn-ea"/>
                    <a:cs typeface="Times New Roman" panose="02020603050405020304"/>
                  </a:rPr>
                  <a:t>U</a:t>
                </a:r>
                <a:r>
                  <a:rPr lang="en-US" altLang="zh-CN" sz="2400" baseline="-25000" dirty="0">
                    <a:solidFill>
                      <a:srgbClr val="000099"/>
                    </a:solidFill>
                    <a:latin typeface="Times New Roman" panose="02020603050405020304"/>
                    <a:ea typeface="+mn-ea"/>
                    <a:cs typeface="Times New Roman" panose="02020603050405020304"/>
                  </a:rPr>
                  <a:t>CC</a:t>
                </a:r>
                <a:endParaRPr lang="en-US" altLang="zh-CN" sz="2400" dirty="0">
                  <a:solidFill>
                    <a:srgbClr val="000099"/>
                  </a:solidFill>
                  <a:latin typeface="Times New Roman" panose="02020603050405020304"/>
                  <a:ea typeface="+mn-ea"/>
                  <a:cs typeface="Times New Roman" panose="02020603050405020304"/>
                </a:endParaRPr>
              </a:p>
            </p:txBody>
          </p:sp>
          <p:sp>
            <p:nvSpPr>
              <p:cNvPr id="10262" name="Oval 78"/>
              <p:cNvSpPr>
                <a:spLocks noChangeArrowheads="1"/>
              </p:cNvSpPr>
              <p:nvPr/>
            </p:nvSpPr>
            <p:spPr bwMode="auto">
              <a:xfrm>
                <a:off x="5153" y="1814"/>
                <a:ext cx="69" cy="66"/>
              </a:xfrm>
              <a:prstGeom prst="ellips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nvGrpSpPr>
              <p:cNvPr id="10263" name="Group 79"/>
              <p:cNvGrpSpPr/>
              <p:nvPr/>
            </p:nvGrpSpPr>
            <p:grpSpPr bwMode="auto">
              <a:xfrm>
                <a:off x="3374" y="2561"/>
                <a:ext cx="65" cy="201"/>
                <a:chOff x="3454" y="2018"/>
                <a:chExt cx="96" cy="328"/>
              </a:xfrm>
            </p:grpSpPr>
            <p:sp>
              <p:nvSpPr>
                <p:cNvPr id="10302" name="Line 8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03" name="Line 8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264" name="Line 82"/>
              <p:cNvSpPr>
                <a:spLocks noChangeShapeType="1"/>
              </p:cNvSpPr>
              <p:nvPr/>
            </p:nvSpPr>
            <p:spPr bwMode="auto">
              <a:xfrm>
                <a:off x="3013" y="2655"/>
                <a:ext cx="370" cy="0"/>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nvGrpSpPr>
              <p:cNvPr id="10265" name="Group 83"/>
              <p:cNvGrpSpPr/>
              <p:nvPr/>
            </p:nvGrpSpPr>
            <p:grpSpPr bwMode="auto">
              <a:xfrm flipH="1">
                <a:off x="4737" y="2826"/>
                <a:ext cx="65" cy="200"/>
                <a:chOff x="3454" y="2018"/>
                <a:chExt cx="96" cy="328"/>
              </a:xfrm>
            </p:grpSpPr>
            <p:sp>
              <p:nvSpPr>
                <p:cNvPr id="10300" name="Line 84"/>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301" name="Line 85"/>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266" name="Line 86"/>
              <p:cNvSpPr>
                <a:spLocks noChangeShapeType="1"/>
              </p:cNvSpPr>
              <p:nvPr/>
            </p:nvSpPr>
            <p:spPr bwMode="auto">
              <a:xfrm>
                <a:off x="4300" y="2916"/>
                <a:ext cx="437" cy="0"/>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67" name="Text Box 87"/>
              <p:cNvSpPr txBox="1">
                <a:spLocks noChangeArrowheads="1"/>
              </p:cNvSpPr>
              <p:nvPr/>
            </p:nvSpPr>
            <p:spPr bwMode="auto">
              <a:xfrm>
                <a:off x="3120" y="2254"/>
                <a:ext cx="464" cy="331"/>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C</a:t>
                </a:r>
                <a:r>
                  <a:rPr lang="en-US" altLang="zh-CN" sz="2800" baseline="-25000">
                    <a:latin typeface="Times New Roman" panose="02020603050405020304"/>
                    <a:ea typeface="+mn-ea"/>
                    <a:cs typeface="Times New Roman" panose="02020603050405020304"/>
                  </a:rPr>
                  <a:t>1</a:t>
                </a:r>
                <a:endParaRPr lang="en-US" altLang="zh-CN" sz="2800">
                  <a:latin typeface="Times New Roman" panose="02020603050405020304"/>
                  <a:ea typeface="+mn-ea"/>
                  <a:cs typeface="Times New Roman" panose="02020603050405020304"/>
                </a:endParaRPr>
              </a:p>
            </p:txBody>
          </p:sp>
          <p:sp>
            <p:nvSpPr>
              <p:cNvPr id="10268" name="Text Box 88"/>
              <p:cNvSpPr txBox="1">
                <a:spLocks noChangeArrowheads="1"/>
              </p:cNvSpPr>
              <p:nvPr/>
            </p:nvSpPr>
            <p:spPr bwMode="auto">
              <a:xfrm>
                <a:off x="4576" y="2509"/>
                <a:ext cx="408"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C</a:t>
                </a:r>
                <a:r>
                  <a:rPr lang="en-US" altLang="zh-CN" sz="2800" baseline="-25000">
                    <a:latin typeface="Times New Roman" panose="02020603050405020304"/>
                    <a:ea typeface="+mn-ea"/>
                    <a:cs typeface="Times New Roman" panose="02020603050405020304"/>
                  </a:rPr>
                  <a:t>2</a:t>
                </a:r>
                <a:endParaRPr lang="en-US" altLang="zh-CN" sz="2800">
                  <a:latin typeface="Times New Roman" panose="02020603050405020304"/>
                  <a:ea typeface="+mn-ea"/>
                  <a:cs typeface="Times New Roman" panose="02020603050405020304"/>
                </a:endParaRPr>
              </a:p>
            </p:txBody>
          </p:sp>
          <p:sp>
            <p:nvSpPr>
              <p:cNvPr id="10269" name="Line 89"/>
              <p:cNvSpPr>
                <a:spLocks noChangeShapeType="1"/>
              </p:cNvSpPr>
              <p:nvPr/>
            </p:nvSpPr>
            <p:spPr bwMode="auto">
              <a:xfrm>
                <a:off x="3788" y="1850"/>
                <a:ext cx="1356" cy="5"/>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70" name="Oval 90"/>
              <p:cNvSpPr>
                <a:spLocks noChangeArrowheads="1"/>
              </p:cNvSpPr>
              <p:nvPr/>
            </p:nvSpPr>
            <p:spPr bwMode="auto">
              <a:xfrm>
                <a:off x="4266" y="3569"/>
                <a:ext cx="69" cy="66"/>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71" name="Rectangle 91"/>
              <p:cNvSpPr>
                <a:spLocks noChangeArrowheads="1"/>
              </p:cNvSpPr>
              <p:nvPr/>
            </p:nvSpPr>
            <p:spPr bwMode="auto">
              <a:xfrm>
                <a:off x="4258" y="3171"/>
                <a:ext cx="90"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72" name="Line 92"/>
              <p:cNvSpPr>
                <a:spLocks noChangeShapeType="1"/>
              </p:cNvSpPr>
              <p:nvPr/>
            </p:nvSpPr>
            <p:spPr bwMode="auto">
              <a:xfrm flipH="1">
                <a:off x="5081" y="2926"/>
                <a:ext cx="0" cy="231"/>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73" name="Rectangle 93"/>
              <p:cNvSpPr>
                <a:spLocks noChangeArrowheads="1"/>
              </p:cNvSpPr>
              <p:nvPr/>
            </p:nvSpPr>
            <p:spPr bwMode="auto">
              <a:xfrm>
                <a:off x="5029" y="3171"/>
                <a:ext cx="92"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21950" name="Text Box 94"/>
              <p:cNvSpPr txBox="1">
                <a:spLocks noChangeArrowheads="1"/>
              </p:cNvSpPr>
              <p:nvPr/>
            </p:nvSpPr>
            <p:spPr bwMode="auto">
              <a:xfrm>
                <a:off x="3834" y="3125"/>
                <a:ext cx="395" cy="331"/>
              </a:xfrm>
              <a:prstGeom prst="rect">
                <a:avLst/>
              </a:prstGeom>
              <a:noFill/>
              <a:ln w="38100">
                <a:noFill/>
                <a:miter lim="800000"/>
                <a:headEnd type="none" w="sm" len="sm"/>
                <a:tailEnd type="none" w="med" len="lg"/>
              </a:ln>
              <a:effectLst/>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dirty="0">
                    <a:latin typeface="Times New Roman" panose="02020603050405020304"/>
                    <a:ea typeface="+mn-ea"/>
                    <a:cs typeface="Times New Roman" panose="02020603050405020304"/>
                  </a:rPr>
                  <a:t>R</a:t>
                </a:r>
                <a:r>
                  <a:rPr lang="en-US" altLang="zh-CN" baseline="-25000" dirty="0">
                    <a:effectLst>
                      <a:outerShdw blurRad="38100" dist="38100" dir="2700000" algn="tl">
                        <a:srgbClr val="DDDDDD"/>
                      </a:outerShdw>
                    </a:effectLst>
                    <a:latin typeface="Times New Roman" panose="02020603050405020304"/>
                    <a:ea typeface="+mn-ea"/>
                    <a:cs typeface="Times New Roman" panose="02020603050405020304"/>
                  </a:rPr>
                  <a:t>E</a:t>
                </a:r>
                <a:endParaRPr lang="en-US" altLang="zh-CN" dirty="0">
                  <a:effectLst>
                    <a:outerShdw blurRad="38100" dist="38100" dir="2700000" algn="tl">
                      <a:srgbClr val="DDDDDD"/>
                    </a:outerShdw>
                  </a:effectLst>
                  <a:latin typeface="Times New Roman" panose="02020603050405020304"/>
                  <a:ea typeface="+mn-ea"/>
                  <a:cs typeface="Times New Roman" panose="02020603050405020304"/>
                </a:endParaRPr>
              </a:p>
            </p:txBody>
          </p:sp>
          <p:sp>
            <p:nvSpPr>
              <p:cNvPr id="10275" name="Text Box 95"/>
              <p:cNvSpPr txBox="1">
                <a:spLocks noChangeArrowheads="1"/>
              </p:cNvSpPr>
              <p:nvPr/>
            </p:nvSpPr>
            <p:spPr bwMode="auto">
              <a:xfrm>
                <a:off x="4669" y="3103"/>
                <a:ext cx="407"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400" baseline="-25000">
                    <a:latin typeface="Times New Roman" panose="02020603050405020304"/>
                    <a:ea typeface="+mn-ea"/>
                    <a:cs typeface="Times New Roman" panose="02020603050405020304"/>
                  </a:rPr>
                  <a:t>L</a:t>
                </a:r>
                <a:endParaRPr lang="en-US" altLang="zh-CN" sz="2400">
                  <a:latin typeface="Times New Roman" panose="02020603050405020304"/>
                  <a:ea typeface="+mn-ea"/>
                  <a:cs typeface="Times New Roman" panose="02020603050405020304"/>
                </a:endParaRPr>
              </a:p>
            </p:txBody>
          </p:sp>
          <p:sp>
            <p:nvSpPr>
              <p:cNvPr id="10276" name="Line 96"/>
              <p:cNvSpPr>
                <a:spLocks noChangeShapeType="1"/>
              </p:cNvSpPr>
              <p:nvPr/>
            </p:nvSpPr>
            <p:spPr bwMode="auto">
              <a:xfrm>
                <a:off x="4802" y="2916"/>
                <a:ext cx="295" cy="0"/>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77" name="Line 97"/>
              <p:cNvSpPr>
                <a:spLocks noChangeShapeType="1"/>
              </p:cNvSpPr>
              <p:nvPr/>
            </p:nvSpPr>
            <p:spPr bwMode="auto">
              <a:xfrm flipH="1">
                <a:off x="3434" y="2646"/>
                <a:ext cx="756" cy="0"/>
              </a:xfrm>
              <a:prstGeom prst="line">
                <a:avLst/>
              </a:prstGeom>
              <a:noFill/>
              <a:ln w="38100">
                <a:solidFill>
                  <a:schemeClr val="tx1"/>
                </a:solidFill>
                <a:round/>
              </a:ln>
            </p:spPr>
            <p:txBody>
              <a:bodyPr wrap="none" anchor="ctr"/>
              <a:lstStyle/>
              <a:p>
                <a:endParaRPr lang="zh-CN" altLang="en-US" b="1">
                  <a:latin typeface="Times New Roman" panose="02020603050405020304"/>
                  <a:cs typeface="Times New Roman" panose="02020603050405020304"/>
                </a:endParaRPr>
              </a:p>
            </p:txBody>
          </p:sp>
          <p:sp>
            <p:nvSpPr>
              <p:cNvPr id="10278" name="Line 98"/>
              <p:cNvSpPr>
                <a:spLocks noChangeShapeType="1"/>
              </p:cNvSpPr>
              <p:nvPr/>
            </p:nvSpPr>
            <p:spPr bwMode="auto">
              <a:xfrm>
                <a:off x="4190" y="2672"/>
                <a:ext cx="125" cy="123"/>
              </a:xfrm>
              <a:prstGeom prst="line">
                <a:avLst/>
              </a:prstGeom>
              <a:noFill/>
              <a:ln w="38100">
                <a:solidFill>
                  <a:schemeClr val="tx1"/>
                </a:solidFill>
                <a:round/>
                <a:tailEnd type="triangle" w="sm" len="med"/>
              </a:ln>
            </p:spPr>
            <p:txBody>
              <a:bodyPr wrap="none" anchor="ctr"/>
              <a:lstStyle/>
              <a:p>
                <a:endParaRPr lang="zh-CN" altLang="en-US" b="1">
                  <a:latin typeface="Times New Roman" panose="02020603050405020304"/>
                  <a:cs typeface="Times New Roman" panose="02020603050405020304"/>
                </a:endParaRPr>
              </a:p>
            </p:txBody>
          </p:sp>
          <p:grpSp>
            <p:nvGrpSpPr>
              <p:cNvPr id="10279" name="Group 99"/>
              <p:cNvGrpSpPr/>
              <p:nvPr/>
            </p:nvGrpSpPr>
            <p:grpSpPr bwMode="auto">
              <a:xfrm>
                <a:off x="2977" y="2761"/>
                <a:ext cx="533" cy="863"/>
                <a:chOff x="1152" y="2236"/>
                <a:chExt cx="693" cy="1123"/>
              </a:xfrm>
            </p:grpSpPr>
            <p:sp>
              <p:nvSpPr>
                <p:cNvPr id="10297" name="Text Box 100"/>
                <p:cNvSpPr txBox="1">
                  <a:spLocks noChangeArrowheads="1"/>
                </p:cNvSpPr>
                <p:nvPr/>
              </p:nvSpPr>
              <p:spPr bwMode="auto">
                <a:xfrm>
                  <a:off x="1152" y="2506"/>
                  <a:ext cx="693" cy="430"/>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latin typeface="Times New Roman" panose="02020603050405020304"/>
                      <a:ea typeface="+mn-ea"/>
                      <a:cs typeface="Times New Roman" panose="02020603050405020304"/>
                    </a:rPr>
                    <a:t>u</a:t>
                  </a:r>
                  <a:r>
                    <a:rPr lang="en-US" altLang="zh-CN" sz="2800" baseline="-25000">
                      <a:solidFill>
                        <a:srgbClr val="000099"/>
                      </a:solidFill>
                      <a:latin typeface="Times New Roman" panose="02020603050405020304"/>
                      <a:ea typeface="+mn-ea"/>
                      <a:cs typeface="Times New Roman" panose="02020603050405020304"/>
                    </a:rPr>
                    <a:t>i</a:t>
                  </a:r>
                  <a:endParaRPr lang="en-US" altLang="zh-CN" sz="2800">
                    <a:solidFill>
                      <a:srgbClr val="000099"/>
                    </a:solidFill>
                    <a:latin typeface="Times New Roman" panose="02020603050405020304"/>
                    <a:ea typeface="+mn-ea"/>
                    <a:cs typeface="Times New Roman" panose="02020603050405020304"/>
                  </a:endParaRPr>
                </a:p>
              </p:txBody>
            </p:sp>
            <p:sp>
              <p:nvSpPr>
                <p:cNvPr id="10298" name="Rectangle 101" descr="新闻纸"/>
                <p:cNvSpPr>
                  <a:spLocks noChangeArrowheads="1"/>
                </p:cNvSpPr>
                <p:nvPr/>
              </p:nvSpPr>
              <p:spPr bwMode="auto">
                <a:xfrm>
                  <a:off x="1299" y="2236"/>
                  <a:ext cx="315" cy="4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sp>
              <p:nvSpPr>
                <p:cNvPr id="10299" name="Rectangle 102" descr="新闻纸"/>
                <p:cNvSpPr>
                  <a:spLocks noChangeArrowheads="1"/>
                </p:cNvSpPr>
                <p:nvPr/>
              </p:nvSpPr>
              <p:spPr bwMode="auto">
                <a:xfrm>
                  <a:off x="1315" y="2928"/>
                  <a:ext cx="306" cy="4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grpSp>
          <p:grpSp>
            <p:nvGrpSpPr>
              <p:cNvPr id="10280" name="Group 103"/>
              <p:cNvGrpSpPr/>
              <p:nvPr/>
            </p:nvGrpSpPr>
            <p:grpSpPr bwMode="auto">
              <a:xfrm>
                <a:off x="4994" y="2833"/>
                <a:ext cx="572" cy="811"/>
                <a:chOff x="3960" y="2287"/>
                <a:chExt cx="744" cy="1053"/>
              </a:xfrm>
            </p:grpSpPr>
            <p:sp>
              <p:nvSpPr>
                <p:cNvPr id="10294" name="Text Box 104"/>
                <p:cNvSpPr txBox="1">
                  <a:spLocks noChangeArrowheads="1"/>
                </p:cNvSpPr>
                <p:nvPr/>
              </p:nvSpPr>
              <p:spPr bwMode="auto">
                <a:xfrm>
                  <a:off x="3960" y="2520"/>
                  <a:ext cx="744" cy="426"/>
                </a:xfrm>
                <a:prstGeom prst="rect">
                  <a:avLst/>
                </a:prstGeom>
                <a:noFill/>
                <a:ln>
                  <a:noFill/>
                </a:ln>
              </p:spPr>
              <p:txBody>
                <a:bodyPr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solidFill>
                        <a:srgbClr val="000099"/>
                      </a:solidFill>
                      <a:latin typeface="Times New Roman" panose="02020603050405020304"/>
                      <a:ea typeface="+mn-ea"/>
                      <a:cs typeface="Times New Roman" panose="02020603050405020304"/>
                    </a:rPr>
                    <a:t>u</a:t>
                  </a:r>
                  <a:r>
                    <a:rPr lang="en-US" altLang="zh-CN" sz="2800" baseline="-25000">
                      <a:solidFill>
                        <a:srgbClr val="000099"/>
                      </a:solidFill>
                      <a:latin typeface="Times New Roman" panose="02020603050405020304"/>
                      <a:ea typeface="+mn-ea"/>
                      <a:cs typeface="Times New Roman" panose="02020603050405020304"/>
                    </a:rPr>
                    <a:t>o</a:t>
                  </a:r>
                  <a:endParaRPr lang="en-US" altLang="zh-CN" sz="2800">
                    <a:solidFill>
                      <a:srgbClr val="000099"/>
                    </a:solidFill>
                    <a:latin typeface="Times New Roman" panose="02020603050405020304"/>
                    <a:ea typeface="+mn-ea"/>
                    <a:cs typeface="Times New Roman" panose="02020603050405020304"/>
                  </a:endParaRPr>
                </a:p>
              </p:txBody>
            </p:sp>
            <p:sp>
              <p:nvSpPr>
                <p:cNvPr id="10295" name="Rectangle 105" descr="新闻纸"/>
                <p:cNvSpPr>
                  <a:spLocks noChangeArrowheads="1"/>
                </p:cNvSpPr>
                <p:nvPr/>
              </p:nvSpPr>
              <p:spPr bwMode="auto">
                <a:xfrm>
                  <a:off x="4150" y="2287"/>
                  <a:ext cx="315" cy="430"/>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sp>
              <p:nvSpPr>
                <p:cNvPr id="10296" name="Rectangle 106" descr="新闻纸"/>
                <p:cNvSpPr>
                  <a:spLocks noChangeArrowheads="1"/>
                </p:cNvSpPr>
                <p:nvPr/>
              </p:nvSpPr>
              <p:spPr bwMode="auto">
                <a:xfrm>
                  <a:off x="4142" y="2910"/>
                  <a:ext cx="307" cy="430"/>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grpSp>
          <p:sp>
            <p:nvSpPr>
              <p:cNvPr id="10281" name="Rectangle 107" descr="新闻纸"/>
              <p:cNvSpPr>
                <a:spLocks noChangeArrowheads="1"/>
              </p:cNvSpPr>
              <p:nvPr/>
            </p:nvSpPr>
            <p:spPr bwMode="auto">
              <a:xfrm>
                <a:off x="4529" y="2666"/>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latin typeface="Times New Roman" panose="02020603050405020304"/>
                    <a:cs typeface="Times New Roman" panose="02020603050405020304"/>
                  </a:rPr>
                  <a:t>+</a:t>
                </a:r>
              </a:p>
            </p:txBody>
          </p:sp>
          <p:sp>
            <p:nvSpPr>
              <p:cNvPr id="10282" name="Rectangle 108" descr="新闻纸"/>
              <p:cNvSpPr>
                <a:spLocks noChangeArrowheads="1"/>
              </p:cNvSpPr>
              <p:nvPr/>
            </p:nvSpPr>
            <p:spPr bwMode="auto">
              <a:xfrm>
                <a:off x="3421" y="2381"/>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0000"/>
                    </a:solidFill>
                    <a:latin typeface="Times New Roman" panose="02020603050405020304"/>
                    <a:cs typeface="Times New Roman" panose="02020603050405020304"/>
                  </a:rPr>
                  <a:t>+</a:t>
                </a:r>
              </a:p>
            </p:txBody>
          </p:sp>
          <p:grpSp>
            <p:nvGrpSpPr>
              <p:cNvPr id="10283" name="Group 109"/>
              <p:cNvGrpSpPr/>
              <p:nvPr/>
            </p:nvGrpSpPr>
            <p:grpSpPr bwMode="auto">
              <a:xfrm>
                <a:off x="4227" y="3610"/>
                <a:ext cx="148" cy="148"/>
                <a:chOff x="2880" y="3360"/>
                <a:chExt cx="192" cy="192"/>
              </a:xfrm>
            </p:grpSpPr>
            <p:sp>
              <p:nvSpPr>
                <p:cNvPr id="10292" name="Line 110"/>
                <p:cNvSpPr>
                  <a:spLocks noChangeShapeType="1"/>
                </p:cNvSpPr>
                <p:nvPr/>
              </p:nvSpPr>
              <p:spPr bwMode="auto">
                <a:xfrm>
                  <a:off x="2976" y="3360"/>
                  <a:ext cx="0" cy="192"/>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93" name="Line 111"/>
                <p:cNvSpPr>
                  <a:spLocks noChangeShapeType="1"/>
                </p:cNvSpPr>
                <p:nvPr/>
              </p:nvSpPr>
              <p:spPr bwMode="auto">
                <a:xfrm>
                  <a:off x="2880" y="3552"/>
                  <a:ext cx="192" cy="0"/>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grpSp>
          <p:sp>
            <p:nvSpPr>
              <p:cNvPr id="10284" name="Line 112"/>
              <p:cNvSpPr>
                <a:spLocks noChangeShapeType="1"/>
              </p:cNvSpPr>
              <p:nvPr/>
            </p:nvSpPr>
            <p:spPr bwMode="auto">
              <a:xfrm>
                <a:off x="5081" y="3400"/>
                <a:ext cx="0" cy="226"/>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85" name="Rectangle 113"/>
              <p:cNvSpPr>
                <a:spLocks noChangeArrowheads="1"/>
              </p:cNvSpPr>
              <p:nvPr/>
            </p:nvSpPr>
            <p:spPr bwMode="auto">
              <a:xfrm>
                <a:off x="2956" y="2824"/>
                <a:ext cx="90"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86" name="Line 114"/>
              <p:cNvSpPr>
                <a:spLocks noChangeShapeType="1"/>
              </p:cNvSpPr>
              <p:nvPr/>
            </p:nvSpPr>
            <p:spPr bwMode="auto">
              <a:xfrm>
                <a:off x="3002" y="2649"/>
                <a:ext cx="0" cy="174"/>
              </a:xfrm>
              <a:prstGeom prst="lin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87" name="Line 115"/>
              <p:cNvSpPr>
                <a:spLocks noChangeShapeType="1"/>
              </p:cNvSpPr>
              <p:nvPr/>
            </p:nvSpPr>
            <p:spPr bwMode="auto">
              <a:xfrm>
                <a:off x="3002" y="3065"/>
                <a:ext cx="0" cy="544"/>
              </a:xfrm>
              <a:prstGeom prst="line">
                <a:avLst/>
              </a:prstGeom>
              <a:noFill/>
              <a:ln w="38100">
                <a:solidFill>
                  <a:schemeClr val="tx1"/>
                </a:solidFill>
                <a:round/>
              </a:ln>
            </p:spPr>
            <p:txBody>
              <a:bodyPr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88" name="Oval 116"/>
              <p:cNvSpPr>
                <a:spLocks noChangeArrowheads="1"/>
              </p:cNvSpPr>
              <p:nvPr/>
            </p:nvSpPr>
            <p:spPr bwMode="auto">
              <a:xfrm>
                <a:off x="2910" y="3314"/>
                <a:ext cx="181" cy="181"/>
              </a:xfrm>
              <a:prstGeom prst="ellipse">
                <a:avLst/>
              </a:prstGeom>
              <a:noFill/>
              <a:ln w="38100">
                <a:solidFill>
                  <a:schemeClr val="tx1"/>
                </a:solidFill>
                <a:round/>
              </a:ln>
            </p:spPr>
            <p:txBody>
              <a:bodyPr wrap="none" lIns="90000" tIns="46800" rIns="90000" bIns="46800" anchor="ctr">
                <a:spAutoFit/>
              </a:bodyPr>
              <a:lstStyle/>
              <a:p>
                <a:endParaRPr lang="zh-CN" altLang="en-US" b="1">
                  <a:latin typeface="Times New Roman" panose="02020603050405020304"/>
                  <a:cs typeface="Times New Roman" panose="02020603050405020304"/>
                </a:endParaRPr>
              </a:p>
            </p:txBody>
          </p:sp>
          <p:sp>
            <p:nvSpPr>
              <p:cNvPr id="10289" name="Rectangle 117" descr="新闻纸"/>
              <p:cNvSpPr>
                <a:spLocks noChangeArrowheads="1"/>
              </p:cNvSpPr>
              <p:nvPr/>
            </p:nvSpPr>
            <p:spPr bwMode="auto">
              <a:xfrm>
                <a:off x="2764" y="3065"/>
                <a:ext cx="242"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sp>
            <p:nvSpPr>
              <p:cNvPr id="10290" name="Rectangle 118" descr="新闻纸"/>
              <p:cNvSpPr>
                <a:spLocks noChangeArrowheads="1"/>
              </p:cNvSpPr>
              <p:nvPr/>
            </p:nvSpPr>
            <p:spPr bwMode="auto">
              <a:xfrm>
                <a:off x="2776" y="3380"/>
                <a:ext cx="236" cy="331"/>
              </a:xfrm>
              <a:prstGeom prst="rect">
                <a:avLst/>
              </a:prstGeom>
              <a:noFill/>
              <a:ln>
                <a:noFill/>
              </a:ln>
            </p:spPr>
            <p:txBody>
              <a:bodyPr wrap="none" lIns="90000" tIns="46800" rIns="90000" bIns="46800" anchor="ctr">
                <a:spAutoFit/>
              </a:bodyPr>
              <a:lstStyle/>
              <a:p>
                <a:pPr algn="ctr">
                  <a:spcBef>
                    <a:spcPct val="50000"/>
                  </a:spcBef>
                </a:pPr>
                <a:r>
                  <a:rPr lang="en-US" altLang="zh-CN" sz="2800" b="1">
                    <a:solidFill>
                      <a:srgbClr val="FF3300"/>
                    </a:solidFill>
                    <a:latin typeface="Times New Roman" panose="02020603050405020304"/>
                    <a:cs typeface="Times New Roman" panose="02020603050405020304"/>
                  </a:rPr>
                  <a:t>–</a:t>
                </a:r>
              </a:p>
            </p:txBody>
          </p:sp>
          <p:sp>
            <p:nvSpPr>
              <p:cNvPr id="10291" name="Text Box 119"/>
              <p:cNvSpPr txBox="1">
                <a:spLocks noChangeArrowheads="1"/>
              </p:cNvSpPr>
              <p:nvPr/>
            </p:nvSpPr>
            <p:spPr bwMode="auto">
              <a:xfrm>
                <a:off x="2600" y="2733"/>
                <a:ext cx="400" cy="331"/>
              </a:xfrm>
              <a:prstGeom prst="rect">
                <a:avLst/>
              </a:prstGeom>
              <a:noFill/>
              <a:ln>
                <a:noFill/>
              </a:ln>
            </p:spPr>
            <p:txBody>
              <a:bodyPr wrap="none" lIns="90000" tIns="46800" rIns="90000" bIns="46800" anchor="ctr">
                <a:spAutoFit/>
              </a:bodyPr>
              <a:lstStyle>
                <a:lvl1pPr eaLnBrk="0" hangingPunct="0">
                  <a:defRPr kumimoji="1" sz="2000" b="1" i="1">
                    <a:solidFill>
                      <a:schemeClr val="tx1"/>
                    </a:solidFill>
                    <a:latin typeface="Times New Roman" panose="02020603050405020304" charset="0"/>
                    <a:ea typeface="宋体" panose="02010600030101010101" pitchFamily="2" charset="-122"/>
                    <a:cs typeface="宋体" panose="02010600030101010101" pitchFamily="2" charset="-122"/>
                  </a:defRPr>
                </a:lvl1pPr>
                <a:lvl2pPr marL="742950" indent="-285750" eaLnBrk="0" hangingPunct="0">
                  <a:defRPr kumimoji="1" sz="2000" b="1" i="1">
                    <a:solidFill>
                      <a:schemeClr val="tx1"/>
                    </a:solidFill>
                    <a:latin typeface="Times New Roman" panose="02020603050405020304"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charset="0"/>
                    <a:ea typeface="宋体" panose="02010600030101010101" pitchFamily="2" charset="-122"/>
                  </a:defRPr>
                </a:lvl9pPr>
              </a:lstStyle>
              <a:p>
                <a:pPr algn="ctr" eaLnBrk="1" hangingPunct="1">
                  <a:spcBef>
                    <a:spcPct val="50000"/>
                  </a:spcBef>
                </a:pPr>
                <a:r>
                  <a:rPr lang="en-US" altLang="zh-CN" sz="2800">
                    <a:latin typeface="Times New Roman" panose="02020603050405020304"/>
                    <a:ea typeface="+mn-ea"/>
                    <a:cs typeface="Times New Roman" panose="02020603050405020304"/>
                  </a:rPr>
                  <a:t>R</a:t>
                </a:r>
                <a:r>
                  <a:rPr lang="en-US" altLang="zh-CN" sz="2400" baseline="-25000">
                    <a:latin typeface="Times New Roman" panose="02020603050405020304"/>
                    <a:ea typeface="+mn-ea"/>
                    <a:cs typeface="Times New Roman" panose="02020603050405020304"/>
                  </a:rPr>
                  <a:t>S</a:t>
                </a:r>
                <a:endParaRPr lang="en-US" altLang="zh-CN" sz="2400">
                  <a:latin typeface="Times New Roman" panose="02020603050405020304"/>
                  <a:ea typeface="+mn-ea"/>
                  <a:cs typeface="Times New Roman" panose="02020603050405020304"/>
                </a:endParaRPr>
              </a:p>
            </p:txBody>
          </p:sp>
        </p:grpSp>
      </p:grpSp>
      <p:sp>
        <p:nvSpPr>
          <p:cNvPr id="121976" name="AutoShape 120" descr="75%"/>
          <p:cNvSpPr>
            <a:spLocks noChangeArrowheads="1"/>
          </p:cNvSpPr>
          <p:nvPr/>
        </p:nvSpPr>
        <p:spPr bwMode="auto">
          <a:xfrm>
            <a:off x="6934200" y="3124200"/>
            <a:ext cx="1790700" cy="1177925"/>
          </a:xfrm>
          <a:prstGeom prst="wedgeRoundRectCallout">
            <a:avLst>
              <a:gd name="adj1" fmla="val -55676"/>
              <a:gd name="adj2" fmla="val 116981"/>
              <a:gd name="adj3" fmla="val 16667"/>
            </a:avLst>
          </a:prstGeom>
          <a:pattFill prst="pct75">
            <a:fgClr>
              <a:srgbClr val="FFFF66"/>
            </a:fgClr>
            <a:bgClr>
              <a:srgbClr val="FFFFFF"/>
            </a:bgClr>
          </a:pattFill>
          <a:ln w="28575">
            <a:solidFill>
              <a:srgbClr val="006600"/>
            </a:solidFill>
            <a:miter lim="800000"/>
          </a:ln>
        </p:spPr>
        <p:txBody>
          <a:bodyPr wrap="none" anchor="ctr"/>
          <a:lstStyle/>
          <a:p>
            <a:pPr algn="ctr"/>
            <a:r>
              <a:rPr lang="zh-CN" altLang="en-US" b="1" i="0">
                <a:solidFill>
                  <a:srgbClr val="FF0000"/>
                </a:solidFill>
                <a:effectLst>
                  <a:outerShdw blurRad="38100" dist="38100" dir="2700000" algn="tl">
                    <a:srgbClr val="DDDDDD"/>
                  </a:outerShdw>
                </a:effectLst>
                <a:latin typeface="Times New Roman" panose="02020603050405020304"/>
                <a:cs typeface="Times New Roman" panose="02020603050405020304"/>
              </a:rPr>
              <a:t>通过</a:t>
            </a:r>
            <a:r>
              <a:rPr lang="en-US" altLang="zh-CN" b="1" i="0">
                <a:effectLst>
                  <a:outerShdw blurRad="38100" dist="38100" dir="2700000" algn="tl">
                    <a:srgbClr val="DDDDDD"/>
                  </a:outerShdw>
                </a:effectLst>
                <a:latin typeface="Times New Roman" panose="02020603050405020304"/>
                <a:cs typeface="Times New Roman" panose="02020603050405020304"/>
              </a:rPr>
              <a:t>R</a:t>
            </a:r>
            <a:r>
              <a:rPr lang="en-US" altLang="zh-CN" b="1" i="0" baseline="-25000">
                <a:effectLst>
                  <a:outerShdw blurRad="38100" dist="38100" dir="2700000" algn="tl">
                    <a:srgbClr val="DDDDDD"/>
                  </a:outerShdw>
                </a:effectLst>
                <a:latin typeface="Times New Roman" panose="02020603050405020304"/>
                <a:cs typeface="Times New Roman" panose="02020603050405020304"/>
              </a:rPr>
              <a:t>E</a:t>
            </a:r>
          </a:p>
          <a:p>
            <a:pPr algn="ctr"/>
            <a:r>
              <a:rPr lang="zh-CN" altLang="en-US" b="1" i="0">
                <a:solidFill>
                  <a:srgbClr val="FF0000"/>
                </a:solidFill>
                <a:effectLst>
                  <a:outerShdw blurRad="38100" dist="38100" dir="2700000" algn="tl">
                    <a:srgbClr val="DDDDDD"/>
                  </a:outerShdw>
                </a:effectLst>
                <a:latin typeface="Times New Roman" panose="02020603050405020304"/>
                <a:cs typeface="Times New Roman" panose="02020603050405020304"/>
              </a:rPr>
              <a:t>将输出电压</a:t>
            </a:r>
          </a:p>
          <a:p>
            <a:pPr algn="ctr"/>
            <a:r>
              <a:rPr lang="zh-CN" altLang="en-US" b="1" i="0">
                <a:solidFill>
                  <a:srgbClr val="FF0000"/>
                </a:solidFill>
                <a:effectLst>
                  <a:outerShdw blurRad="38100" dist="38100" dir="2700000" algn="tl">
                    <a:srgbClr val="DDDDDD"/>
                  </a:outerShdw>
                </a:effectLst>
                <a:latin typeface="Times New Roman" panose="02020603050405020304"/>
                <a:cs typeface="Times New Roman" panose="02020603050405020304"/>
              </a:rPr>
              <a:t>反馈到输入</a:t>
            </a:r>
          </a:p>
        </p:txBody>
      </p:sp>
      <p:sp>
        <p:nvSpPr>
          <p:cNvPr id="121977" name="AutoShape 121" descr="90%"/>
          <p:cNvSpPr>
            <a:spLocks noChangeArrowheads="1"/>
          </p:cNvSpPr>
          <p:nvPr/>
        </p:nvSpPr>
        <p:spPr bwMode="auto">
          <a:xfrm>
            <a:off x="2721689" y="2911822"/>
            <a:ext cx="1905000" cy="1254125"/>
          </a:xfrm>
          <a:prstGeom prst="wedgeRoundRectCallout">
            <a:avLst>
              <a:gd name="adj1" fmla="val -54000"/>
              <a:gd name="adj2" fmla="val 102023"/>
              <a:gd name="adj3" fmla="val 16667"/>
            </a:avLst>
          </a:prstGeom>
          <a:pattFill prst="pct90">
            <a:fgClr>
              <a:srgbClr val="CCFF33"/>
            </a:fgClr>
            <a:bgClr>
              <a:srgbClr val="FFFFFF"/>
            </a:bgClr>
          </a:pattFill>
          <a:ln w="28575">
            <a:solidFill>
              <a:srgbClr val="008000"/>
            </a:solidFill>
            <a:miter lim="800000"/>
          </a:ln>
        </p:spPr>
        <p:txBody>
          <a:bodyPr wrap="none" anchor="ctr"/>
          <a:lstStyle/>
          <a:p>
            <a:pPr algn="ctr"/>
            <a:r>
              <a:rPr lang="zh-CN" altLang="en-US" b="1" i="0">
                <a:solidFill>
                  <a:srgbClr val="000099"/>
                </a:solidFill>
                <a:effectLst>
                  <a:outerShdw blurRad="38100" dist="38100" dir="2700000" algn="tl">
                    <a:srgbClr val="DDDDDD"/>
                  </a:outerShdw>
                </a:effectLst>
                <a:latin typeface="Times New Roman" panose="02020603050405020304"/>
                <a:cs typeface="Times New Roman" panose="02020603050405020304"/>
              </a:rPr>
              <a:t>通过</a:t>
            </a:r>
            <a:r>
              <a:rPr lang="en-US" altLang="zh-CN" b="1" i="0">
                <a:solidFill>
                  <a:srgbClr val="FF0000"/>
                </a:solidFill>
                <a:effectLst>
                  <a:outerShdw blurRad="38100" dist="38100" dir="2700000" algn="tl">
                    <a:srgbClr val="DDDDDD"/>
                  </a:outerShdw>
                </a:effectLst>
                <a:latin typeface="Times New Roman" panose="02020603050405020304"/>
                <a:cs typeface="Times New Roman" panose="02020603050405020304"/>
              </a:rPr>
              <a:t>R</a:t>
            </a:r>
            <a:r>
              <a:rPr lang="en-US" altLang="zh-CN" b="1" i="0" baseline="-25000">
                <a:solidFill>
                  <a:srgbClr val="FF0000"/>
                </a:solidFill>
                <a:effectLst>
                  <a:outerShdw blurRad="38100" dist="38100" dir="2700000" algn="tl">
                    <a:srgbClr val="DDDDDD"/>
                  </a:outerShdw>
                </a:effectLst>
                <a:latin typeface="Times New Roman" panose="02020603050405020304"/>
                <a:cs typeface="Times New Roman" panose="02020603050405020304"/>
              </a:rPr>
              <a:t>E</a:t>
            </a:r>
          </a:p>
          <a:p>
            <a:pPr algn="ctr"/>
            <a:r>
              <a:rPr lang="zh-CN" altLang="en-US" b="1" i="0">
                <a:solidFill>
                  <a:srgbClr val="000099"/>
                </a:solidFill>
                <a:effectLst>
                  <a:outerShdw blurRad="38100" dist="38100" dir="2700000" algn="tl">
                    <a:srgbClr val="DDDDDD"/>
                  </a:outerShdw>
                </a:effectLst>
                <a:latin typeface="Times New Roman" panose="02020603050405020304"/>
                <a:cs typeface="Times New Roman" panose="02020603050405020304"/>
              </a:rPr>
              <a:t>将输出电流</a:t>
            </a:r>
          </a:p>
          <a:p>
            <a:pPr algn="ctr"/>
            <a:r>
              <a:rPr lang="zh-CN" altLang="en-US" b="1" i="0">
                <a:solidFill>
                  <a:srgbClr val="000099"/>
                </a:solidFill>
                <a:effectLst>
                  <a:outerShdw blurRad="38100" dist="38100" dir="2700000" algn="tl">
                    <a:srgbClr val="DDDDDD"/>
                  </a:outerShdw>
                </a:effectLst>
                <a:latin typeface="Times New Roman" panose="02020603050405020304"/>
                <a:cs typeface="Times New Roman" panose="02020603050405020304"/>
              </a:rPr>
              <a:t>反馈到输入</a:t>
            </a:r>
          </a:p>
        </p:txBody>
      </p:sp>
    </p:spTree>
    <p:extLst>
      <p:ext uri="{BB962C8B-B14F-4D97-AF65-F5344CB8AC3E}">
        <p14:creationId xmlns:p14="http://schemas.microsoft.com/office/powerpoint/2010/main" val="21442920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913">
                                            <p:txEl>
                                              <p:pRg st="0" end="0"/>
                                            </p:txEl>
                                          </p:spTgt>
                                        </p:tgtEl>
                                        <p:attrNameLst>
                                          <p:attrName>style.visibility</p:attrName>
                                        </p:attrNameLst>
                                      </p:cBhvr>
                                      <p:to>
                                        <p:strVal val="visible"/>
                                      </p:to>
                                    </p:set>
                                    <p:animEffect transition="in" filter="wipe(left)">
                                      <p:cBhvr>
                                        <p:cTn id="7" dur="500"/>
                                        <p:tgtEl>
                                          <p:spTgt spid="1219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914"/>
                                        </p:tgtEl>
                                        <p:attrNameLst>
                                          <p:attrName>style.visibility</p:attrName>
                                        </p:attrNameLst>
                                      </p:cBhvr>
                                      <p:to>
                                        <p:strVal val="visible"/>
                                      </p:to>
                                    </p:set>
                                    <p:animEffect transition="in" filter="wipe(left)">
                                      <p:cBhvr>
                                        <p:cTn id="12" dur="500"/>
                                        <p:tgtEl>
                                          <p:spTgt spid="1219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1977"/>
                                        </p:tgtEl>
                                        <p:attrNameLst>
                                          <p:attrName>style.visibility</p:attrName>
                                        </p:attrNameLst>
                                      </p:cBhvr>
                                      <p:to>
                                        <p:strVal val="visible"/>
                                      </p:to>
                                    </p:set>
                                    <p:animEffect transition="in" filter="wipe(up)">
                                      <p:cBhvr>
                                        <p:cTn id="22" dur="500"/>
                                        <p:tgtEl>
                                          <p:spTgt spid="1219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1976"/>
                                        </p:tgtEl>
                                        <p:attrNameLst>
                                          <p:attrName>style.visibility</p:attrName>
                                        </p:attrNameLst>
                                      </p:cBhvr>
                                      <p:to>
                                        <p:strVal val="visible"/>
                                      </p:to>
                                    </p:set>
                                    <p:animEffect transition="in" filter="wipe(up)">
                                      <p:cBhvr>
                                        <p:cTn id="32" dur="500"/>
                                        <p:tgtEl>
                                          <p:spTgt spid="121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13" grpId="0" build="p" autoUpdateAnimBg="0"/>
      <p:bldP spid="121914" grpId="0" autoUpdateAnimBg="0"/>
      <p:bldP spid="121976" grpId="0" animBg="1" autoUpdateAnimBg="0"/>
      <p:bldP spid="121977"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317500"/>
            <a:ext cx="4419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dirty="0" smtClean="0">
                <a:solidFill>
                  <a:srgbClr val="000099"/>
                </a:solidFill>
                <a:effectLst>
                  <a:outerShdw blurRad="38100" dist="38100" dir="2700000" algn="tl">
                    <a:srgbClr val="C0C0C0"/>
                  </a:outerShdw>
                </a:effectLst>
              </a:rPr>
              <a:t>3. </a:t>
            </a:r>
            <a:r>
              <a:rPr lang="zh-CN" altLang="en-US" sz="2800" b="1" dirty="0" smtClean="0">
                <a:solidFill>
                  <a:srgbClr val="000099"/>
                </a:solidFill>
                <a:effectLst>
                  <a:outerShdw blurRad="38100" dist="38100" dir="2700000" algn="tl">
                    <a:srgbClr val="C0C0C0"/>
                  </a:outerShdw>
                </a:effectLst>
              </a:rPr>
              <a:t>起振及稳幅振荡的过程</a:t>
            </a:r>
          </a:p>
        </p:txBody>
      </p:sp>
      <p:sp>
        <p:nvSpPr>
          <p:cNvPr id="9219" name="Rectangle 3"/>
          <p:cNvSpPr>
            <a:spLocks noChangeArrowheads="1"/>
          </p:cNvSpPr>
          <p:nvPr/>
        </p:nvSpPr>
        <p:spPr bwMode="auto">
          <a:xfrm>
            <a:off x="838200" y="774700"/>
            <a:ext cx="7239000" cy="1435100"/>
          </a:xfrm>
          <a:prstGeom prst="rect">
            <a:avLst/>
          </a:prstGeom>
          <a:noFill/>
          <a:ln w="9525">
            <a:noFill/>
            <a:miter lim="800000"/>
            <a:headEnd/>
            <a:tailEnd/>
          </a:ln>
          <a:effectLst/>
        </p:spPr>
        <p:txBody>
          <a:bodyPr>
            <a:spAutoFit/>
          </a:bodyPr>
          <a:lstStyle/>
          <a:p>
            <a:pPr eaLnBrk="0" hangingPunct="0">
              <a:lnSpc>
                <a:spcPct val="105000"/>
              </a:lnSpc>
              <a:defRPr/>
            </a:pPr>
            <a:r>
              <a:rPr lang="zh-CN" altLang="en-US" sz="2800" b="1">
                <a:effectLst>
                  <a:outerShdw blurRad="38100" dist="38100" dir="2700000" algn="tl">
                    <a:srgbClr val="C0C0C0"/>
                  </a:outerShdw>
                </a:effectLst>
                <a:ea typeface="宋体" pitchFamily="2" charset="-122"/>
              </a:rPr>
              <a:t>设：</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o</a:t>
            </a:r>
            <a:r>
              <a:rPr lang="en-US" altLang="zh-CN" sz="2800" b="1" i="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latin typeface="宋体" pitchFamily="2" charset="-122"/>
                <a:ea typeface="宋体" pitchFamily="2" charset="-122"/>
              </a:rPr>
              <a:t>是振荡电路输出电压的幅度，</a:t>
            </a:r>
          </a:p>
          <a:p>
            <a:pPr eaLnBrk="0" hangingPunct="0">
              <a:lnSpc>
                <a:spcPct val="105000"/>
              </a:lnSpc>
              <a:defRPr/>
            </a:pPr>
            <a:r>
              <a:rPr lang="zh-CN" altLang="en-US" sz="2800" b="1" i="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rPr>
              <a:t>B </a:t>
            </a:r>
            <a:r>
              <a:rPr lang="zh-CN" altLang="en-US" sz="2800" b="1">
                <a:effectLst>
                  <a:outerShdw blurRad="38100" dist="38100" dir="2700000" algn="tl">
                    <a:srgbClr val="C0C0C0"/>
                  </a:outerShdw>
                </a:effectLst>
                <a:latin typeface="宋体" pitchFamily="2" charset="-122"/>
                <a:ea typeface="宋体" pitchFamily="2" charset="-122"/>
              </a:rPr>
              <a:t>是要求达到的输出电压幅度。</a:t>
            </a:r>
          </a:p>
          <a:p>
            <a:pPr eaLnBrk="0" hangingPunct="0">
              <a:lnSpc>
                <a:spcPct val="105000"/>
              </a:lnSpc>
              <a:defRPr/>
            </a:pPr>
            <a:r>
              <a:rPr lang="zh-CN" altLang="en-US" sz="2800" b="1">
                <a:effectLst>
                  <a:outerShdw blurRad="38100" dist="38100" dir="2700000" algn="tl">
                    <a:srgbClr val="C0C0C0"/>
                  </a:outerShdw>
                </a:effectLst>
                <a:latin typeface="宋体" pitchFamily="2" charset="-122"/>
                <a:ea typeface="宋体" pitchFamily="2" charset="-122"/>
              </a:rPr>
              <a:t>起振时</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o</a:t>
            </a:r>
            <a:r>
              <a:rPr lang="en-US" altLang="zh-CN" sz="2800" b="1" i="1" baseline="-25000">
                <a:effectLst>
                  <a:outerShdw blurRad="38100" dist="38100" dir="2700000" algn="tl">
                    <a:srgbClr val="C0C0C0"/>
                  </a:outerShdw>
                </a:effectLst>
                <a:ea typeface="宋体" pitchFamily="2" charset="-122"/>
              </a:rPr>
              <a:t> </a:t>
            </a:r>
            <a:r>
              <a:rPr lang="en-US" altLang="zh-CN" sz="2800" b="1">
                <a:effectLst>
                  <a:outerShdw blurRad="38100" dist="38100" dir="2700000" algn="tl">
                    <a:srgbClr val="C0C0C0"/>
                  </a:outerShdw>
                </a:effectLst>
                <a:ea typeface="宋体" pitchFamily="2" charset="-122"/>
                <a:sym typeface="Symbol" pitchFamily="18" charset="2"/>
              </a:rPr>
              <a:t> </a:t>
            </a:r>
            <a:r>
              <a:rPr lang="en-US" altLang="zh-CN" sz="2800" b="1">
                <a:effectLst>
                  <a:outerShdw blurRad="38100" dist="38100" dir="2700000" algn="tl">
                    <a:srgbClr val="C0C0C0"/>
                  </a:outerShdw>
                </a:effectLst>
                <a:latin typeface="宋体" pitchFamily="2" charset="-122"/>
                <a:ea typeface="宋体" pitchFamily="2" charset="-122"/>
              </a:rPr>
              <a:t>0</a:t>
            </a:r>
            <a:r>
              <a:rPr lang="zh-CN" altLang="en-US" sz="2800" b="1">
                <a:effectLst>
                  <a:outerShdw blurRad="38100" dist="38100" dir="2700000" algn="tl">
                    <a:srgbClr val="C0C0C0"/>
                  </a:outerShdw>
                </a:effectLst>
                <a:latin typeface="宋体" pitchFamily="2" charset="-122"/>
                <a:ea typeface="宋体" pitchFamily="2" charset="-122"/>
              </a:rPr>
              <a:t>，达到稳定振荡时</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o</a:t>
            </a:r>
            <a:r>
              <a:rPr lang="en-US" altLang="zh-CN" sz="2800" b="1" i="1" baseline="-25000">
                <a:effectLst>
                  <a:outerShdw blurRad="38100" dist="38100" dir="2700000" algn="tl">
                    <a:srgbClr val="C0C0C0"/>
                  </a:outerShdw>
                </a:effectLst>
                <a:ea typeface="宋体" pitchFamily="2" charset="-122"/>
              </a:rPr>
              <a:t> </a:t>
            </a:r>
            <a:r>
              <a:rPr lang="en-US" altLang="zh-CN" sz="2800" b="1">
                <a:effectLst>
                  <a:outerShdw blurRad="38100" dist="38100" dir="2700000" algn="tl">
                    <a:srgbClr val="C0C0C0"/>
                  </a:outerShdw>
                </a:effectLst>
                <a:ea typeface="宋体" pitchFamily="2" charset="-122"/>
              </a:rPr>
              <a:t>=</a:t>
            </a:r>
            <a:r>
              <a:rPr lang="en-US" altLang="zh-CN" sz="2800" b="1" i="1">
                <a:effectLst>
                  <a:outerShdw blurRad="38100" dist="38100" dir="2700000" algn="tl">
                    <a:srgbClr val="C0C0C0"/>
                  </a:outerShdw>
                </a:effectLst>
                <a:ea typeface="宋体" pitchFamily="2" charset="-122"/>
              </a:rPr>
              <a:t>B</a:t>
            </a:r>
            <a:r>
              <a:rPr lang="zh-CN" altLang="en-US" sz="2800" b="1">
                <a:effectLst>
                  <a:outerShdw blurRad="38100" dist="38100" dir="2700000" algn="tl">
                    <a:srgbClr val="C0C0C0"/>
                  </a:outerShdw>
                </a:effectLst>
                <a:ea typeface="宋体" pitchFamily="2" charset="-122"/>
              </a:rPr>
              <a:t>。</a:t>
            </a:r>
          </a:p>
        </p:txBody>
      </p:sp>
      <p:sp>
        <p:nvSpPr>
          <p:cNvPr id="9220" name="AutoShape 4"/>
          <p:cNvSpPr>
            <a:spLocks noChangeArrowheads="1"/>
          </p:cNvSpPr>
          <p:nvPr/>
        </p:nvSpPr>
        <p:spPr bwMode="auto">
          <a:xfrm>
            <a:off x="6781800" y="2374900"/>
            <a:ext cx="304800" cy="1371600"/>
          </a:xfrm>
          <a:prstGeom prst="curvedLeftArrow">
            <a:avLst>
              <a:gd name="adj1" fmla="val 90000"/>
              <a:gd name="adj2" fmla="val 180000"/>
              <a:gd name="adj3" fmla="val 33333"/>
            </a:avLst>
          </a:prstGeom>
          <a:gradFill rotWithShape="0">
            <a:gsLst>
              <a:gs pos="0">
                <a:schemeClr val="accent1"/>
              </a:gs>
              <a:gs pos="100000">
                <a:schemeClr val="accent1">
                  <a:gamma/>
                  <a:shade val="46275"/>
                  <a:invGamma/>
                </a:schemeClr>
              </a:gs>
            </a:gsLst>
            <a:path path="rect">
              <a:fillToRect l="50000" t="50000" r="50000" b="50000"/>
            </a:path>
          </a:gradFill>
          <a:ln w="9525">
            <a:solidFill>
              <a:srgbClr val="FFFF00"/>
            </a:solidFill>
            <a:miter lim="800000"/>
            <a:headEnd/>
            <a:tailEnd/>
          </a:ln>
          <a:effectLst/>
        </p:spPr>
        <p:txBody>
          <a:bodyPr wrap="none" anchor="ctr"/>
          <a:lstStyle/>
          <a:p>
            <a:pPr>
              <a:defRPr/>
            </a:pPr>
            <a:endParaRPr lang="zh-CN" altLang="en-US">
              <a:ea typeface="宋体" pitchFamily="2" charset="-122"/>
            </a:endParaRPr>
          </a:p>
        </p:txBody>
      </p:sp>
      <p:sp>
        <p:nvSpPr>
          <p:cNvPr id="9224" name="Rectangle 8"/>
          <p:cNvSpPr>
            <a:spLocks noChangeArrowheads="1"/>
          </p:cNvSpPr>
          <p:nvPr/>
        </p:nvSpPr>
        <p:spPr bwMode="auto">
          <a:xfrm>
            <a:off x="838200" y="2070100"/>
            <a:ext cx="7239000" cy="625475"/>
          </a:xfrm>
          <a:prstGeom prst="rect">
            <a:avLst/>
          </a:prstGeom>
          <a:noFill/>
          <a:ln w="9525">
            <a:noFill/>
            <a:miter lim="800000"/>
            <a:headEnd/>
            <a:tailEnd/>
          </a:ln>
          <a:effectLst/>
        </p:spPr>
        <p:txBody>
          <a:bodyPr>
            <a:spAutoFit/>
          </a:bodyPr>
          <a:lstStyle/>
          <a:p>
            <a:pPr eaLnBrk="0" hangingPunct="0">
              <a:lnSpc>
                <a:spcPct val="125000"/>
              </a:lnSpc>
              <a:defRPr/>
            </a:pP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起振过程中 </a:t>
            </a:r>
            <a:r>
              <a:rPr lang="en-US" altLang="zh-CN" sz="2800" b="1" i="1">
                <a:solidFill>
                  <a:srgbClr val="CC0000"/>
                </a:solidFill>
                <a:effectLst>
                  <a:outerShdw blurRad="38100" dist="38100" dir="2700000" algn="tl">
                    <a:srgbClr val="C0C0C0"/>
                  </a:outerShdw>
                </a:effectLst>
                <a:ea typeface="宋体" pitchFamily="2" charset="-122"/>
              </a:rPr>
              <a:t>U</a:t>
            </a:r>
            <a:r>
              <a:rPr lang="en-US" altLang="zh-CN" sz="2800" b="1" baseline="-25000">
                <a:solidFill>
                  <a:srgbClr val="CC0000"/>
                </a:solidFill>
                <a:effectLst>
                  <a:outerShdw blurRad="38100" dist="38100" dir="2700000" algn="tl">
                    <a:srgbClr val="C0C0C0"/>
                  </a:outerShdw>
                </a:effectLst>
                <a:ea typeface="宋体" pitchFamily="2" charset="-122"/>
              </a:rPr>
              <a:t>o</a:t>
            </a:r>
            <a:r>
              <a:rPr lang="en-US" altLang="zh-CN" sz="2800" b="1" i="1" baseline="-25000">
                <a:solidFill>
                  <a:srgbClr val="CC0000"/>
                </a:solidFill>
                <a:effectLst>
                  <a:outerShdw blurRad="38100" dist="38100" dir="2700000" algn="tl">
                    <a:srgbClr val="C0C0C0"/>
                  </a:outerShdw>
                </a:effectLst>
                <a:ea typeface="宋体" pitchFamily="2" charset="-122"/>
              </a:rPr>
              <a:t> </a:t>
            </a:r>
            <a:r>
              <a:rPr lang="en-US" altLang="zh-CN" sz="2800" b="1">
                <a:solidFill>
                  <a:srgbClr val="CC0000"/>
                </a:solidFill>
                <a:effectLst>
                  <a:outerShdw blurRad="38100" dist="38100" dir="2700000" algn="tl">
                    <a:srgbClr val="C0C0C0"/>
                  </a:outerShdw>
                </a:effectLst>
                <a:ea typeface="宋体" pitchFamily="2" charset="-122"/>
                <a:sym typeface="Symbol" pitchFamily="18" charset="2"/>
              </a:rPr>
              <a:t>&lt; </a:t>
            </a:r>
            <a:r>
              <a:rPr lang="en-US" altLang="zh-CN" sz="2800" b="1" i="1">
                <a:solidFill>
                  <a:srgbClr val="CC0000"/>
                </a:solidFill>
                <a:effectLst>
                  <a:outerShdw blurRad="38100" dist="38100" dir="2700000" algn="tl">
                    <a:srgbClr val="C0C0C0"/>
                  </a:outerShdw>
                </a:effectLst>
                <a:ea typeface="宋体" pitchFamily="2" charset="-122"/>
              </a:rPr>
              <a:t>B</a:t>
            </a: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，要求</a:t>
            </a:r>
            <a:r>
              <a:rPr lang="zh-CN" altLang="en-US" sz="2800">
                <a:solidFill>
                  <a:srgbClr val="CC0000"/>
                </a:solidFill>
                <a:effectLst>
                  <a:outerShdw blurRad="38100" dist="38100" dir="2700000" algn="tl">
                    <a:srgbClr val="C0C0C0"/>
                  </a:outerShdw>
                </a:effectLst>
                <a:ea typeface="宋体" pitchFamily="2" charset="-122"/>
                <a:sym typeface="Symbol" pitchFamily="18" charset="2"/>
              </a:rPr>
              <a:t></a:t>
            </a:r>
            <a:r>
              <a:rPr lang="en-US" altLang="zh-CN" sz="2800" b="1" i="1">
                <a:solidFill>
                  <a:srgbClr val="CC0000"/>
                </a:solidFill>
                <a:effectLst>
                  <a:outerShdw blurRad="38100" dist="38100" dir="2700000" algn="tl">
                    <a:srgbClr val="C0C0C0"/>
                  </a:outerShdw>
                </a:effectLst>
                <a:ea typeface="宋体" pitchFamily="2" charset="-122"/>
              </a:rPr>
              <a:t>A</a:t>
            </a:r>
            <a:r>
              <a:rPr lang="en-US" altLang="zh-CN" sz="2800" b="1" baseline="-25000">
                <a:solidFill>
                  <a:srgbClr val="CC0000"/>
                </a:solidFill>
                <a:effectLst>
                  <a:outerShdw blurRad="38100" dist="38100" dir="2700000" algn="tl">
                    <a:srgbClr val="C0C0C0"/>
                  </a:outerShdw>
                </a:effectLst>
                <a:ea typeface="宋体" pitchFamily="2" charset="-122"/>
              </a:rPr>
              <a:t>u</a:t>
            </a:r>
            <a:r>
              <a:rPr lang="en-US" altLang="zh-CN" sz="2800" b="1" i="1">
                <a:solidFill>
                  <a:srgbClr val="CC0000"/>
                </a:solidFill>
                <a:effectLst>
                  <a:outerShdw blurRad="38100" dist="38100" dir="2700000" algn="tl">
                    <a:srgbClr val="C0C0C0"/>
                  </a:outerShdw>
                </a:effectLst>
                <a:ea typeface="宋体" pitchFamily="2" charset="-122"/>
              </a:rPr>
              <a:t>F</a:t>
            </a:r>
            <a:r>
              <a:rPr lang="en-US" altLang="zh-CN" sz="2800" b="1">
                <a:solidFill>
                  <a:srgbClr val="CC0000"/>
                </a:solidFill>
                <a:effectLst>
                  <a:outerShdw blurRad="38100" dist="38100" dir="2700000" algn="tl">
                    <a:srgbClr val="C0C0C0"/>
                  </a:outerShdw>
                </a:effectLst>
                <a:ea typeface="宋体" pitchFamily="2" charset="-122"/>
              </a:rPr>
              <a:t> </a:t>
            </a:r>
            <a:r>
              <a:rPr lang="en-US" altLang="zh-CN" sz="2800">
                <a:solidFill>
                  <a:srgbClr val="CC0000"/>
                </a:solidFill>
                <a:effectLst>
                  <a:outerShdw blurRad="38100" dist="38100" dir="2700000" algn="tl">
                    <a:srgbClr val="C0C0C0"/>
                  </a:outerShdw>
                </a:effectLst>
                <a:ea typeface="宋体" pitchFamily="2" charset="-122"/>
                <a:sym typeface="Symbol" pitchFamily="18" charset="2"/>
              </a:rPr>
              <a:t></a:t>
            </a:r>
            <a:r>
              <a:rPr lang="en-US" altLang="zh-CN" sz="1400" b="1">
                <a:effectLst>
                  <a:outerShdw blurRad="38100" dist="38100" dir="2700000" algn="tl">
                    <a:srgbClr val="C0C0C0"/>
                  </a:outerShdw>
                </a:effectLst>
                <a:ea typeface="宋体" pitchFamily="2" charset="-122"/>
              </a:rPr>
              <a:t> </a:t>
            </a:r>
            <a:r>
              <a:rPr lang="en-US" altLang="zh-CN" sz="2800" b="1" i="1">
                <a:solidFill>
                  <a:srgbClr val="CC0000"/>
                </a:solidFill>
                <a:effectLst>
                  <a:outerShdw blurRad="38100" dist="38100" dir="2700000" algn="tl">
                    <a:srgbClr val="C0C0C0"/>
                  </a:outerShdw>
                </a:effectLst>
                <a:ea typeface="宋体" pitchFamily="2" charset="-122"/>
                <a:sym typeface="Symbol" pitchFamily="18" charset="2"/>
              </a:rPr>
              <a:t>&gt;</a:t>
            </a:r>
            <a:r>
              <a:rPr lang="en-US" altLang="zh-CN" sz="2800" b="1" i="1">
                <a:solidFill>
                  <a:srgbClr val="CC0000"/>
                </a:solidFill>
                <a:effectLst>
                  <a:outerShdw blurRad="38100" dist="38100" dir="2700000" algn="tl">
                    <a:srgbClr val="C0C0C0"/>
                  </a:outerShdw>
                </a:effectLst>
                <a:ea typeface="宋体" pitchFamily="2" charset="-122"/>
              </a:rPr>
              <a:t> </a:t>
            </a:r>
            <a:r>
              <a:rPr lang="en-US" altLang="zh-CN" sz="2800" b="1">
                <a:solidFill>
                  <a:srgbClr val="CC0000"/>
                </a:solidFill>
                <a:effectLst>
                  <a:outerShdw blurRad="38100" dist="38100" dir="2700000" algn="tl">
                    <a:srgbClr val="C0C0C0"/>
                  </a:outerShdw>
                </a:effectLst>
                <a:ea typeface="宋体" pitchFamily="2" charset="-122"/>
              </a:rPr>
              <a:t>1</a:t>
            </a:r>
            <a:r>
              <a:rPr lang="zh-CN" altLang="en-US" sz="2800" b="1">
                <a:solidFill>
                  <a:srgbClr val="CC0000"/>
                </a:solidFill>
                <a:effectLst>
                  <a:outerShdw blurRad="38100" dist="38100" dir="2700000" algn="tl">
                    <a:srgbClr val="C0C0C0"/>
                  </a:outerShdw>
                </a:effectLst>
                <a:ea typeface="宋体" pitchFamily="2" charset="-122"/>
              </a:rPr>
              <a:t>，</a:t>
            </a:r>
          </a:p>
        </p:txBody>
      </p:sp>
      <p:sp>
        <p:nvSpPr>
          <p:cNvPr id="9225" name="Rectangle 9"/>
          <p:cNvSpPr>
            <a:spLocks noChangeArrowheads="1"/>
          </p:cNvSpPr>
          <p:nvPr/>
        </p:nvSpPr>
        <p:spPr bwMode="auto">
          <a:xfrm>
            <a:off x="838200" y="2984500"/>
            <a:ext cx="7239000" cy="625475"/>
          </a:xfrm>
          <a:prstGeom prst="rect">
            <a:avLst/>
          </a:prstGeom>
          <a:noFill/>
          <a:ln w="9525">
            <a:noFill/>
            <a:miter lim="800000"/>
            <a:headEnd/>
            <a:tailEnd/>
          </a:ln>
          <a:effectLst/>
        </p:spPr>
        <p:txBody>
          <a:bodyPr>
            <a:spAutoFit/>
          </a:bodyPr>
          <a:lstStyle/>
          <a:p>
            <a:pPr eaLnBrk="0" hangingPunct="0">
              <a:lnSpc>
                <a:spcPct val="125000"/>
              </a:lnSpc>
              <a:defRPr/>
            </a:pP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稳定振荡时 </a:t>
            </a:r>
            <a:r>
              <a:rPr lang="en-US" altLang="zh-CN" sz="2800" b="1" i="1">
                <a:solidFill>
                  <a:srgbClr val="CC0000"/>
                </a:solidFill>
                <a:effectLst>
                  <a:outerShdw blurRad="38100" dist="38100" dir="2700000" algn="tl">
                    <a:srgbClr val="C0C0C0"/>
                  </a:outerShdw>
                </a:effectLst>
                <a:ea typeface="宋体" pitchFamily="2" charset="-122"/>
              </a:rPr>
              <a:t>U</a:t>
            </a:r>
            <a:r>
              <a:rPr lang="en-US" altLang="zh-CN" sz="2800" b="1" baseline="-25000">
                <a:solidFill>
                  <a:srgbClr val="CC0000"/>
                </a:solidFill>
                <a:effectLst>
                  <a:outerShdw blurRad="38100" dist="38100" dir="2700000" algn="tl">
                    <a:srgbClr val="C0C0C0"/>
                  </a:outerShdw>
                </a:effectLst>
                <a:ea typeface="宋体" pitchFamily="2" charset="-122"/>
              </a:rPr>
              <a:t>o</a:t>
            </a:r>
            <a:r>
              <a:rPr lang="en-US" altLang="zh-CN" sz="2800" b="1" i="1" baseline="-25000">
                <a:solidFill>
                  <a:srgbClr val="CC0000"/>
                </a:solidFill>
                <a:effectLst>
                  <a:outerShdw blurRad="38100" dist="38100" dir="2700000" algn="tl">
                    <a:srgbClr val="C0C0C0"/>
                  </a:outerShdw>
                </a:effectLst>
                <a:ea typeface="宋体" pitchFamily="2" charset="-122"/>
              </a:rPr>
              <a:t> </a:t>
            </a:r>
            <a:r>
              <a:rPr lang="en-US" altLang="zh-CN" sz="2800" b="1">
                <a:solidFill>
                  <a:srgbClr val="CC0000"/>
                </a:solidFill>
                <a:effectLst>
                  <a:outerShdw blurRad="38100" dist="38100" dir="2700000" algn="tl">
                    <a:srgbClr val="C0C0C0"/>
                  </a:outerShdw>
                </a:effectLst>
                <a:ea typeface="宋体" pitchFamily="2" charset="-122"/>
                <a:sym typeface="Symbol" pitchFamily="18" charset="2"/>
              </a:rPr>
              <a:t>= </a:t>
            </a:r>
            <a:r>
              <a:rPr lang="en-US" altLang="zh-CN" sz="2800" b="1" i="1">
                <a:solidFill>
                  <a:srgbClr val="CC0000"/>
                </a:solidFill>
                <a:effectLst>
                  <a:outerShdw blurRad="38100" dist="38100" dir="2700000" algn="tl">
                    <a:srgbClr val="C0C0C0"/>
                  </a:outerShdw>
                </a:effectLst>
                <a:ea typeface="宋体" pitchFamily="2" charset="-122"/>
              </a:rPr>
              <a:t>B</a:t>
            </a: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，要求</a:t>
            </a:r>
            <a:r>
              <a:rPr lang="zh-CN" altLang="en-US" sz="2800">
                <a:solidFill>
                  <a:srgbClr val="CC0000"/>
                </a:solidFill>
                <a:effectLst>
                  <a:outerShdw blurRad="38100" dist="38100" dir="2700000" algn="tl">
                    <a:srgbClr val="C0C0C0"/>
                  </a:outerShdw>
                </a:effectLst>
                <a:ea typeface="宋体" pitchFamily="2" charset="-122"/>
                <a:sym typeface="Symbol" pitchFamily="18" charset="2"/>
              </a:rPr>
              <a:t></a:t>
            </a:r>
            <a:r>
              <a:rPr lang="en-US" altLang="zh-CN" sz="2800" b="1" i="1">
                <a:solidFill>
                  <a:srgbClr val="CC0000"/>
                </a:solidFill>
                <a:effectLst>
                  <a:outerShdw blurRad="38100" dist="38100" dir="2700000" algn="tl">
                    <a:srgbClr val="C0C0C0"/>
                  </a:outerShdw>
                </a:effectLst>
                <a:ea typeface="宋体" pitchFamily="2" charset="-122"/>
              </a:rPr>
              <a:t>A</a:t>
            </a:r>
            <a:r>
              <a:rPr lang="en-US" altLang="zh-CN" sz="2800" b="1" baseline="-25000">
                <a:solidFill>
                  <a:srgbClr val="CC0000"/>
                </a:solidFill>
                <a:effectLst>
                  <a:outerShdw blurRad="38100" dist="38100" dir="2700000" algn="tl">
                    <a:srgbClr val="C0C0C0"/>
                  </a:outerShdw>
                </a:effectLst>
                <a:ea typeface="宋体" pitchFamily="2" charset="-122"/>
              </a:rPr>
              <a:t>u</a:t>
            </a:r>
            <a:r>
              <a:rPr lang="en-US" altLang="zh-CN" sz="2800" b="1" i="1">
                <a:solidFill>
                  <a:srgbClr val="CC0000"/>
                </a:solidFill>
                <a:effectLst>
                  <a:outerShdw blurRad="38100" dist="38100" dir="2700000" algn="tl">
                    <a:srgbClr val="C0C0C0"/>
                  </a:outerShdw>
                </a:effectLst>
                <a:ea typeface="宋体" pitchFamily="2" charset="-122"/>
              </a:rPr>
              <a:t>F</a:t>
            </a:r>
            <a:r>
              <a:rPr lang="en-US" altLang="zh-CN" sz="2800" b="1">
                <a:solidFill>
                  <a:srgbClr val="CC0000"/>
                </a:solidFill>
                <a:effectLst>
                  <a:outerShdw blurRad="38100" dist="38100" dir="2700000" algn="tl">
                    <a:srgbClr val="C0C0C0"/>
                  </a:outerShdw>
                </a:effectLst>
                <a:ea typeface="宋体" pitchFamily="2" charset="-122"/>
              </a:rPr>
              <a:t> </a:t>
            </a:r>
            <a:r>
              <a:rPr lang="en-US" altLang="zh-CN" sz="2800">
                <a:solidFill>
                  <a:srgbClr val="CC0000"/>
                </a:solidFill>
                <a:effectLst>
                  <a:outerShdw blurRad="38100" dist="38100" dir="2700000" algn="tl">
                    <a:srgbClr val="C0C0C0"/>
                  </a:outerShdw>
                </a:effectLst>
                <a:ea typeface="宋体" pitchFamily="2" charset="-122"/>
                <a:sym typeface="Symbol" pitchFamily="18" charset="2"/>
              </a:rPr>
              <a:t></a:t>
            </a:r>
            <a:r>
              <a:rPr lang="en-US" altLang="zh-CN" sz="1400" b="1">
                <a:effectLst>
                  <a:outerShdw blurRad="38100" dist="38100" dir="2700000" algn="tl">
                    <a:srgbClr val="C0C0C0"/>
                  </a:outerShdw>
                </a:effectLst>
                <a:ea typeface="宋体" pitchFamily="2" charset="-122"/>
              </a:rPr>
              <a:t> </a:t>
            </a:r>
            <a:r>
              <a:rPr lang="en-US" altLang="zh-CN" sz="2800" b="1" i="1">
                <a:solidFill>
                  <a:srgbClr val="CC0000"/>
                </a:solidFill>
                <a:effectLst>
                  <a:outerShdw blurRad="38100" dist="38100" dir="2700000" algn="tl">
                    <a:srgbClr val="C0C0C0"/>
                  </a:outerShdw>
                </a:effectLst>
                <a:ea typeface="宋体" pitchFamily="2" charset="-122"/>
                <a:sym typeface="Symbol" pitchFamily="18" charset="2"/>
              </a:rPr>
              <a:t>=</a:t>
            </a:r>
            <a:r>
              <a:rPr lang="en-US" altLang="zh-CN" sz="2800" b="1" i="1">
                <a:solidFill>
                  <a:srgbClr val="CC0000"/>
                </a:solidFill>
                <a:effectLst>
                  <a:outerShdw blurRad="38100" dist="38100" dir="2700000" algn="tl">
                    <a:srgbClr val="C0C0C0"/>
                  </a:outerShdw>
                </a:effectLst>
                <a:ea typeface="宋体" pitchFamily="2" charset="-122"/>
              </a:rPr>
              <a:t> </a:t>
            </a:r>
            <a:r>
              <a:rPr lang="en-US" altLang="zh-CN" sz="2800" b="1">
                <a:solidFill>
                  <a:srgbClr val="CC0000"/>
                </a:solidFill>
                <a:effectLst>
                  <a:outerShdw blurRad="38100" dist="38100" dir="2700000" algn="tl">
                    <a:srgbClr val="C0C0C0"/>
                  </a:outerShdw>
                </a:effectLst>
                <a:ea typeface="宋体" pitchFamily="2" charset="-122"/>
              </a:rPr>
              <a:t>1</a:t>
            </a:r>
            <a:r>
              <a:rPr lang="zh-CN" altLang="en-US" sz="2800" b="1">
                <a:solidFill>
                  <a:srgbClr val="CC0000"/>
                </a:solidFill>
                <a:effectLst>
                  <a:outerShdw blurRad="38100" dist="38100" dir="2700000" algn="tl">
                    <a:srgbClr val="C0C0C0"/>
                  </a:outerShdw>
                </a:effectLst>
                <a:ea typeface="宋体" pitchFamily="2" charset="-122"/>
              </a:rPr>
              <a:t>，</a:t>
            </a:r>
          </a:p>
        </p:txBody>
      </p:sp>
      <p:sp>
        <p:nvSpPr>
          <p:cNvPr id="9226" name="Rectangle 10"/>
          <p:cNvSpPr>
            <a:spLocks noChangeArrowheads="1"/>
          </p:cNvSpPr>
          <p:nvPr/>
        </p:nvSpPr>
        <p:spPr bwMode="auto">
          <a:xfrm>
            <a:off x="914400" y="3975100"/>
            <a:ext cx="7696200" cy="987425"/>
          </a:xfrm>
          <a:prstGeom prst="rect">
            <a:avLst/>
          </a:prstGeom>
          <a:noFill/>
          <a:ln w="9525">
            <a:noFill/>
            <a:miter lim="800000"/>
            <a:headEnd/>
            <a:tailEnd/>
          </a:ln>
          <a:effectLst/>
        </p:spPr>
        <p:txBody>
          <a:bodyPr>
            <a:spAutoFit/>
          </a:bodyPr>
          <a:lstStyle/>
          <a:p>
            <a:pPr eaLnBrk="0" hangingPunct="0">
              <a:lnSpc>
                <a:spcPct val="105000"/>
              </a:lnSpc>
              <a:defRPr/>
            </a:pPr>
            <a:r>
              <a:rPr lang="en-US" altLang="zh-CN" sz="2800" b="1">
                <a:effectLst>
                  <a:outerShdw blurRad="38100" dist="38100" dir="2700000" algn="tl">
                    <a:srgbClr val="C0C0C0"/>
                  </a:outerShdw>
                </a:effectLst>
                <a:latin typeface="宋体" pitchFamily="2" charset="-122"/>
                <a:ea typeface="宋体" pitchFamily="2" charset="-122"/>
              </a:rPr>
              <a:t>  </a:t>
            </a:r>
            <a:r>
              <a:rPr lang="zh-CN" altLang="en-US" sz="2800" b="1">
                <a:effectLst>
                  <a:outerShdw blurRad="38100" dist="38100" dir="2700000" algn="tl">
                    <a:srgbClr val="C0C0C0"/>
                  </a:outerShdw>
                </a:effectLst>
                <a:latin typeface="宋体" pitchFamily="2" charset="-122"/>
                <a:ea typeface="宋体" pitchFamily="2" charset="-122"/>
              </a:rPr>
              <a:t>从</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1400" b="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sym typeface="Symbol" pitchFamily="18" charset="2"/>
              </a:rPr>
              <a:t>&gt;</a:t>
            </a:r>
            <a:r>
              <a:rPr lang="en-US" altLang="zh-CN" sz="2800" b="1" i="1">
                <a:effectLst>
                  <a:outerShdw blurRad="38100" dist="38100" dir="2700000" algn="tl">
                    <a:srgbClr val="C0C0C0"/>
                  </a:outerShdw>
                </a:effectLst>
                <a:ea typeface="宋体" pitchFamily="2" charset="-122"/>
              </a:rPr>
              <a:t> </a:t>
            </a:r>
            <a:r>
              <a:rPr lang="en-US" altLang="zh-CN" sz="2800" b="1">
                <a:effectLst>
                  <a:outerShdw blurRad="38100" dist="38100" dir="2700000" algn="tl">
                    <a:srgbClr val="C0C0C0"/>
                  </a:outerShdw>
                </a:effectLst>
                <a:ea typeface="宋体" pitchFamily="2" charset="-122"/>
              </a:rPr>
              <a:t>1 </a:t>
            </a:r>
            <a:r>
              <a:rPr lang="zh-CN" altLang="en-US" sz="2800" b="1">
                <a:effectLst>
                  <a:outerShdw blurRad="38100" dist="38100" dir="2700000" algn="tl">
                    <a:srgbClr val="C0C0C0"/>
                  </a:outerShdw>
                </a:effectLst>
                <a:ea typeface="宋体" pitchFamily="2" charset="-122"/>
              </a:rPr>
              <a:t>到</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1400" b="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 </a:t>
            </a:r>
            <a:r>
              <a:rPr lang="en-US" altLang="zh-CN" sz="2800" b="1">
                <a:effectLst>
                  <a:outerShdw blurRad="38100" dist="38100" dir="2700000" algn="tl">
                    <a:srgbClr val="C0C0C0"/>
                  </a:outerShdw>
                </a:effectLst>
                <a:ea typeface="宋体" pitchFamily="2" charset="-122"/>
              </a:rPr>
              <a:t>1</a:t>
            </a:r>
            <a:r>
              <a:rPr lang="zh-CN" altLang="en-US" sz="2800" b="1">
                <a:effectLst>
                  <a:outerShdw blurRad="38100" dist="38100" dir="2700000" algn="tl">
                    <a:srgbClr val="C0C0C0"/>
                  </a:outerShdw>
                </a:effectLst>
                <a:ea typeface="宋体" pitchFamily="2" charset="-122"/>
              </a:rPr>
              <a:t>，就是自激振荡建立的过程。</a:t>
            </a:r>
          </a:p>
        </p:txBody>
      </p:sp>
      <p:sp>
        <p:nvSpPr>
          <p:cNvPr id="9227" name="Rectangle 11"/>
          <p:cNvSpPr>
            <a:spLocks noChangeArrowheads="1"/>
          </p:cNvSpPr>
          <p:nvPr/>
        </p:nvSpPr>
        <p:spPr bwMode="auto">
          <a:xfrm>
            <a:off x="1295400" y="2527300"/>
            <a:ext cx="5562600" cy="625475"/>
          </a:xfrm>
          <a:prstGeom prst="rect">
            <a:avLst/>
          </a:prstGeom>
          <a:noFill/>
          <a:ln w="9525">
            <a:noFill/>
            <a:miter lim="800000"/>
            <a:headEnd/>
            <a:tailEnd/>
          </a:ln>
          <a:effectLst/>
        </p:spPr>
        <p:txBody>
          <a:bodyPr>
            <a:spAutoFit/>
          </a:bodyPr>
          <a:lstStyle/>
          <a:p>
            <a:pPr eaLnBrk="0" hangingPunct="0">
              <a:lnSpc>
                <a:spcPct val="125000"/>
              </a:lnSpc>
              <a:defRPr/>
            </a:pPr>
            <a:r>
              <a:rPr lang="zh-CN" altLang="en-US" sz="2800" b="1">
                <a:solidFill>
                  <a:srgbClr val="000099"/>
                </a:solidFill>
                <a:effectLst>
                  <a:outerShdw blurRad="38100" dist="38100" dir="2700000" algn="tl">
                    <a:srgbClr val="C0C0C0"/>
                  </a:outerShdw>
                </a:effectLst>
                <a:latin typeface="宋体" pitchFamily="2" charset="-122"/>
                <a:ea typeface="宋体" pitchFamily="2" charset="-122"/>
              </a:rPr>
              <a:t>可使输出电压的幅度不断增大。</a:t>
            </a:r>
            <a:endParaRPr lang="zh-CN" altLang="en-US" sz="2800" b="1">
              <a:solidFill>
                <a:srgbClr val="000099"/>
              </a:solidFill>
              <a:effectLst>
                <a:outerShdw blurRad="38100" dist="38100" dir="2700000" algn="tl">
                  <a:srgbClr val="C0C0C0"/>
                </a:outerShdw>
              </a:effectLst>
              <a:ea typeface="宋体" pitchFamily="2" charset="-122"/>
            </a:endParaRPr>
          </a:p>
        </p:txBody>
      </p:sp>
      <p:sp>
        <p:nvSpPr>
          <p:cNvPr id="9228" name="Rectangle 12"/>
          <p:cNvSpPr>
            <a:spLocks noChangeArrowheads="1"/>
          </p:cNvSpPr>
          <p:nvPr/>
        </p:nvSpPr>
        <p:spPr bwMode="auto">
          <a:xfrm>
            <a:off x="1295400" y="3441700"/>
            <a:ext cx="5105400" cy="625475"/>
          </a:xfrm>
          <a:prstGeom prst="rect">
            <a:avLst/>
          </a:prstGeom>
          <a:noFill/>
          <a:ln w="9525">
            <a:noFill/>
            <a:miter lim="800000"/>
            <a:headEnd/>
            <a:tailEnd/>
          </a:ln>
          <a:effectLst/>
        </p:spPr>
        <p:txBody>
          <a:bodyPr>
            <a:spAutoFit/>
          </a:bodyPr>
          <a:lstStyle/>
          <a:p>
            <a:pPr eaLnBrk="0" hangingPunct="0">
              <a:lnSpc>
                <a:spcPct val="125000"/>
              </a:lnSpc>
              <a:defRPr/>
            </a:pPr>
            <a:r>
              <a:rPr lang="zh-CN" altLang="en-US" sz="2800" b="1">
                <a:solidFill>
                  <a:srgbClr val="000099"/>
                </a:solidFill>
                <a:effectLst>
                  <a:outerShdw blurRad="38100" dist="38100" dir="2700000" algn="tl">
                    <a:srgbClr val="C0C0C0"/>
                  </a:outerShdw>
                </a:effectLst>
                <a:latin typeface="宋体" pitchFamily="2" charset="-122"/>
                <a:ea typeface="宋体" pitchFamily="2" charset="-122"/>
              </a:rPr>
              <a:t>使输出电压的幅度得以稳定。</a:t>
            </a:r>
            <a:endParaRPr lang="zh-CN" altLang="en-US" sz="2800" b="1">
              <a:solidFill>
                <a:srgbClr val="000099"/>
              </a:solidFill>
              <a:effectLst>
                <a:outerShdw blurRad="38100" dist="38100" dir="2700000" algn="tl">
                  <a:srgbClr val="C0C0C0"/>
                </a:outerShdw>
              </a:effectLst>
              <a:ea typeface="宋体" pitchFamily="2" charset="-122"/>
            </a:endParaRPr>
          </a:p>
        </p:txBody>
      </p:sp>
      <p:sp>
        <p:nvSpPr>
          <p:cNvPr id="9229" name="Rectangle 13"/>
          <p:cNvSpPr>
            <a:spLocks noChangeArrowheads="1"/>
          </p:cNvSpPr>
          <p:nvPr/>
        </p:nvSpPr>
        <p:spPr bwMode="auto">
          <a:xfrm>
            <a:off x="609600" y="4889500"/>
            <a:ext cx="8077200" cy="1435100"/>
          </a:xfrm>
          <a:prstGeom prst="rect">
            <a:avLst/>
          </a:prstGeom>
          <a:noFill/>
          <a:ln w="9525">
            <a:noFill/>
            <a:miter lim="800000"/>
            <a:headEnd/>
            <a:tailEnd/>
          </a:ln>
          <a:effectLst/>
        </p:spPr>
        <p:txBody>
          <a:bodyPr>
            <a:spAutoFit/>
          </a:bodyPr>
          <a:lstStyle/>
          <a:p>
            <a:pPr eaLnBrk="0" hangingPunct="0">
              <a:lnSpc>
                <a:spcPct val="105000"/>
              </a:lnSpc>
              <a:defRPr/>
            </a:pPr>
            <a:r>
              <a:rPr lang="zh-CN" altLang="en-US" sz="2800" b="1">
                <a:solidFill>
                  <a:srgbClr val="CC0000"/>
                </a:solidFill>
                <a:effectLst>
                  <a:outerShdw blurRad="38100" dist="38100" dir="2700000" algn="tl">
                    <a:srgbClr val="C0C0C0"/>
                  </a:outerShdw>
                </a:effectLst>
                <a:latin typeface="宋体" pitchFamily="2" charset="-122"/>
                <a:ea typeface="宋体" pitchFamily="2" charset="-122"/>
              </a:rPr>
              <a:t>起始信号的产生：</a:t>
            </a:r>
            <a:r>
              <a:rPr lang="zh-CN" altLang="en-US" sz="2800" b="1">
                <a:effectLst>
                  <a:outerShdw blurRad="38100" dist="38100" dir="2700000" algn="tl">
                    <a:srgbClr val="C0C0C0"/>
                  </a:outerShdw>
                </a:effectLst>
                <a:latin typeface="宋体" pitchFamily="2" charset="-122"/>
                <a:ea typeface="宋体" pitchFamily="2" charset="-122"/>
              </a:rPr>
              <a:t>在电源接通时，会在电路中激起一个微小的扰动信号，它是个非正弦信号，含有一系列频率不同的正弦分量。</a:t>
            </a:r>
          </a:p>
        </p:txBody>
      </p:sp>
    </p:spTree>
    <p:extLst>
      <p:ext uri="{BB962C8B-B14F-4D97-AF65-F5344CB8AC3E}">
        <p14:creationId xmlns:p14="http://schemas.microsoft.com/office/powerpoint/2010/main" val="1806264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ox(out)">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224"/>
                                        </p:tgtEl>
                                        <p:attrNameLst>
                                          <p:attrName>style.visibility</p:attrName>
                                        </p:attrNameLst>
                                      </p:cBhvr>
                                      <p:to>
                                        <p:strVal val="visible"/>
                                      </p:to>
                                    </p:set>
                                    <p:animEffect transition="in" filter="box(out)">
                                      <p:cBhvr>
                                        <p:cTn id="12" dur="500"/>
                                        <p:tgtEl>
                                          <p:spTgt spid="92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27"/>
                                        </p:tgtEl>
                                        <p:attrNameLst>
                                          <p:attrName>style.visibility</p:attrName>
                                        </p:attrNameLst>
                                      </p:cBhvr>
                                      <p:to>
                                        <p:strVal val="visible"/>
                                      </p:to>
                                    </p:set>
                                    <p:animEffect transition="in" filter="box(out)">
                                      <p:cBhvr>
                                        <p:cTn id="17" dur="500"/>
                                        <p:tgtEl>
                                          <p:spTgt spid="92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225"/>
                                        </p:tgtEl>
                                        <p:attrNameLst>
                                          <p:attrName>style.visibility</p:attrName>
                                        </p:attrNameLst>
                                      </p:cBhvr>
                                      <p:to>
                                        <p:strVal val="visible"/>
                                      </p:to>
                                    </p:set>
                                    <p:animEffect transition="in" filter="box(out)">
                                      <p:cBhvr>
                                        <p:cTn id="22" dur="500"/>
                                        <p:tgtEl>
                                          <p:spTgt spid="92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228"/>
                                        </p:tgtEl>
                                        <p:attrNameLst>
                                          <p:attrName>style.visibility</p:attrName>
                                        </p:attrNameLst>
                                      </p:cBhvr>
                                      <p:to>
                                        <p:strVal val="visible"/>
                                      </p:to>
                                    </p:set>
                                    <p:animEffect transition="in" filter="box(out)">
                                      <p:cBhvr>
                                        <p:cTn id="27" dur="500"/>
                                        <p:tgtEl>
                                          <p:spTgt spid="92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220"/>
                                        </p:tgtEl>
                                        <p:attrNameLst>
                                          <p:attrName>style.visibility</p:attrName>
                                        </p:attrNameLst>
                                      </p:cBhvr>
                                      <p:to>
                                        <p:strVal val="visible"/>
                                      </p:to>
                                    </p:set>
                                    <p:animEffect transition="in" filter="wipe(up)">
                                      <p:cBhvr>
                                        <p:cTn id="32" dur="500"/>
                                        <p:tgtEl>
                                          <p:spTgt spid="9220"/>
                                        </p:tgtEl>
                                      </p:cBhvr>
                                    </p:animEffect>
                                  </p:childTnLst>
                                  <p:subTnLst>
                                    <p:audio>
                                      <p:cMediaNode>
                                        <p:cTn display="0" masterRel="sameClick">
                                          <p:stCondLst>
                                            <p:cond evt="begin" delay="0">
                                              <p:tn val="30"/>
                                            </p:cond>
                                          </p:stCondLst>
                                          <p:endCondLst>
                                            <p:cond evt="onStopAudio" delay="0">
                                              <p:tgtEl>
                                                <p:sldTgt/>
                                              </p:tgtEl>
                                            </p:cond>
                                          </p:endCondLst>
                                        </p:cTn>
                                        <p:tgtEl>
                                          <p:sndTgt r:embed="rId2" name="感叹时奏幻想空间.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226"/>
                                        </p:tgtEl>
                                        <p:attrNameLst>
                                          <p:attrName>style.visibility</p:attrName>
                                        </p:attrNameLst>
                                      </p:cBhvr>
                                      <p:to>
                                        <p:strVal val="visible"/>
                                      </p:to>
                                    </p:set>
                                    <p:animEffect transition="in" filter="box(out)">
                                      <p:cBhvr>
                                        <p:cTn id="37" dur="500"/>
                                        <p:tgtEl>
                                          <p:spTgt spid="92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229"/>
                                        </p:tgtEl>
                                        <p:attrNameLst>
                                          <p:attrName>style.visibility</p:attrName>
                                        </p:attrNameLst>
                                      </p:cBhvr>
                                      <p:to>
                                        <p:strVal val="visible"/>
                                      </p:to>
                                    </p:set>
                                    <p:animEffect transition="in" filter="box(out)">
                                      <p:cBhvr>
                                        <p:cTn id="42"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20" grpId="0" animBg="1"/>
      <p:bldP spid="9224" grpId="0" autoUpdateAnimBg="0"/>
      <p:bldP spid="9225" grpId="0" autoUpdateAnimBg="0"/>
      <p:bldP spid="9226" grpId="0" autoUpdateAnimBg="0"/>
      <p:bldP spid="9227" grpId="0" autoUpdateAnimBg="0"/>
      <p:bldP spid="9228" grpId="0" autoUpdateAnimBg="0"/>
      <p:bldP spid="9229"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1628775"/>
            <a:ext cx="893762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noGrp="1" noChangeArrowheads="1"/>
          </p:cNvSpPr>
          <p:nvPr>
            <p:ph type="title"/>
          </p:nvPr>
        </p:nvSpPr>
        <p:spPr bwMode="auto">
          <a:xfrm>
            <a:off x="250825" y="592138"/>
            <a:ext cx="4419600" cy="5334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zh-CN" altLang="en-US" sz="2800" b="1" dirty="0" smtClean="0">
                <a:solidFill>
                  <a:srgbClr val="000099"/>
                </a:solidFill>
                <a:effectLst>
                  <a:outerShdw blurRad="38100" dist="38100" dir="2700000" algn="tl">
                    <a:srgbClr val="C0C0C0"/>
                  </a:outerShdw>
                </a:effectLst>
              </a:rPr>
              <a:t>起振及振荡平衡过程</a:t>
            </a:r>
          </a:p>
        </p:txBody>
      </p:sp>
    </p:spTree>
    <p:extLst>
      <p:ext uri="{BB962C8B-B14F-4D97-AF65-F5344CB8AC3E}">
        <p14:creationId xmlns:p14="http://schemas.microsoft.com/office/powerpoint/2010/main" val="33834061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685800"/>
            <a:ext cx="6553200" cy="6858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000099"/>
                </a:solidFill>
                <a:effectLst>
                  <a:outerShdw blurRad="38100" dist="38100" dir="2700000" algn="tl">
                    <a:srgbClr val="C0C0C0"/>
                  </a:outerShdw>
                </a:effectLst>
              </a:rPr>
              <a:t>4.  </a:t>
            </a:r>
            <a:r>
              <a:rPr lang="zh-CN" altLang="en-US" sz="2800" b="1" smtClean="0">
                <a:solidFill>
                  <a:srgbClr val="000099"/>
                </a:solidFill>
                <a:effectLst>
                  <a:outerShdw blurRad="38100" dist="38100" dir="2700000" algn="tl">
                    <a:srgbClr val="C0C0C0"/>
                  </a:outerShdw>
                </a:effectLst>
              </a:rPr>
              <a:t>正弦波振荡电路的组成</a:t>
            </a:r>
          </a:p>
        </p:txBody>
      </p:sp>
      <p:sp>
        <p:nvSpPr>
          <p:cNvPr id="10243" name="Rectangle 3"/>
          <p:cNvSpPr>
            <a:spLocks noChangeArrowheads="1"/>
          </p:cNvSpPr>
          <p:nvPr/>
        </p:nvSpPr>
        <p:spPr bwMode="auto">
          <a:xfrm>
            <a:off x="533400" y="1295400"/>
            <a:ext cx="7772400" cy="533400"/>
          </a:xfrm>
          <a:prstGeom prst="rect">
            <a:avLst/>
          </a:prstGeom>
          <a:noFill/>
          <a:ln w="9525">
            <a:noFill/>
            <a:miter lim="800000"/>
            <a:headEnd/>
            <a:tailEnd/>
          </a:ln>
          <a:effectLst/>
        </p:spPr>
        <p:txBody>
          <a:bodyPr anchor="ctr"/>
          <a:lstStyle/>
          <a:p>
            <a:pPr>
              <a:defRPr/>
            </a:pPr>
            <a:r>
              <a:rPr lang="en-US" altLang="zh-CN" sz="2800" b="1">
                <a:effectLst>
                  <a:outerShdw blurRad="38100" dist="38100" dir="2700000" algn="tl">
                    <a:srgbClr val="C0C0C0"/>
                  </a:outerShdw>
                </a:effectLst>
                <a:ea typeface="宋体" pitchFamily="2" charset="-122"/>
              </a:rPr>
              <a:t>(1) </a:t>
            </a:r>
            <a:r>
              <a:rPr lang="zh-CN" altLang="en-US" sz="2800" b="1">
                <a:solidFill>
                  <a:srgbClr val="CC0000"/>
                </a:solidFill>
                <a:effectLst>
                  <a:outerShdw blurRad="38100" dist="38100" dir="2700000" algn="tl">
                    <a:srgbClr val="C0C0C0"/>
                  </a:outerShdw>
                </a:effectLst>
                <a:ea typeface="宋体" pitchFamily="2" charset="-122"/>
              </a:rPr>
              <a:t>放大电路</a:t>
            </a:r>
            <a:r>
              <a:rPr lang="en-US" altLang="zh-CN" sz="2800" b="1">
                <a:solidFill>
                  <a:srgbClr val="CC0000"/>
                </a:solidFill>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放大信号   </a:t>
            </a:r>
          </a:p>
        </p:txBody>
      </p:sp>
      <p:sp>
        <p:nvSpPr>
          <p:cNvPr id="10244" name="Rectangle 4"/>
          <p:cNvSpPr>
            <a:spLocks noChangeArrowheads="1"/>
          </p:cNvSpPr>
          <p:nvPr/>
        </p:nvSpPr>
        <p:spPr bwMode="auto">
          <a:xfrm>
            <a:off x="533400" y="1981200"/>
            <a:ext cx="8229600" cy="914400"/>
          </a:xfrm>
          <a:prstGeom prst="rect">
            <a:avLst/>
          </a:prstGeom>
          <a:noFill/>
          <a:ln w="9525">
            <a:noFill/>
            <a:miter lim="800000"/>
            <a:headEnd/>
            <a:tailEnd/>
          </a:ln>
          <a:effectLst/>
        </p:spPr>
        <p:txBody>
          <a:bodyPr anchor="ctr"/>
          <a:lstStyle/>
          <a:p>
            <a:pPr>
              <a:lnSpc>
                <a:spcPct val="120000"/>
              </a:lnSpc>
              <a:spcBef>
                <a:spcPct val="30000"/>
              </a:spcBef>
              <a:defRPr/>
            </a:pPr>
            <a:r>
              <a:rPr lang="en-US" altLang="zh-CN" sz="2800" b="1">
                <a:effectLst>
                  <a:outerShdw blurRad="38100" dist="38100" dir="2700000" algn="tl">
                    <a:srgbClr val="C0C0C0"/>
                  </a:outerShdw>
                </a:effectLst>
                <a:ea typeface="宋体" pitchFamily="2" charset="-122"/>
              </a:rPr>
              <a:t>(2) </a:t>
            </a:r>
            <a:r>
              <a:rPr lang="zh-CN" altLang="en-US" sz="2800" b="1">
                <a:solidFill>
                  <a:srgbClr val="CC0000"/>
                </a:solidFill>
                <a:effectLst>
                  <a:outerShdw blurRad="38100" dist="38100" dir="2700000" algn="tl">
                    <a:srgbClr val="C0C0C0"/>
                  </a:outerShdw>
                </a:effectLst>
                <a:ea typeface="宋体" pitchFamily="2" charset="-122"/>
              </a:rPr>
              <a:t>反馈网络</a:t>
            </a:r>
            <a:r>
              <a:rPr lang="en-US" altLang="zh-CN" sz="2800" b="1">
                <a:solidFill>
                  <a:srgbClr val="CC0000"/>
                </a:solidFill>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必须是正反馈，反馈信号即是</a:t>
            </a:r>
            <a:br>
              <a:rPr lang="zh-CN" altLang="en-US" sz="2800" b="1">
                <a:solidFill>
                  <a:srgbClr val="CC0000"/>
                </a:solidFill>
                <a:effectLst>
                  <a:outerShdw blurRad="38100" dist="38100" dir="2700000" algn="tl">
                    <a:srgbClr val="C0C0C0"/>
                  </a:outerShdw>
                </a:effectLst>
                <a:ea typeface="宋体" pitchFamily="2" charset="-122"/>
              </a:rPr>
            </a:br>
            <a:r>
              <a:rPr lang="zh-CN" altLang="en-US" sz="2800" b="1">
                <a:effectLst>
                  <a:outerShdw blurRad="38100" dist="38100" dir="2700000" algn="tl">
                    <a:srgbClr val="C0C0C0"/>
                  </a:outerShdw>
                </a:effectLst>
                <a:ea typeface="宋体" pitchFamily="2" charset="-122"/>
              </a:rPr>
              <a:t>                       放大电路的输入信号  </a:t>
            </a:r>
          </a:p>
        </p:txBody>
      </p:sp>
      <p:sp>
        <p:nvSpPr>
          <p:cNvPr id="10245" name="Rectangle 5"/>
          <p:cNvSpPr>
            <a:spLocks noChangeArrowheads="1"/>
          </p:cNvSpPr>
          <p:nvPr/>
        </p:nvSpPr>
        <p:spPr bwMode="auto">
          <a:xfrm>
            <a:off x="533400" y="3124200"/>
            <a:ext cx="8534400" cy="1295400"/>
          </a:xfrm>
          <a:prstGeom prst="rect">
            <a:avLst/>
          </a:prstGeom>
          <a:noFill/>
          <a:ln w="9525">
            <a:noFill/>
            <a:miter lim="800000"/>
            <a:headEnd/>
            <a:tailEnd/>
          </a:ln>
          <a:effectLst/>
        </p:spPr>
        <p:txBody>
          <a:bodyPr anchor="ctr"/>
          <a:lstStyle/>
          <a:p>
            <a:pPr>
              <a:lnSpc>
                <a:spcPct val="120000"/>
              </a:lnSpc>
              <a:defRPr/>
            </a:pPr>
            <a:r>
              <a:rPr lang="en-US" altLang="zh-CN" sz="2800" b="1">
                <a:effectLst>
                  <a:outerShdw blurRad="38100" dist="38100" dir="2700000" algn="tl">
                    <a:srgbClr val="C0C0C0"/>
                  </a:outerShdw>
                </a:effectLst>
                <a:ea typeface="宋体" pitchFamily="2" charset="-122"/>
              </a:rPr>
              <a:t>(3) </a:t>
            </a:r>
            <a:r>
              <a:rPr lang="zh-CN" altLang="en-US" sz="2800" b="1">
                <a:solidFill>
                  <a:srgbClr val="CC0000"/>
                </a:solidFill>
                <a:effectLst>
                  <a:outerShdw blurRad="38100" dist="38100" dir="2700000" algn="tl">
                    <a:srgbClr val="C0C0C0"/>
                  </a:outerShdw>
                </a:effectLst>
                <a:ea typeface="宋体" pitchFamily="2" charset="-122"/>
              </a:rPr>
              <a:t>选频网络</a:t>
            </a:r>
            <a:r>
              <a:rPr lang="en-US" altLang="zh-CN" sz="2800" b="1">
                <a:solidFill>
                  <a:srgbClr val="CC0000"/>
                </a:solidFill>
                <a:effectLst>
                  <a:outerShdw blurRad="38100" dist="38100" dir="2700000" algn="tl">
                    <a:srgbClr val="C0C0C0"/>
                  </a:outerShdw>
                </a:effectLst>
                <a:ea typeface="宋体" pitchFamily="2" charset="-122"/>
              </a:rPr>
              <a:t>:</a:t>
            </a: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保证输出为单一频率的正弦波</a:t>
            </a:r>
            <a:br>
              <a:rPr lang="zh-CN" altLang="en-US" sz="2800" b="1">
                <a:effectLst>
                  <a:outerShdw blurRad="38100" dist="38100" dir="2700000" algn="tl">
                    <a:srgbClr val="C0C0C0"/>
                  </a:outerShdw>
                </a:effectLst>
                <a:ea typeface="宋体" pitchFamily="2" charset="-122"/>
              </a:rPr>
            </a:br>
            <a:r>
              <a:rPr lang="zh-CN" altLang="en-US" sz="2800" b="1">
                <a:effectLst>
                  <a:outerShdw blurRad="38100" dist="38100" dir="2700000" algn="tl">
                    <a:srgbClr val="C0C0C0"/>
                  </a:outerShdw>
                </a:effectLst>
                <a:ea typeface="宋体" pitchFamily="2" charset="-122"/>
              </a:rPr>
              <a:t>                       即使电路只在某一特定频率下满</a:t>
            </a:r>
            <a:br>
              <a:rPr lang="zh-CN" altLang="en-US" sz="2800" b="1">
                <a:effectLst>
                  <a:outerShdw blurRad="38100" dist="38100" dir="2700000" algn="tl">
                    <a:srgbClr val="C0C0C0"/>
                  </a:outerShdw>
                </a:effectLst>
                <a:ea typeface="宋体" pitchFamily="2" charset="-122"/>
              </a:rPr>
            </a:br>
            <a:r>
              <a:rPr lang="zh-CN" altLang="en-US" sz="2800" b="1">
                <a:effectLst>
                  <a:outerShdw blurRad="38100" dist="38100" dir="2700000" algn="tl">
                    <a:srgbClr val="C0C0C0"/>
                  </a:outerShdw>
                </a:effectLst>
                <a:ea typeface="宋体" pitchFamily="2" charset="-122"/>
              </a:rPr>
              <a:t>                       足自激振 荡条件                              </a:t>
            </a:r>
          </a:p>
        </p:txBody>
      </p:sp>
      <p:sp>
        <p:nvSpPr>
          <p:cNvPr id="10246" name="Rectangle 6"/>
          <p:cNvSpPr>
            <a:spLocks noChangeArrowheads="1"/>
          </p:cNvSpPr>
          <p:nvPr/>
        </p:nvSpPr>
        <p:spPr bwMode="auto">
          <a:xfrm>
            <a:off x="533400" y="4572000"/>
            <a:ext cx="8077200" cy="990600"/>
          </a:xfrm>
          <a:prstGeom prst="rect">
            <a:avLst/>
          </a:prstGeom>
          <a:noFill/>
          <a:ln w="9525">
            <a:noFill/>
            <a:miter lim="800000"/>
            <a:headEnd/>
            <a:tailEnd/>
          </a:ln>
          <a:effectLst/>
        </p:spPr>
        <p:txBody>
          <a:bodyPr anchor="ctr"/>
          <a:lstStyle/>
          <a:p>
            <a:pPr>
              <a:lnSpc>
                <a:spcPct val="120000"/>
              </a:lnSpc>
              <a:defRPr/>
            </a:pPr>
            <a:r>
              <a:rPr lang="en-US" altLang="zh-CN" sz="2800" b="1">
                <a:effectLst>
                  <a:outerShdw blurRad="38100" dist="38100" dir="2700000" algn="tl">
                    <a:srgbClr val="C0C0C0"/>
                  </a:outerShdw>
                </a:effectLst>
                <a:ea typeface="宋体" pitchFamily="2" charset="-122"/>
              </a:rPr>
              <a:t>(4) </a:t>
            </a:r>
            <a:r>
              <a:rPr lang="zh-CN" altLang="en-US" sz="2800" b="1">
                <a:solidFill>
                  <a:srgbClr val="CC0000"/>
                </a:solidFill>
                <a:effectLst>
                  <a:outerShdw blurRad="38100" dist="38100" dir="2700000" algn="tl">
                    <a:srgbClr val="C0C0C0"/>
                  </a:outerShdw>
                </a:effectLst>
                <a:ea typeface="宋体" pitchFamily="2" charset="-122"/>
              </a:rPr>
              <a:t>稳幅环节</a:t>
            </a:r>
            <a:r>
              <a:rPr lang="en-US" altLang="zh-CN" sz="2800" b="1">
                <a:solidFill>
                  <a:srgbClr val="CC0000"/>
                </a:solidFill>
                <a:effectLst>
                  <a:outerShdw blurRad="38100" dist="38100" dir="2700000" algn="tl">
                    <a:srgbClr val="C0C0C0"/>
                  </a:outerShdw>
                </a:effectLst>
                <a:ea typeface="宋体" pitchFamily="2" charset="-122"/>
              </a:rPr>
              <a:t>:</a:t>
            </a: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使电路能从</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2800" b="1">
                <a:effectLst>
                  <a:outerShdw blurRad="38100" dist="38100" dir="2700000" algn="tl">
                    <a:srgbClr val="C0C0C0"/>
                  </a:outerShdw>
                </a:effectLst>
                <a:ea typeface="宋体" pitchFamily="2" charset="-122"/>
              </a:rPr>
              <a:t> &gt;1 </a:t>
            </a:r>
            <a:r>
              <a:rPr lang="zh-CN" altLang="en-US" sz="2800" b="1">
                <a:effectLst>
                  <a:outerShdw blurRad="38100" dist="38100" dir="2700000" algn="tl">
                    <a:srgbClr val="C0C0C0"/>
                  </a:outerShdw>
                </a:effectLst>
                <a:ea typeface="宋体" pitchFamily="2" charset="-122"/>
              </a:rPr>
              <a:t>，过渡到</a:t>
            </a:r>
            <a:br>
              <a:rPr lang="zh-CN" altLang="en-US" sz="2800" b="1">
                <a:effectLst>
                  <a:outerShdw blurRad="38100" dist="38100" dir="2700000" algn="tl">
                    <a:srgbClr val="C0C0C0"/>
                  </a:outerShdw>
                </a:effectLst>
                <a:ea typeface="宋体" pitchFamily="2" charset="-122"/>
              </a:rPr>
            </a:br>
            <a:r>
              <a:rPr lang="zh-CN" altLang="en-US" sz="2800" b="1">
                <a:effectLst>
                  <a:outerShdw blurRad="38100" dist="38100" dir="2700000" algn="tl">
                    <a:srgbClr val="C0C0C0"/>
                  </a:outerShdw>
                </a:effectLst>
                <a:ea typeface="宋体" pitchFamily="2" charset="-122"/>
              </a:rPr>
              <a:t>                       </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2800" b="1">
                <a:effectLst>
                  <a:outerShdw blurRad="38100" dist="38100" dir="2700000" algn="tl">
                    <a:srgbClr val="C0C0C0"/>
                  </a:outerShdw>
                </a:effectLst>
                <a:ea typeface="宋体" pitchFamily="2" charset="-122"/>
              </a:rPr>
              <a:t> =1</a:t>
            </a:r>
            <a:r>
              <a:rPr lang="zh-CN" altLang="en-US" sz="2800" b="1">
                <a:effectLst>
                  <a:outerShdw blurRad="38100" dist="38100" dir="2700000" algn="tl">
                    <a:srgbClr val="C0C0C0"/>
                  </a:outerShdw>
                </a:effectLst>
                <a:ea typeface="宋体" pitchFamily="2" charset="-122"/>
              </a:rPr>
              <a:t>，从而达到稳幅振荡。</a:t>
            </a:r>
          </a:p>
        </p:txBody>
      </p:sp>
    </p:spTree>
    <p:extLst>
      <p:ext uri="{BB962C8B-B14F-4D97-AF65-F5344CB8AC3E}">
        <p14:creationId xmlns:p14="http://schemas.microsoft.com/office/powerpoint/2010/main" val="40832410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0243"/>
                                        </p:tgtEl>
                                        <p:attrNameLst>
                                          <p:attrName>style.visibility</p:attrName>
                                        </p:attrNameLst>
                                      </p:cBhvr>
                                      <p:to>
                                        <p:strVal val="visible"/>
                                      </p:to>
                                    </p:set>
                                    <p:animEffect transition="in" filter="wipe(left)">
                                      <p:cBhvr>
                                        <p:cTn id="7" dur="300"/>
                                        <p:tgtEl>
                                          <p:spTgt spid="10243"/>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left)">
                                      <p:cBhvr>
                                        <p:cTn id="12" dur="500"/>
                                        <p:tgtEl>
                                          <p:spTgt spid="10244"/>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animEffect transition="in" filter="wipe(left)">
                                      <p:cBhvr>
                                        <p:cTn id="17" dur="500"/>
                                        <p:tgtEl>
                                          <p:spTgt spid="10245"/>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6"/>
                                        </p:tgtEl>
                                        <p:attrNameLst>
                                          <p:attrName>style.visibility</p:attrName>
                                        </p:attrNameLst>
                                      </p:cBhvr>
                                      <p:to>
                                        <p:strVal val="visible"/>
                                      </p:to>
                                    </p:set>
                                    <p:animEffect transition="in" filter="wipe(left)">
                                      <p:cBhvr>
                                        <p:cTn id="22" dur="500"/>
                                        <p:tgtEl>
                                          <p:spTgt spid="10246"/>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utoUpdateAnimBg="0"/>
      <p:bldP spid="10244" grpId="0" autoUpdateAnimBg="0"/>
      <p:bldP spid="10245" grpId="0" autoUpdateAnimBg="0"/>
      <p:bldP spid="1024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457200" y="510209"/>
            <a:ext cx="4724400" cy="649357"/>
          </a:xfrm>
          <a:ln>
            <a:miter lim="800000"/>
            <a:headEnd/>
            <a:tailEnd/>
          </a:ln>
        </p:spPr>
        <p:txBody>
          <a:bodyPr vert="horz" wrap="square" lIns="91440" tIns="45720" rIns="91440" bIns="45720" numCol="1" anchor="t" anchorCtr="0" compatLnSpc="1">
            <a:prstTxWarp prst="textNoShape">
              <a:avLst/>
            </a:prstTxWarp>
            <a:normAutofit/>
          </a:bodyPr>
          <a:lstStyle/>
          <a:p>
            <a:pPr algn="l" fontAlgn="base">
              <a:spcBef>
                <a:spcPct val="20000"/>
              </a:spcBef>
              <a:spcAft>
                <a:spcPct val="0"/>
              </a:spcAft>
              <a:defRPr/>
            </a:pPr>
            <a:r>
              <a:rPr kumimoji="1" lang="en-US" altLang="zh-CN" sz="2800" b="1" kern="0" dirty="0">
                <a:solidFill>
                  <a:srgbClr val="000099"/>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4.6.3.2    RC</a:t>
            </a:r>
            <a:r>
              <a:rPr kumimoji="1" lang="zh-CN" altLang="zh-CN" sz="2800" b="1" kern="0" dirty="0">
                <a:solidFill>
                  <a:srgbClr val="000099"/>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振荡电路</a:t>
            </a:r>
            <a:endParaRPr kumimoji="1" lang="zh-CN" altLang="en-US" sz="2800" b="1" kern="0" dirty="0">
              <a:solidFill>
                <a:srgbClr val="000099"/>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13318" name="Line 6"/>
          <p:cNvSpPr>
            <a:spLocks noChangeShapeType="1"/>
          </p:cNvSpPr>
          <p:nvPr/>
        </p:nvSpPr>
        <p:spPr bwMode="auto">
          <a:xfrm>
            <a:off x="5029200" y="1295400"/>
            <a:ext cx="0" cy="4038600"/>
          </a:xfrm>
          <a:prstGeom prst="line">
            <a:avLst/>
          </a:prstGeom>
          <a:noFill/>
          <a:ln w="38100">
            <a:solidFill>
              <a:srgbClr val="0033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9" name="AutoShape 7" descr="40%"/>
          <p:cNvSpPr>
            <a:spLocks noChangeArrowheads="1"/>
          </p:cNvSpPr>
          <p:nvPr/>
        </p:nvSpPr>
        <p:spPr bwMode="auto">
          <a:xfrm>
            <a:off x="838200" y="3352800"/>
            <a:ext cx="2100263" cy="1143000"/>
          </a:xfrm>
          <a:prstGeom prst="wedgeRoundRectCallout">
            <a:avLst>
              <a:gd name="adj1" fmla="val 113264"/>
              <a:gd name="adj2" fmla="val -78889"/>
              <a:gd name="adj3" fmla="val 16667"/>
            </a:avLst>
          </a:prstGeom>
          <a:pattFill prst="pct40">
            <a:fgClr>
              <a:srgbClr val="FFCCFF"/>
            </a:fgClr>
            <a:bgClr>
              <a:srgbClr val="FFFFFF"/>
            </a:bgClr>
          </a:pattFill>
          <a:ln w="19050">
            <a:solidFill>
              <a:srgbClr val="FF3300"/>
            </a:solidFill>
            <a:miter lim="800000"/>
            <a:headEnd/>
            <a:tailEnd/>
          </a:ln>
          <a:effectLst/>
        </p:spPr>
        <p:txBody>
          <a:bodyPr wrap="none" anchor="ctr"/>
          <a:lstStyle/>
          <a:p>
            <a:pPr algn="ctr" eaLnBrk="0" hangingPunct="0">
              <a:lnSpc>
                <a:spcPct val="120000"/>
              </a:lnSpc>
              <a:defRPr/>
            </a:pPr>
            <a:r>
              <a:rPr lang="en-US" altLang="zh-CN" sz="2800" b="1">
                <a:solidFill>
                  <a:srgbClr val="FF3300"/>
                </a:solidFill>
                <a:effectLst>
                  <a:outerShdw blurRad="38100" dist="38100" dir="2700000" algn="tl">
                    <a:srgbClr val="C0C0C0"/>
                  </a:outerShdw>
                </a:effectLst>
                <a:ea typeface="宋体" pitchFamily="2" charset="-122"/>
              </a:rPr>
              <a:t>RC</a:t>
            </a:r>
            <a:r>
              <a:rPr lang="zh-CN" altLang="en-US" sz="2800" b="1">
                <a:solidFill>
                  <a:srgbClr val="FF3300"/>
                </a:solidFill>
                <a:effectLst>
                  <a:outerShdw blurRad="38100" dist="38100" dir="2700000" algn="tl">
                    <a:srgbClr val="C0C0C0"/>
                  </a:outerShdw>
                </a:effectLst>
                <a:ea typeface="宋体" pitchFamily="2" charset="-122"/>
              </a:rPr>
              <a:t>选频网络</a:t>
            </a:r>
          </a:p>
          <a:p>
            <a:pPr algn="ctr" eaLnBrk="0" hangingPunct="0">
              <a:lnSpc>
                <a:spcPct val="120000"/>
              </a:lnSpc>
              <a:defRPr/>
            </a:pPr>
            <a:r>
              <a:rPr lang="zh-CN" altLang="en-US" sz="2800" b="1">
                <a:solidFill>
                  <a:schemeClr val="accent2"/>
                </a:solidFill>
                <a:effectLst>
                  <a:outerShdw blurRad="38100" dist="38100" dir="2700000" algn="tl">
                    <a:srgbClr val="C0C0C0"/>
                  </a:outerShdw>
                </a:effectLst>
                <a:ea typeface="宋体" pitchFamily="2" charset="-122"/>
              </a:rPr>
              <a:t>正反馈网络</a:t>
            </a:r>
            <a:endParaRPr lang="zh-CN" altLang="en-US" sz="2800" b="1">
              <a:solidFill>
                <a:srgbClr val="FFFF00"/>
              </a:solidFill>
              <a:effectLst>
                <a:outerShdw blurRad="38100" dist="38100" dir="2700000" algn="tl">
                  <a:srgbClr val="C0C0C0"/>
                </a:outerShdw>
              </a:effectLst>
              <a:ea typeface="宋体" pitchFamily="2" charset="-122"/>
            </a:endParaRPr>
          </a:p>
        </p:txBody>
      </p:sp>
      <p:sp>
        <p:nvSpPr>
          <p:cNvPr id="13320" name="AutoShape 8" descr="40%"/>
          <p:cNvSpPr>
            <a:spLocks noChangeArrowheads="1"/>
          </p:cNvSpPr>
          <p:nvPr/>
        </p:nvSpPr>
        <p:spPr bwMode="auto">
          <a:xfrm>
            <a:off x="5410200" y="4724400"/>
            <a:ext cx="2286000" cy="762000"/>
          </a:xfrm>
          <a:prstGeom prst="wedgeRoundRectCallout">
            <a:avLst>
              <a:gd name="adj1" fmla="val -10069"/>
              <a:gd name="adj2" fmla="val -266042"/>
              <a:gd name="adj3" fmla="val 16667"/>
            </a:avLst>
          </a:prstGeom>
          <a:pattFill prst="pct40">
            <a:fgClr>
              <a:srgbClr val="CCFF33"/>
            </a:fgClr>
            <a:bgClr>
              <a:srgbClr val="FFFFFF"/>
            </a:bgClr>
          </a:pattFill>
          <a:ln w="19050">
            <a:solidFill>
              <a:schemeClr val="accent1"/>
            </a:solidFill>
            <a:miter lim="800000"/>
            <a:headEnd/>
            <a:tailEnd/>
          </a:ln>
          <a:effectLst/>
        </p:spPr>
        <p:txBody>
          <a:bodyPr wrap="none" anchor="ctr"/>
          <a:lstStyle/>
          <a:p>
            <a:pPr algn="ctr" eaLnBrk="0" hangingPunct="0">
              <a:spcBef>
                <a:spcPct val="50000"/>
              </a:spcBef>
              <a:defRPr/>
            </a:pPr>
            <a:r>
              <a:rPr lang="zh-CN" altLang="en-US" sz="2800" b="1">
                <a:solidFill>
                  <a:srgbClr val="FF3300"/>
                </a:solidFill>
                <a:effectLst>
                  <a:outerShdw blurRad="38100" dist="38100" dir="2700000" algn="tl">
                    <a:srgbClr val="C0C0C0"/>
                  </a:outerShdw>
                </a:effectLst>
                <a:ea typeface="宋体" pitchFamily="2" charset="-122"/>
              </a:rPr>
              <a:t>同相比例电路</a:t>
            </a:r>
          </a:p>
        </p:txBody>
      </p:sp>
      <p:sp>
        <p:nvSpPr>
          <p:cNvPr id="13321" name="Text Box 9"/>
          <p:cNvSpPr txBox="1">
            <a:spLocks noChangeArrowheads="1"/>
          </p:cNvSpPr>
          <p:nvPr/>
        </p:nvSpPr>
        <p:spPr bwMode="auto">
          <a:xfrm>
            <a:off x="5715000" y="5486400"/>
            <a:ext cx="19050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en-US" sz="2800" b="1">
                <a:effectLst>
                  <a:outerShdw blurRad="38100" dist="38100" dir="2700000" algn="tl">
                    <a:srgbClr val="C0C0C0"/>
                  </a:outerShdw>
                </a:effectLst>
                <a:ea typeface="宋体" pitchFamily="2" charset="-122"/>
              </a:rPr>
              <a:t>放大信号</a:t>
            </a:r>
          </a:p>
        </p:txBody>
      </p:sp>
      <p:sp>
        <p:nvSpPr>
          <p:cNvPr id="13322" name="Text Box 10"/>
          <p:cNvSpPr txBox="1">
            <a:spLocks noChangeArrowheads="1"/>
          </p:cNvSpPr>
          <p:nvPr/>
        </p:nvSpPr>
        <p:spPr bwMode="auto">
          <a:xfrm>
            <a:off x="457200" y="4572000"/>
            <a:ext cx="3505200" cy="987425"/>
          </a:xfrm>
          <a:prstGeom prst="rect">
            <a:avLst/>
          </a:prstGeom>
          <a:noFill/>
          <a:ln w="38100">
            <a:noFill/>
            <a:miter lim="800000"/>
            <a:headEnd/>
            <a:tailEnd/>
          </a:ln>
          <a:effectLst/>
        </p:spPr>
        <p:txBody>
          <a:bodyPr>
            <a:spAutoFit/>
          </a:bodyPr>
          <a:lstStyle/>
          <a:p>
            <a:pPr eaLnBrk="0" hangingPunct="0">
              <a:lnSpc>
                <a:spcPct val="105000"/>
              </a:lnSpc>
              <a:defRPr/>
            </a:pP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用正反馈信号</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f</a:t>
            </a:r>
          </a:p>
          <a:p>
            <a:pPr eaLnBrk="0" hangingPunct="0">
              <a:lnSpc>
                <a:spcPct val="105000"/>
              </a:lnSpc>
              <a:defRPr/>
            </a:pPr>
            <a:r>
              <a:rPr lang="zh-CN" altLang="en-US" sz="2800" b="1">
                <a:effectLst>
                  <a:outerShdw blurRad="38100" dist="38100" dir="2700000" algn="tl">
                    <a:srgbClr val="C0C0C0"/>
                  </a:outerShdw>
                </a:effectLst>
                <a:ea typeface="宋体" pitchFamily="2" charset="-122"/>
              </a:rPr>
              <a:t>作为输入信号</a:t>
            </a:r>
          </a:p>
        </p:txBody>
      </p:sp>
      <p:sp>
        <p:nvSpPr>
          <p:cNvPr id="13323" name="Text Box 11"/>
          <p:cNvSpPr txBox="1">
            <a:spLocks noChangeArrowheads="1"/>
          </p:cNvSpPr>
          <p:nvPr/>
        </p:nvSpPr>
        <p:spPr bwMode="auto">
          <a:xfrm>
            <a:off x="762000" y="2136775"/>
            <a:ext cx="2362200" cy="987425"/>
          </a:xfrm>
          <a:prstGeom prst="rect">
            <a:avLst/>
          </a:prstGeom>
          <a:noFill/>
          <a:ln w="38100">
            <a:noFill/>
            <a:miter lim="800000"/>
            <a:headEnd/>
            <a:tailEnd/>
          </a:ln>
          <a:effectLst/>
        </p:spPr>
        <p:txBody>
          <a:bodyPr>
            <a:spAutoFit/>
          </a:bodyPr>
          <a:lstStyle/>
          <a:p>
            <a:pPr eaLnBrk="0" hangingPunct="0">
              <a:lnSpc>
                <a:spcPct val="105000"/>
              </a:lnSpc>
              <a:defRPr/>
            </a:pP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选出单一频率的信号</a:t>
            </a:r>
          </a:p>
        </p:txBody>
      </p:sp>
      <p:sp>
        <p:nvSpPr>
          <p:cNvPr id="13324" name="Rectangle 12"/>
          <p:cNvSpPr>
            <a:spLocks noChangeArrowheads="1"/>
          </p:cNvSpPr>
          <p:nvPr/>
        </p:nvSpPr>
        <p:spPr bwMode="auto">
          <a:xfrm>
            <a:off x="609600" y="1233488"/>
            <a:ext cx="2362200" cy="519112"/>
          </a:xfrm>
          <a:prstGeom prst="rect">
            <a:avLst/>
          </a:prstGeom>
          <a:noFill/>
          <a:ln w="9525">
            <a:noFill/>
            <a:miter lim="800000"/>
            <a:headEnd/>
            <a:tailEnd/>
          </a:ln>
          <a:effectLst/>
        </p:spPr>
        <p:txBody>
          <a:bodyPr>
            <a:spAutoFit/>
          </a:bodyPr>
          <a:lstStyle/>
          <a:p>
            <a:pPr eaLnBrk="0" hangingPunct="0">
              <a:spcBef>
                <a:spcPct val="50000"/>
              </a:spcBef>
              <a:defRPr/>
            </a:pPr>
            <a:r>
              <a:rPr lang="en-US" altLang="zh-CN" sz="2800" b="1">
                <a:solidFill>
                  <a:srgbClr val="CC0000"/>
                </a:solidFill>
                <a:effectLst>
                  <a:outerShdw blurRad="38100" dist="38100" dir="2700000" algn="tl">
                    <a:srgbClr val="C0C0C0"/>
                  </a:outerShdw>
                </a:effectLst>
                <a:ea typeface="宋体" pitchFamily="2" charset="-122"/>
              </a:rPr>
              <a:t>1. </a:t>
            </a:r>
            <a:r>
              <a:rPr lang="zh-CN" altLang="en-US" sz="2800" b="1">
                <a:solidFill>
                  <a:srgbClr val="CC0000"/>
                </a:solidFill>
                <a:effectLst>
                  <a:outerShdw blurRad="38100" dist="38100" dir="2700000" algn="tl">
                    <a:srgbClr val="C0C0C0"/>
                  </a:outerShdw>
                </a:effectLst>
                <a:ea typeface="宋体" pitchFamily="2" charset="-122"/>
              </a:rPr>
              <a:t>电路结构</a:t>
            </a:r>
          </a:p>
        </p:txBody>
      </p:sp>
      <p:grpSp>
        <p:nvGrpSpPr>
          <p:cNvPr id="2" name="Group 13"/>
          <p:cNvGrpSpPr>
            <a:grpSpLocks/>
          </p:cNvGrpSpPr>
          <p:nvPr/>
        </p:nvGrpSpPr>
        <p:grpSpPr bwMode="auto">
          <a:xfrm>
            <a:off x="3505200" y="3200400"/>
            <a:ext cx="762000" cy="1357313"/>
            <a:chOff x="2256" y="2352"/>
            <a:chExt cx="480" cy="855"/>
          </a:xfrm>
        </p:grpSpPr>
        <p:sp>
          <p:nvSpPr>
            <p:cNvPr id="8294" name="Rectangle 14"/>
            <p:cNvSpPr>
              <a:spLocks noChangeArrowheads="1"/>
            </p:cNvSpPr>
            <p:nvPr/>
          </p:nvSpPr>
          <p:spPr bwMode="auto">
            <a:xfrm>
              <a:off x="2300" y="2574"/>
              <a:ext cx="2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i="1">
                  <a:solidFill>
                    <a:srgbClr val="FF3300"/>
                  </a:solidFill>
                </a:rPr>
                <a:t>u</a:t>
              </a:r>
              <a:r>
                <a:rPr lang="en-US" altLang="zh-CN" sz="2800" b="1" baseline="-25000">
                  <a:solidFill>
                    <a:srgbClr val="FF3300"/>
                  </a:solidFill>
                </a:rPr>
                <a:t>f</a:t>
              </a:r>
              <a:endParaRPr lang="en-US" altLang="zh-CN" sz="2800" b="1" i="1" baseline="-25000">
                <a:solidFill>
                  <a:srgbClr val="FF3300"/>
                </a:solidFill>
              </a:endParaRPr>
            </a:p>
          </p:txBody>
        </p:sp>
        <p:sp>
          <p:nvSpPr>
            <p:cNvPr id="8295" name="Text Box 15"/>
            <p:cNvSpPr txBox="1">
              <a:spLocks noChangeArrowheads="1"/>
            </p:cNvSpPr>
            <p:nvPr/>
          </p:nvSpPr>
          <p:spPr bwMode="auto">
            <a:xfrm>
              <a:off x="2304"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2800" b="1">
                  <a:solidFill>
                    <a:srgbClr val="FF3300"/>
                  </a:solidFill>
                </a:rPr>
                <a:t>–</a:t>
              </a:r>
            </a:p>
          </p:txBody>
        </p:sp>
        <p:sp>
          <p:nvSpPr>
            <p:cNvPr id="8296" name="Text Box 16"/>
            <p:cNvSpPr txBox="1">
              <a:spLocks noChangeArrowheads="1"/>
            </p:cNvSpPr>
            <p:nvPr/>
          </p:nvSpPr>
          <p:spPr bwMode="auto">
            <a:xfrm>
              <a:off x="2256" y="235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2800" b="1">
                  <a:solidFill>
                    <a:srgbClr val="FF3300"/>
                  </a:solidFill>
                </a:rPr>
                <a:t>+</a:t>
              </a:r>
            </a:p>
          </p:txBody>
        </p:sp>
      </p:grpSp>
      <p:grpSp>
        <p:nvGrpSpPr>
          <p:cNvPr id="7" name="Group 55"/>
          <p:cNvGrpSpPr>
            <a:grpSpLocks/>
          </p:cNvGrpSpPr>
          <p:nvPr/>
        </p:nvGrpSpPr>
        <p:grpSpPr bwMode="auto">
          <a:xfrm>
            <a:off x="4038600" y="1828800"/>
            <a:ext cx="3995738" cy="2874963"/>
            <a:chOff x="2667" y="1227"/>
            <a:chExt cx="2517" cy="1811"/>
          </a:xfrm>
        </p:grpSpPr>
        <p:sp>
          <p:nvSpPr>
            <p:cNvPr id="8205" name="Text Box 56"/>
            <p:cNvSpPr txBox="1">
              <a:spLocks noChangeArrowheads="1"/>
            </p:cNvSpPr>
            <p:nvPr/>
          </p:nvSpPr>
          <p:spPr bwMode="auto">
            <a:xfrm>
              <a:off x="2932" y="1392"/>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i="1"/>
                <a:t> R</a:t>
              </a:r>
              <a:endParaRPr lang="en-US" altLang="zh-CN" sz="2800"/>
            </a:p>
          </p:txBody>
        </p:sp>
        <p:sp>
          <p:nvSpPr>
            <p:cNvPr id="8206" name="Rectangle 57"/>
            <p:cNvSpPr>
              <a:spLocks noChangeArrowheads="1"/>
            </p:cNvSpPr>
            <p:nvPr/>
          </p:nvSpPr>
          <p:spPr bwMode="auto">
            <a:xfrm rot="-5400000">
              <a:off x="2784" y="1474"/>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07" name="Line 58"/>
            <p:cNvSpPr>
              <a:spLocks noChangeShapeType="1"/>
            </p:cNvSpPr>
            <p:nvPr/>
          </p:nvSpPr>
          <p:spPr bwMode="auto">
            <a:xfrm>
              <a:off x="2813" y="3038"/>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8" name="Line 59"/>
            <p:cNvSpPr>
              <a:spLocks noChangeShapeType="1"/>
            </p:cNvSpPr>
            <p:nvPr/>
          </p:nvSpPr>
          <p:spPr bwMode="auto">
            <a:xfrm flipH="1">
              <a:off x="2906" y="2760"/>
              <a:ext cx="4" cy="2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9" name="Rectangle 60"/>
            <p:cNvSpPr>
              <a:spLocks noChangeArrowheads="1"/>
            </p:cNvSpPr>
            <p:nvPr/>
          </p:nvSpPr>
          <p:spPr bwMode="auto">
            <a:xfrm>
              <a:off x="3751" y="1547"/>
              <a:ext cx="535"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10" name="Line 61"/>
            <p:cNvSpPr>
              <a:spLocks noChangeShapeType="1"/>
            </p:cNvSpPr>
            <p:nvPr/>
          </p:nvSpPr>
          <p:spPr bwMode="auto">
            <a:xfrm>
              <a:off x="4529" y="1245"/>
              <a:ext cx="0"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1" name="Text Box 62"/>
            <p:cNvSpPr txBox="1">
              <a:spLocks noChangeArrowheads="1"/>
            </p:cNvSpPr>
            <p:nvPr/>
          </p:nvSpPr>
          <p:spPr bwMode="auto">
            <a:xfrm>
              <a:off x="3751" y="1950"/>
              <a:ext cx="1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a:t>+</a:t>
              </a:r>
              <a:endParaRPr lang="en-US" altLang="zh-CN" sz="2800"/>
            </a:p>
          </p:txBody>
        </p:sp>
        <p:sp>
          <p:nvSpPr>
            <p:cNvPr id="8212" name="Text Box 63"/>
            <p:cNvSpPr txBox="1">
              <a:spLocks noChangeArrowheads="1"/>
            </p:cNvSpPr>
            <p:nvPr/>
          </p:nvSpPr>
          <p:spPr bwMode="auto">
            <a:xfrm>
              <a:off x="4100" y="1814"/>
              <a:ext cx="1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a:t>+</a:t>
              </a:r>
              <a:endParaRPr lang="en-US" altLang="zh-CN" sz="2800"/>
            </a:p>
          </p:txBody>
        </p:sp>
        <p:sp>
          <p:nvSpPr>
            <p:cNvPr id="8213" name="Text Box 64"/>
            <p:cNvSpPr txBox="1">
              <a:spLocks noChangeArrowheads="1"/>
            </p:cNvSpPr>
            <p:nvPr/>
          </p:nvSpPr>
          <p:spPr bwMode="auto">
            <a:xfrm>
              <a:off x="3936" y="148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a:ea typeface="创艺简宋体" pitchFamily="2" charset="-122"/>
                </a:rPr>
                <a:t>∞</a:t>
              </a:r>
              <a:endParaRPr lang="en-US" altLang="zh-CN" sz="2800"/>
            </a:p>
          </p:txBody>
        </p:sp>
        <p:sp>
          <p:nvSpPr>
            <p:cNvPr id="8214" name="Rectangle 65"/>
            <p:cNvSpPr>
              <a:spLocks noChangeArrowheads="1"/>
            </p:cNvSpPr>
            <p:nvPr/>
          </p:nvSpPr>
          <p:spPr bwMode="auto">
            <a:xfrm>
              <a:off x="3456" y="1353"/>
              <a:ext cx="5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t>R</a:t>
              </a:r>
              <a:r>
                <a:rPr lang="en-US" altLang="zh-CN" sz="2800" b="1" baseline="-25000"/>
                <a:t>F</a:t>
              </a:r>
              <a:endParaRPr lang="en-US" altLang="zh-CN" sz="2800" baseline="-25000"/>
            </a:p>
          </p:txBody>
        </p:sp>
        <p:sp>
          <p:nvSpPr>
            <p:cNvPr id="8215" name="Line 66"/>
            <p:cNvSpPr>
              <a:spLocks noChangeShapeType="1"/>
            </p:cNvSpPr>
            <p:nvPr/>
          </p:nvSpPr>
          <p:spPr bwMode="auto">
            <a:xfrm flipV="1">
              <a:off x="2906" y="2083"/>
              <a:ext cx="84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6" name="Line 67"/>
            <p:cNvSpPr>
              <a:spLocks noChangeShapeType="1"/>
            </p:cNvSpPr>
            <p:nvPr/>
          </p:nvSpPr>
          <p:spPr bwMode="auto">
            <a:xfrm>
              <a:off x="4286" y="1950"/>
              <a:ext cx="43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7" name="Line 68"/>
            <p:cNvSpPr>
              <a:spLocks noChangeShapeType="1"/>
            </p:cNvSpPr>
            <p:nvPr/>
          </p:nvSpPr>
          <p:spPr bwMode="auto">
            <a:xfrm>
              <a:off x="3362" y="1245"/>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8" name="Line 69"/>
            <p:cNvSpPr>
              <a:spLocks noChangeShapeType="1"/>
            </p:cNvSpPr>
            <p:nvPr/>
          </p:nvSpPr>
          <p:spPr bwMode="auto">
            <a:xfrm>
              <a:off x="3459" y="1824"/>
              <a:ext cx="2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19" name="Line 70"/>
            <p:cNvSpPr>
              <a:spLocks noChangeShapeType="1"/>
            </p:cNvSpPr>
            <p:nvPr/>
          </p:nvSpPr>
          <p:spPr bwMode="auto">
            <a:xfrm>
              <a:off x="2906" y="1238"/>
              <a:ext cx="162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0" name="AutoShape 71"/>
            <p:cNvSpPr>
              <a:spLocks noChangeArrowheads="1"/>
            </p:cNvSpPr>
            <p:nvPr/>
          </p:nvSpPr>
          <p:spPr bwMode="auto">
            <a:xfrm rot="5400000">
              <a:off x="3838" y="1581"/>
              <a:ext cx="101" cy="9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8221" name="Group 72"/>
            <p:cNvGrpSpPr>
              <a:grpSpLocks/>
            </p:cNvGrpSpPr>
            <p:nvPr/>
          </p:nvGrpSpPr>
          <p:grpSpPr bwMode="auto">
            <a:xfrm>
              <a:off x="2813" y="1799"/>
              <a:ext cx="194" cy="100"/>
              <a:chOff x="672" y="1824"/>
              <a:chExt cx="192" cy="96"/>
            </a:xfrm>
          </p:grpSpPr>
          <p:sp>
            <p:nvSpPr>
              <p:cNvPr id="8255" name="Line 73"/>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6" name="Line 74"/>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2" name="Line 75"/>
            <p:cNvSpPr>
              <a:spLocks noChangeShapeType="1"/>
            </p:cNvSpPr>
            <p:nvPr/>
          </p:nvSpPr>
          <p:spPr bwMode="auto">
            <a:xfrm>
              <a:off x="2910" y="1648"/>
              <a:ext cx="0"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3" name="Line 76"/>
            <p:cNvSpPr>
              <a:spLocks noChangeShapeType="1"/>
            </p:cNvSpPr>
            <p:nvPr/>
          </p:nvSpPr>
          <p:spPr bwMode="auto">
            <a:xfrm flipV="1">
              <a:off x="2910" y="1227"/>
              <a:ext cx="0" cy="16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77"/>
            <p:cNvSpPr>
              <a:spLocks noChangeShapeType="1"/>
            </p:cNvSpPr>
            <p:nvPr/>
          </p:nvSpPr>
          <p:spPr bwMode="auto">
            <a:xfrm flipH="1">
              <a:off x="2906" y="1899"/>
              <a:ext cx="0" cy="37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78"/>
            <p:cNvSpPr>
              <a:spLocks noChangeShapeType="1"/>
            </p:cNvSpPr>
            <p:nvPr/>
          </p:nvSpPr>
          <p:spPr bwMode="auto">
            <a:xfrm>
              <a:off x="2715" y="2256"/>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6" name="Rectangle 79"/>
            <p:cNvSpPr>
              <a:spLocks noChangeArrowheads="1"/>
            </p:cNvSpPr>
            <p:nvPr/>
          </p:nvSpPr>
          <p:spPr bwMode="auto">
            <a:xfrm rot="-5400000">
              <a:off x="3333" y="1458"/>
              <a:ext cx="252" cy="9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27" name="Line 80"/>
            <p:cNvSpPr>
              <a:spLocks noChangeShapeType="1"/>
            </p:cNvSpPr>
            <p:nvPr/>
          </p:nvSpPr>
          <p:spPr bwMode="auto">
            <a:xfrm flipV="1">
              <a:off x="3459" y="1245"/>
              <a:ext cx="0" cy="1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8" name="Line 81"/>
            <p:cNvSpPr>
              <a:spLocks noChangeShapeType="1"/>
            </p:cNvSpPr>
            <p:nvPr/>
          </p:nvSpPr>
          <p:spPr bwMode="auto">
            <a:xfrm>
              <a:off x="3459" y="1639"/>
              <a:ext cx="0" cy="8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9" name="Rectangle 82"/>
            <p:cNvSpPr>
              <a:spLocks noChangeArrowheads="1"/>
            </p:cNvSpPr>
            <p:nvPr/>
          </p:nvSpPr>
          <p:spPr bwMode="auto">
            <a:xfrm>
              <a:off x="3510" y="2457"/>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t>R</a:t>
              </a:r>
              <a:r>
                <a:rPr lang="en-US" altLang="zh-CN" sz="2800" b="1" baseline="-25000"/>
                <a:t>1</a:t>
              </a:r>
              <a:endParaRPr lang="en-US" altLang="zh-CN" sz="2800" baseline="-25000"/>
            </a:p>
          </p:txBody>
        </p:sp>
        <p:sp>
          <p:nvSpPr>
            <p:cNvPr id="8230" name="Rectangle 83"/>
            <p:cNvSpPr>
              <a:spLocks noChangeArrowheads="1"/>
            </p:cNvSpPr>
            <p:nvPr/>
          </p:nvSpPr>
          <p:spPr bwMode="auto">
            <a:xfrm rot="-5400000">
              <a:off x="3334" y="2562"/>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31" name="Line 84"/>
            <p:cNvSpPr>
              <a:spLocks noChangeShapeType="1"/>
            </p:cNvSpPr>
            <p:nvPr/>
          </p:nvSpPr>
          <p:spPr bwMode="auto">
            <a:xfrm>
              <a:off x="3362" y="3038"/>
              <a:ext cx="19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2" name="Line 85"/>
            <p:cNvSpPr>
              <a:spLocks noChangeShapeType="1"/>
            </p:cNvSpPr>
            <p:nvPr/>
          </p:nvSpPr>
          <p:spPr bwMode="auto">
            <a:xfrm>
              <a:off x="3459" y="2736"/>
              <a:ext cx="0" cy="30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 name="Rectangle 86"/>
            <p:cNvSpPr>
              <a:spLocks noChangeArrowheads="1"/>
            </p:cNvSpPr>
            <p:nvPr/>
          </p:nvSpPr>
          <p:spPr bwMode="auto">
            <a:xfrm>
              <a:off x="2937" y="1737"/>
              <a:ext cx="3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t> C</a:t>
              </a:r>
              <a:endParaRPr lang="en-US" altLang="zh-CN" sz="2800" baseline="-25000"/>
            </a:p>
          </p:txBody>
        </p:sp>
        <p:sp>
          <p:nvSpPr>
            <p:cNvPr id="8234" name="Rectangle 87"/>
            <p:cNvSpPr>
              <a:spLocks noChangeArrowheads="1"/>
            </p:cNvSpPr>
            <p:nvPr/>
          </p:nvSpPr>
          <p:spPr bwMode="auto">
            <a:xfrm>
              <a:off x="2688" y="2352"/>
              <a:ext cx="3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t> R</a:t>
              </a:r>
              <a:endParaRPr lang="en-US" altLang="zh-CN" sz="2800" baseline="-25000"/>
            </a:p>
          </p:txBody>
        </p:sp>
        <p:sp>
          <p:nvSpPr>
            <p:cNvPr id="8235" name="Rectangle 88"/>
            <p:cNvSpPr>
              <a:spLocks noChangeArrowheads="1"/>
            </p:cNvSpPr>
            <p:nvPr/>
          </p:nvSpPr>
          <p:spPr bwMode="auto">
            <a:xfrm rot="-5400000">
              <a:off x="2590" y="2485"/>
              <a:ext cx="251"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36" name="Line 89"/>
            <p:cNvSpPr>
              <a:spLocks noChangeShapeType="1"/>
            </p:cNvSpPr>
            <p:nvPr/>
          </p:nvSpPr>
          <p:spPr bwMode="auto">
            <a:xfrm flipV="1">
              <a:off x="2715" y="2256"/>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90"/>
            <p:cNvSpPr>
              <a:spLocks noChangeShapeType="1"/>
            </p:cNvSpPr>
            <p:nvPr/>
          </p:nvSpPr>
          <p:spPr bwMode="auto">
            <a:xfrm>
              <a:off x="2715" y="2659"/>
              <a:ext cx="0" cy="1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38" name="Group 91"/>
            <p:cNvGrpSpPr>
              <a:grpSpLocks/>
            </p:cNvGrpSpPr>
            <p:nvPr/>
          </p:nvGrpSpPr>
          <p:grpSpPr bwMode="auto">
            <a:xfrm>
              <a:off x="3007" y="2457"/>
              <a:ext cx="194" cy="102"/>
              <a:chOff x="912" y="2784"/>
              <a:chExt cx="192" cy="96"/>
            </a:xfrm>
          </p:grpSpPr>
          <p:sp>
            <p:nvSpPr>
              <p:cNvPr id="8253" name="Line 92"/>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4" name="Line 93"/>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39" name="Line 94"/>
            <p:cNvSpPr>
              <a:spLocks noChangeShapeType="1"/>
            </p:cNvSpPr>
            <p:nvPr/>
          </p:nvSpPr>
          <p:spPr bwMode="auto">
            <a:xfrm flipH="1" flipV="1">
              <a:off x="3104" y="2256"/>
              <a:ext cx="0" cy="2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0" name="Line 95"/>
            <p:cNvSpPr>
              <a:spLocks noChangeShapeType="1"/>
            </p:cNvSpPr>
            <p:nvPr/>
          </p:nvSpPr>
          <p:spPr bwMode="auto">
            <a:xfrm>
              <a:off x="3104" y="2559"/>
              <a:ext cx="0" cy="2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1" name="Line 96"/>
            <p:cNvSpPr>
              <a:spLocks noChangeShapeType="1"/>
            </p:cNvSpPr>
            <p:nvPr/>
          </p:nvSpPr>
          <p:spPr bwMode="auto">
            <a:xfrm>
              <a:off x="2715" y="2760"/>
              <a:ext cx="38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2" name="Rectangle 97"/>
            <p:cNvSpPr>
              <a:spLocks noChangeArrowheads="1"/>
            </p:cNvSpPr>
            <p:nvPr/>
          </p:nvSpPr>
          <p:spPr bwMode="auto">
            <a:xfrm>
              <a:off x="3160" y="2352"/>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t>C</a:t>
              </a:r>
              <a:endParaRPr lang="en-US" altLang="zh-CN" sz="2800" baseline="-25000"/>
            </a:p>
          </p:txBody>
        </p:sp>
        <p:sp>
          <p:nvSpPr>
            <p:cNvPr id="8243" name="Text Box 98"/>
            <p:cNvSpPr txBox="1">
              <a:spLocks noChangeArrowheads="1"/>
            </p:cNvSpPr>
            <p:nvPr/>
          </p:nvSpPr>
          <p:spPr bwMode="auto">
            <a:xfrm>
              <a:off x="3756" y="1622"/>
              <a:ext cx="2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a:t>–</a:t>
              </a:r>
              <a:endParaRPr lang="en-US" altLang="zh-CN" sz="2800"/>
            </a:p>
          </p:txBody>
        </p:sp>
        <p:sp>
          <p:nvSpPr>
            <p:cNvPr id="8244" name="Rectangle 99"/>
            <p:cNvSpPr>
              <a:spLocks noChangeArrowheads="1"/>
            </p:cNvSpPr>
            <p:nvPr/>
          </p:nvSpPr>
          <p:spPr bwMode="auto">
            <a:xfrm>
              <a:off x="3756" y="1532"/>
              <a:ext cx="535" cy="70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45" name="Oval 100"/>
            <p:cNvSpPr>
              <a:spLocks noChangeArrowheads="1"/>
            </p:cNvSpPr>
            <p:nvPr/>
          </p:nvSpPr>
          <p:spPr bwMode="auto">
            <a:xfrm>
              <a:off x="4704" y="1920"/>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46" name="Oval 101"/>
            <p:cNvSpPr>
              <a:spLocks noChangeArrowheads="1"/>
            </p:cNvSpPr>
            <p:nvPr/>
          </p:nvSpPr>
          <p:spPr bwMode="auto">
            <a:xfrm>
              <a:off x="4704" y="2490"/>
              <a:ext cx="54" cy="5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247" name="Line 102"/>
            <p:cNvSpPr>
              <a:spLocks noChangeShapeType="1"/>
            </p:cNvSpPr>
            <p:nvPr/>
          </p:nvSpPr>
          <p:spPr bwMode="auto">
            <a:xfrm>
              <a:off x="4647" y="2736"/>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103"/>
            <p:cNvSpPr>
              <a:spLocks noChangeShapeType="1"/>
            </p:cNvSpPr>
            <p:nvPr/>
          </p:nvSpPr>
          <p:spPr bwMode="auto">
            <a:xfrm>
              <a:off x="4726" y="2544"/>
              <a:ext cx="0" cy="1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49" name="Group 104"/>
            <p:cNvGrpSpPr>
              <a:grpSpLocks/>
            </p:cNvGrpSpPr>
            <p:nvPr/>
          </p:nvGrpSpPr>
          <p:grpSpPr bwMode="auto">
            <a:xfrm>
              <a:off x="4704" y="1776"/>
              <a:ext cx="480" cy="855"/>
              <a:chOff x="2256" y="2352"/>
              <a:chExt cx="480" cy="855"/>
            </a:xfrm>
          </p:grpSpPr>
          <p:sp>
            <p:nvSpPr>
              <p:cNvPr id="8250" name="Rectangle 105"/>
              <p:cNvSpPr>
                <a:spLocks noChangeArrowheads="1"/>
              </p:cNvSpPr>
              <p:nvPr/>
            </p:nvSpPr>
            <p:spPr bwMode="auto">
              <a:xfrm>
                <a:off x="2300" y="2574"/>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i="1">
                    <a:solidFill>
                      <a:srgbClr val="FF3300"/>
                    </a:solidFill>
                  </a:rPr>
                  <a:t>u</a:t>
                </a:r>
                <a:r>
                  <a:rPr lang="en-US" altLang="zh-CN" sz="2000" b="1" baseline="-25000">
                    <a:solidFill>
                      <a:srgbClr val="FF3300"/>
                    </a:solidFill>
                  </a:rPr>
                  <a:t>O</a:t>
                </a:r>
                <a:endParaRPr lang="en-US" altLang="zh-CN" sz="2000" b="1" i="1" baseline="-25000">
                  <a:solidFill>
                    <a:srgbClr val="FF3300"/>
                  </a:solidFill>
                </a:endParaRPr>
              </a:p>
            </p:txBody>
          </p:sp>
          <p:sp>
            <p:nvSpPr>
              <p:cNvPr id="8251" name="Text Box 106"/>
              <p:cNvSpPr txBox="1">
                <a:spLocks noChangeArrowheads="1"/>
              </p:cNvSpPr>
              <p:nvPr/>
            </p:nvSpPr>
            <p:spPr bwMode="auto">
              <a:xfrm>
                <a:off x="2304"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2800" b="1">
                    <a:solidFill>
                      <a:srgbClr val="FF3300"/>
                    </a:solidFill>
                  </a:rPr>
                  <a:t> –</a:t>
                </a:r>
              </a:p>
            </p:txBody>
          </p:sp>
          <p:sp>
            <p:nvSpPr>
              <p:cNvPr id="8252" name="Text Box 107"/>
              <p:cNvSpPr txBox="1">
                <a:spLocks noChangeArrowheads="1"/>
              </p:cNvSpPr>
              <p:nvPr/>
            </p:nvSpPr>
            <p:spPr bwMode="auto">
              <a:xfrm>
                <a:off x="2256" y="235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spcBef>
                    <a:spcPct val="50000"/>
                  </a:spcBef>
                </a:pPr>
                <a:r>
                  <a:rPr lang="en-US" altLang="zh-CN" sz="2800" b="1">
                    <a:solidFill>
                      <a:srgbClr val="FF3300"/>
                    </a:solidFill>
                  </a:rPr>
                  <a:t>+</a:t>
                </a:r>
              </a:p>
            </p:txBody>
          </p:sp>
        </p:grpSp>
      </p:grpSp>
    </p:spTree>
    <p:extLst>
      <p:ext uri="{BB962C8B-B14F-4D97-AF65-F5344CB8AC3E}">
        <p14:creationId xmlns:p14="http://schemas.microsoft.com/office/powerpoint/2010/main" val="9155958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4"/>
                                        </p:tgtEl>
                                        <p:attrNameLst>
                                          <p:attrName>style.visibility</p:attrName>
                                        </p:attrNameLst>
                                      </p:cBhvr>
                                      <p:to>
                                        <p:strVal val="visible"/>
                                      </p:to>
                                    </p:set>
                                    <p:animEffect transition="in" filter="wipe(left)">
                                      <p:cBhvr>
                                        <p:cTn id="7" dur="500"/>
                                        <p:tgtEl>
                                          <p:spTgt spid="13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318"/>
                                        </p:tgtEl>
                                        <p:attrNameLst>
                                          <p:attrName>style.visibility</p:attrName>
                                        </p:attrNameLst>
                                      </p:cBhvr>
                                      <p:to>
                                        <p:strVal val="visible"/>
                                      </p:to>
                                    </p:set>
                                    <p:animEffect transition="in" filter="wipe(up)">
                                      <p:cBhvr>
                                        <p:cTn id="17" dur="500"/>
                                        <p:tgtEl>
                                          <p:spTgt spid="133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320"/>
                                        </p:tgtEl>
                                        <p:attrNameLst>
                                          <p:attrName>style.visibility</p:attrName>
                                        </p:attrNameLst>
                                      </p:cBhvr>
                                      <p:to>
                                        <p:strVal val="visible"/>
                                      </p:to>
                                    </p:set>
                                    <p:animEffect transition="in" filter="wipe(down)">
                                      <p:cBhvr>
                                        <p:cTn id="22" dur="500"/>
                                        <p:tgtEl>
                                          <p:spTgt spid="133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3321"/>
                                        </p:tgtEl>
                                        <p:attrNameLst>
                                          <p:attrName>style.visibility</p:attrName>
                                        </p:attrNameLst>
                                      </p:cBhvr>
                                      <p:to>
                                        <p:strVal val="visible"/>
                                      </p:to>
                                    </p:set>
                                    <p:animEffect transition="in" filter="blinds(vertical)">
                                      <p:cBhvr>
                                        <p:cTn id="27" dur="500"/>
                                        <p:tgtEl>
                                          <p:spTgt spid="133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319"/>
                                        </p:tgtEl>
                                        <p:attrNameLst>
                                          <p:attrName>style.visibility</p:attrName>
                                        </p:attrNameLst>
                                      </p:cBhvr>
                                      <p:to>
                                        <p:strVal val="visible"/>
                                      </p:to>
                                    </p:set>
                                    <p:animEffect transition="in" filter="wipe(down)">
                                      <p:cBhvr>
                                        <p:cTn id="32" dur="500"/>
                                        <p:tgtEl>
                                          <p:spTgt spid="133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3323"/>
                                        </p:tgtEl>
                                        <p:attrNameLst>
                                          <p:attrName>style.visibility</p:attrName>
                                        </p:attrNameLst>
                                      </p:cBhvr>
                                      <p:to>
                                        <p:strVal val="visible"/>
                                      </p:to>
                                    </p:set>
                                    <p:animEffect transition="in" filter="blinds(vertical)">
                                      <p:cBhvr>
                                        <p:cTn id="37" dur="500"/>
                                        <p:tgtEl>
                                          <p:spTgt spid="133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13322"/>
                                        </p:tgtEl>
                                        <p:attrNameLst>
                                          <p:attrName>style.visibility</p:attrName>
                                        </p:attrNameLst>
                                      </p:cBhvr>
                                      <p:to>
                                        <p:strVal val="visible"/>
                                      </p:to>
                                    </p:set>
                                    <p:animEffect transition="in" filter="blinds(vertical)">
                                      <p:cBhvr>
                                        <p:cTn id="47"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13319" grpId="0" animBg="1" autoUpdateAnimBg="0"/>
      <p:bldP spid="13320" grpId="0" animBg="1" autoUpdateAnimBg="0"/>
      <p:bldP spid="13321" grpId="0" autoUpdateAnimBg="0"/>
      <p:bldP spid="13322" grpId="0" autoUpdateAnimBg="0"/>
      <p:bldP spid="13323" grpId="0" autoUpdateAnimBg="0"/>
      <p:bldP spid="13324"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304800"/>
            <a:ext cx="5867400" cy="7620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effectLst>
                  <a:outerShdw blurRad="38100" dist="38100" dir="2700000" algn="tl">
                    <a:srgbClr val="C0C0C0"/>
                  </a:outerShdw>
                </a:effectLst>
              </a:rPr>
              <a:t>2. RC</a:t>
            </a:r>
            <a:r>
              <a:rPr lang="zh-CN" altLang="en-US" sz="2800" b="1" smtClean="0">
                <a:solidFill>
                  <a:srgbClr val="CC0000"/>
                </a:solidFill>
                <a:effectLst>
                  <a:outerShdw blurRad="38100" dist="38100" dir="2700000" algn="tl">
                    <a:srgbClr val="C0C0C0"/>
                  </a:outerShdw>
                </a:effectLst>
              </a:rPr>
              <a:t>串并联选频网络的选频特性</a:t>
            </a:r>
          </a:p>
        </p:txBody>
      </p:sp>
      <p:sp>
        <p:nvSpPr>
          <p:cNvPr id="14339" name="Text Box 3"/>
          <p:cNvSpPr txBox="1">
            <a:spLocks noChangeArrowheads="1"/>
          </p:cNvSpPr>
          <p:nvPr/>
        </p:nvSpPr>
        <p:spPr bwMode="auto">
          <a:xfrm>
            <a:off x="533400" y="960438"/>
            <a:ext cx="2743200" cy="519112"/>
          </a:xfrm>
          <a:prstGeom prst="rect">
            <a:avLst/>
          </a:prstGeom>
          <a:noFill/>
          <a:ln w="9525">
            <a:noFill/>
            <a:miter lim="800000"/>
            <a:headEnd/>
            <a:tailEnd/>
          </a:ln>
          <a:effectLst/>
        </p:spPr>
        <p:txBody>
          <a:bodyPr>
            <a:spAutoFit/>
          </a:bodyPr>
          <a:lstStyle/>
          <a:p>
            <a:pPr eaLnBrk="0" hangingPunct="0">
              <a:spcBef>
                <a:spcPct val="50000"/>
              </a:spcBef>
              <a:defRPr/>
            </a:pPr>
            <a:r>
              <a:rPr lang="zh-CN" altLang="en-US" sz="2800" b="1">
                <a:solidFill>
                  <a:srgbClr val="000099"/>
                </a:solidFill>
                <a:effectLst>
                  <a:outerShdw blurRad="38100" dist="38100" dir="2700000" algn="tl">
                    <a:srgbClr val="C0C0C0"/>
                  </a:outerShdw>
                </a:effectLst>
                <a:ea typeface="宋体" pitchFamily="2" charset="-122"/>
              </a:rPr>
              <a:t>传输系数：</a:t>
            </a:r>
          </a:p>
        </p:txBody>
      </p:sp>
      <p:grpSp>
        <p:nvGrpSpPr>
          <p:cNvPr id="9220" name="Group 5"/>
          <p:cNvGrpSpPr>
            <a:grpSpLocks/>
          </p:cNvGrpSpPr>
          <p:nvPr/>
        </p:nvGrpSpPr>
        <p:grpSpPr bwMode="auto">
          <a:xfrm>
            <a:off x="5811838" y="373063"/>
            <a:ext cx="2874962" cy="2949575"/>
            <a:chOff x="3661" y="96"/>
            <a:chExt cx="1811" cy="1858"/>
          </a:xfrm>
        </p:grpSpPr>
        <p:sp>
          <p:nvSpPr>
            <p:cNvPr id="14344" name="Rectangle 8"/>
            <p:cNvSpPr>
              <a:spLocks noChangeArrowheads="1"/>
            </p:cNvSpPr>
            <p:nvPr/>
          </p:nvSpPr>
          <p:spPr bwMode="auto">
            <a:xfrm>
              <a:off x="5130" y="1627"/>
              <a:ext cx="342" cy="327"/>
            </a:xfrm>
            <a:prstGeom prst="rect">
              <a:avLst/>
            </a:prstGeom>
            <a:noFill/>
            <a:ln w="9525">
              <a:noFill/>
              <a:miter lim="800000"/>
              <a:headEnd/>
              <a:tailEnd/>
            </a:ln>
            <a:effectLst/>
          </p:spPr>
          <p:txBody>
            <a:bodyPr wrap="none">
              <a:spAutoFit/>
            </a:bodyPr>
            <a:lstStyle/>
            <a:p>
              <a:pPr eaLnBrk="0" hangingPunct="0">
                <a:defRPr/>
              </a:pPr>
              <a:r>
                <a:rPr lang="zh-CN" altLang="en-US" sz="2800" b="1">
                  <a:effectLst>
                    <a:outerShdw blurRad="38100" dist="38100" dir="2700000" algn="tl">
                      <a:srgbClr val="C0C0C0"/>
                    </a:outerShdw>
                  </a:effectLst>
                  <a:ea typeface="宋体" pitchFamily="2" charset="-122"/>
                </a:rPr>
                <a:t>。</a:t>
              </a:r>
            </a:p>
          </p:txBody>
        </p:sp>
        <p:sp>
          <p:nvSpPr>
            <p:cNvPr id="14345" name="Rectangle 9"/>
            <p:cNvSpPr>
              <a:spLocks noChangeArrowheads="1"/>
            </p:cNvSpPr>
            <p:nvPr/>
          </p:nvSpPr>
          <p:spPr bwMode="auto">
            <a:xfrm>
              <a:off x="5130" y="849"/>
              <a:ext cx="342" cy="327"/>
            </a:xfrm>
            <a:prstGeom prst="rect">
              <a:avLst/>
            </a:prstGeom>
            <a:noFill/>
            <a:ln w="9525">
              <a:noFill/>
              <a:miter lim="800000"/>
              <a:headEnd/>
              <a:tailEnd/>
            </a:ln>
            <a:effectLst/>
          </p:spPr>
          <p:txBody>
            <a:bodyPr wrap="none">
              <a:spAutoFit/>
            </a:bodyPr>
            <a:lstStyle/>
            <a:p>
              <a:pPr eaLnBrk="0" hangingPunct="0">
                <a:defRPr/>
              </a:pPr>
              <a:r>
                <a:rPr lang="zh-CN" altLang="en-US" sz="2800" b="1">
                  <a:effectLst>
                    <a:outerShdw blurRad="38100" dist="38100" dir="2700000" algn="tl">
                      <a:srgbClr val="C0C0C0"/>
                    </a:outerShdw>
                  </a:effectLst>
                  <a:ea typeface="宋体" pitchFamily="2" charset="-122"/>
                </a:rPr>
                <a:t>。</a:t>
              </a:r>
            </a:p>
          </p:txBody>
        </p:sp>
        <p:sp>
          <p:nvSpPr>
            <p:cNvPr id="14346" name="Text Box 10"/>
            <p:cNvSpPr txBox="1">
              <a:spLocks noChangeArrowheads="1"/>
            </p:cNvSpPr>
            <p:nvPr/>
          </p:nvSpPr>
          <p:spPr bwMode="auto">
            <a:xfrm>
              <a:off x="4266" y="384"/>
              <a:ext cx="259"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i="1">
                  <a:effectLst>
                    <a:outerShdw blurRad="38100" dist="38100" dir="2700000" algn="tl">
                      <a:srgbClr val="C0C0C0"/>
                    </a:outerShdw>
                  </a:effectLst>
                  <a:ea typeface="宋体" pitchFamily="2" charset="-122"/>
                </a:rPr>
                <a:t>R</a:t>
              </a:r>
              <a:endParaRPr lang="en-US" altLang="zh-CN" sz="2800">
                <a:effectLst>
                  <a:outerShdw blurRad="38100" dist="38100" dir="2700000" algn="tl">
                    <a:srgbClr val="C0C0C0"/>
                  </a:outerShdw>
                </a:effectLst>
                <a:ea typeface="宋体" pitchFamily="2" charset="-122"/>
              </a:endParaRPr>
            </a:p>
          </p:txBody>
        </p:sp>
        <p:sp>
          <p:nvSpPr>
            <p:cNvPr id="9271" name="Rectangle 11"/>
            <p:cNvSpPr>
              <a:spLocks noChangeArrowheads="1"/>
            </p:cNvSpPr>
            <p:nvPr/>
          </p:nvSpPr>
          <p:spPr bwMode="auto">
            <a:xfrm rot="-5400000">
              <a:off x="4460" y="508"/>
              <a:ext cx="217" cy="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9272" name="Line 12"/>
            <p:cNvSpPr>
              <a:spLocks noChangeShapeType="1"/>
            </p:cNvSpPr>
            <p:nvPr/>
          </p:nvSpPr>
          <p:spPr bwMode="auto">
            <a:xfrm>
              <a:off x="3877" y="1826"/>
              <a:ext cx="13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3" name="Line 13"/>
            <p:cNvSpPr>
              <a:spLocks noChangeShapeType="1"/>
            </p:cNvSpPr>
            <p:nvPr/>
          </p:nvSpPr>
          <p:spPr bwMode="auto">
            <a:xfrm>
              <a:off x="4568" y="1653"/>
              <a:ext cx="0" cy="17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4" name="Line 14"/>
            <p:cNvSpPr>
              <a:spLocks noChangeShapeType="1"/>
            </p:cNvSpPr>
            <p:nvPr/>
          </p:nvSpPr>
          <p:spPr bwMode="auto">
            <a:xfrm flipV="1">
              <a:off x="4584" y="1048"/>
              <a:ext cx="6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75" name="Group 15"/>
            <p:cNvGrpSpPr>
              <a:grpSpLocks/>
            </p:cNvGrpSpPr>
            <p:nvPr/>
          </p:nvGrpSpPr>
          <p:grpSpPr bwMode="auto">
            <a:xfrm>
              <a:off x="4482" y="789"/>
              <a:ext cx="173" cy="87"/>
              <a:chOff x="672" y="1824"/>
              <a:chExt cx="192" cy="96"/>
            </a:xfrm>
          </p:grpSpPr>
          <p:sp>
            <p:nvSpPr>
              <p:cNvPr id="9300" name="Line 16"/>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1" name="Line 17"/>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76" name="Line 18"/>
            <p:cNvSpPr>
              <a:spLocks noChangeShapeType="1"/>
            </p:cNvSpPr>
            <p:nvPr/>
          </p:nvSpPr>
          <p:spPr bwMode="auto">
            <a:xfrm>
              <a:off x="4568" y="660"/>
              <a:ext cx="0" cy="1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7" name="Line 19"/>
            <p:cNvSpPr>
              <a:spLocks noChangeShapeType="1"/>
            </p:cNvSpPr>
            <p:nvPr/>
          </p:nvSpPr>
          <p:spPr bwMode="auto">
            <a:xfrm flipV="1">
              <a:off x="4568" y="314"/>
              <a:ext cx="0" cy="12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8" name="Line 20"/>
            <p:cNvSpPr>
              <a:spLocks noChangeShapeType="1"/>
            </p:cNvSpPr>
            <p:nvPr/>
          </p:nvSpPr>
          <p:spPr bwMode="auto">
            <a:xfrm>
              <a:off x="4568" y="876"/>
              <a:ext cx="0" cy="3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9" name="Line 21"/>
            <p:cNvSpPr>
              <a:spLocks noChangeShapeType="1"/>
            </p:cNvSpPr>
            <p:nvPr/>
          </p:nvSpPr>
          <p:spPr bwMode="auto">
            <a:xfrm>
              <a:off x="4395" y="1221"/>
              <a:ext cx="34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0" name="Line 22"/>
            <p:cNvSpPr>
              <a:spLocks noChangeShapeType="1"/>
            </p:cNvSpPr>
            <p:nvPr/>
          </p:nvSpPr>
          <p:spPr bwMode="auto">
            <a:xfrm>
              <a:off x="4568" y="1740"/>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9" name="Rectangle 23"/>
            <p:cNvSpPr>
              <a:spLocks noChangeArrowheads="1"/>
            </p:cNvSpPr>
            <p:nvPr/>
          </p:nvSpPr>
          <p:spPr bwMode="auto">
            <a:xfrm>
              <a:off x="4238" y="672"/>
              <a:ext cx="259"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aseline="-25000">
                <a:effectLst>
                  <a:outerShdw blurRad="38100" dist="38100" dir="2700000" algn="tl">
                    <a:srgbClr val="C0C0C0"/>
                  </a:outerShdw>
                </a:effectLst>
                <a:ea typeface="宋体" pitchFamily="2" charset="-122"/>
              </a:endParaRPr>
            </a:p>
          </p:txBody>
        </p:sp>
        <p:sp>
          <p:nvSpPr>
            <p:cNvPr id="14360" name="Rectangle 24"/>
            <p:cNvSpPr>
              <a:spLocks noChangeArrowheads="1"/>
            </p:cNvSpPr>
            <p:nvPr/>
          </p:nvSpPr>
          <p:spPr bwMode="auto">
            <a:xfrm>
              <a:off x="4086" y="1265"/>
              <a:ext cx="265" cy="327"/>
            </a:xfrm>
            <a:prstGeom prst="rect">
              <a:avLst/>
            </a:prstGeom>
            <a:noFill/>
            <a:ln w="38100">
              <a:noFill/>
              <a:miter lim="800000"/>
              <a:headEnd/>
              <a:tailEnd/>
            </a:ln>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R</a:t>
              </a:r>
              <a:endParaRPr lang="en-US" altLang="zh-CN" sz="2800" baseline="-25000">
                <a:effectLst>
                  <a:outerShdw blurRad="38100" dist="38100" dir="2700000" algn="tl">
                    <a:srgbClr val="C0C0C0"/>
                  </a:outerShdw>
                </a:effectLst>
                <a:ea typeface="宋体" pitchFamily="2" charset="-122"/>
              </a:endParaRPr>
            </a:p>
          </p:txBody>
        </p:sp>
        <p:sp>
          <p:nvSpPr>
            <p:cNvPr id="9283" name="Rectangle 25"/>
            <p:cNvSpPr>
              <a:spLocks noChangeArrowheads="1"/>
            </p:cNvSpPr>
            <p:nvPr/>
          </p:nvSpPr>
          <p:spPr bwMode="auto">
            <a:xfrm rot="-5400000">
              <a:off x="4288" y="1415"/>
              <a:ext cx="216" cy="8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9284" name="Line 26"/>
            <p:cNvSpPr>
              <a:spLocks noChangeShapeType="1"/>
            </p:cNvSpPr>
            <p:nvPr/>
          </p:nvSpPr>
          <p:spPr bwMode="auto">
            <a:xfrm flipV="1">
              <a:off x="4395" y="1221"/>
              <a:ext cx="0" cy="1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5" name="Line 27"/>
            <p:cNvSpPr>
              <a:spLocks noChangeShapeType="1"/>
            </p:cNvSpPr>
            <p:nvPr/>
          </p:nvSpPr>
          <p:spPr bwMode="auto">
            <a:xfrm>
              <a:off x="4395" y="1567"/>
              <a:ext cx="0" cy="8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86" name="Group 28"/>
            <p:cNvGrpSpPr>
              <a:grpSpLocks/>
            </p:cNvGrpSpPr>
            <p:nvPr/>
          </p:nvGrpSpPr>
          <p:grpSpPr bwMode="auto">
            <a:xfrm>
              <a:off x="4655" y="1394"/>
              <a:ext cx="173" cy="86"/>
              <a:chOff x="912" y="2784"/>
              <a:chExt cx="192" cy="96"/>
            </a:xfrm>
          </p:grpSpPr>
          <p:sp>
            <p:nvSpPr>
              <p:cNvPr id="9298" name="Line 29"/>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9" name="Line 30"/>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87" name="Line 31"/>
            <p:cNvSpPr>
              <a:spLocks noChangeShapeType="1"/>
            </p:cNvSpPr>
            <p:nvPr/>
          </p:nvSpPr>
          <p:spPr bwMode="auto">
            <a:xfrm flipH="1" flipV="1">
              <a:off x="4741" y="1221"/>
              <a:ext cx="0" cy="17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8" name="Line 32"/>
            <p:cNvSpPr>
              <a:spLocks noChangeShapeType="1"/>
            </p:cNvSpPr>
            <p:nvPr/>
          </p:nvSpPr>
          <p:spPr bwMode="auto">
            <a:xfrm>
              <a:off x="4741" y="1480"/>
              <a:ext cx="0" cy="17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9" name="Line 33"/>
            <p:cNvSpPr>
              <a:spLocks noChangeShapeType="1"/>
            </p:cNvSpPr>
            <p:nvPr/>
          </p:nvSpPr>
          <p:spPr bwMode="auto">
            <a:xfrm>
              <a:off x="4395" y="1653"/>
              <a:ext cx="34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0" name="Rectangle 34"/>
            <p:cNvSpPr>
              <a:spLocks noChangeArrowheads="1"/>
            </p:cNvSpPr>
            <p:nvPr/>
          </p:nvSpPr>
          <p:spPr bwMode="auto">
            <a:xfrm>
              <a:off x="4439" y="1257"/>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aseline="-25000">
                <a:effectLst>
                  <a:outerShdw blurRad="38100" dist="38100" dir="2700000" algn="tl">
                    <a:srgbClr val="C0C0C0"/>
                  </a:outerShdw>
                </a:effectLst>
                <a:ea typeface="宋体" pitchFamily="2" charset="-122"/>
              </a:endParaRPr>
            </a:p>
          </p:txBody>
        </p:sp>
        <p:sp>
          <p:nvSpPr>
            <p:cNvPr id="9291" name="Line 35"/>
            <p:cNvSpPr>
              <a:spLocks noChangeShapeType="1"/>
            </p:cNvSpPr>
            <p:nvPr/>
          </p:nvSpPr>
          <p:spPr bwMode="auto">
            <a:xfrm flipH="1">
              <a:off x="3849" y="314"/>
              <a:ext cx="7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2" name="Rectangle 36"/>
            <p:cNvSpPr>
              <a:spLocks noChangeArrowheads="1"/>
            </p:cNvSpPr>
            <p:nvPr/>
          </p:nvSpPr>
          <p:spPr bwMode="auto">
            <a:xfrm>
              <a:off x="3747" y="1626"/>
              <a:ext cx="342" cy="327"/>
            </a:xfrm>
            <a:prstGeom prst="rect">
              <a:avLst/>
            </a:prstGeom>
            <a:noFill/>
            <a:ln w="38100">
              <a:noFill/>
              <a:miter lim="800000"/>
              <a:headEnd/>
              <a:tailEnd/>
            </a:ln>
            <a:effectLst/>
          </p:spPr>
          <p:txBody>
            <a:bodyPr wrap="none">
              <a:spAutoFit/>
            </a:bodyPr>
            <a:lstStyle/>
            <a:p>
              <a:pPr eaLnBrk="0" hangingPunct="0">
                <a:defRPr/>
              </a:pPr>
              <a:r>
                <a:rPr lang="zh-CN" altLang="en-US" sz="2800" b="1">
                  <a:effectLst>
                    <a:outerShdw blurRad="38100" dist="38100" dir="2700000" algn="tl">
                      <a:srgbClr val="C0C0C0"/>
                    </a:outerShdw>
                  </a:effectLst>
                  <a:ea typeface="宋体" pitchFamily="2" charset="-122"/>
                </a:rPr>
                <a:t>。</a:t>
              </a:r>
            </a:p>
          </p:txBody>
        </p:sp>
        <p:sp>
          <p:nvSpPr>
            <p:cNvPr id="14373" name="Text Box 37"/>
            <p:cNvSpPr txBox="1">
              <a:spLocks noChangeArrowheads="1"/>
            </p:cNvSpPr>
            <p:nvPr/>
          </p:nvSpPr>
          <p:spPr bwMode="auto">
            <a:xfrm>
              <a:off x="3661" y="332"/>
              <a:ext cx="432"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sp>
          <p:nvSpPr>
            <p:cNvPr id="14374" name="Text Box 38"/>
            <p:cNvSpPr txBox="1">
              <a:spLocks noChangeArrowheads="1"/>
            </p:cNvSpPr>
            <p:nvPr/>
          </p:nvSpPr>
          <p:spPr bwMode="auto">
            <a:xfrm>
              <a:off x="3747" y="1499"/>
              <a:ext cx="303"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a:t>
              </a:r>
            </a:p>
          </p:txBody>
        </p:sp>
        <p:sp>
          <p:nvSpPr>
            <p:cNvPr id="14375" name="Text Box 39"/>
            <p:cNvSpPr txBox="1">
              <a:spLocks noChangeArrowheads="1"/>
            </p:cNvSpPr>
            <p:nvPr/>
          </p:nvSpPr>
          <p:spPr bwMode="auto">
            <a:xfrm>
              <a:off x="5001" y="1066"/>
              <a:ext cx="431" cy="32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sp>
          <p:nvSpPr>
            <p:cNvPr id="14376" name="Text Box 40"/>
            <p:cNvSpPr txBox="1">
              <a:spLocks noChangeArrowheads="1"/>
            </p:cNvSpPr>
            <p:nvPr/>
          </p:nvSpPr>
          <p:spPr bwMode="auto">
            <a:xfrm>
              <a:off x="5074" y="1542"/>
              <a:ext cx="302" cy="327"/>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a:t>
              </a:r>
            </a:p>
          </p:txBody>
        </p:sp>
        <p:sp>
          <p:nvSpPr>
            <p:cNvPr id="14377" name="Rectangle 41"/>
            <p:cNvSpPr>
              <a:spLocks noChangeArrowheads="1"/>
            </p:cNvSpPr>
            <p:nvPr/>
          </p:nvSpPr>
          <p:spPr bwMode="auto">
            <a:xfrm>
              <a:off x="3720" y="96"/>
              <a:ext cx="342" cy="327"/>
            </a:xfrm>
            <a:prstGeom prst="rect">
              <a:avLst/>
            </a:prstGeom>
            <a:noFill/>
            <a:ln w="9525">
              <a:noFill/>
              <a:miter lim="800000"/>
              <a:headEnd/>
              <a:tailEnd/>
            </a:ln>
            <a:effectLst/>
          </p:spPr>
          <p:txBody>
            <a:bodyPr wrap="none">
              <a:spAutoFit/>
            </a:bodyPr>
            <a:lstStyle/>
            <a:p>
              <a:pPr eaLnBrk="0" hangingPunct="0">
                <a:defRPr/>
              </a:pPr>
              <a:r>
                <a:rPr lang="zh-CN" altLang="en-US" sz="2800" b="1">
                  <a:effectLst>
                    <a:outerShdw blurRad="38100" dist="38100" dir="2700000" algn="tl">
                      <a:srgbClr val="C0C0C0"/>
                    </a:outerShdw>
                  </a:effectLst>
                  <a:ea typeface="宋体" pitchFamily="2" charset="-122"/>
                </a:rPr>
                <a:t>。</a:t>
              </a:r>
            </a:p>
          </p:txBody>
        </p:sp>
      </p:grpSp>
      <p:grpSp>
        <p:nvGrpSpPr>
          <p:cNvPr id="9221" name="Group 42"/>
          <p:cNvGrpSpPr>
            <a:grpSpLocks/>
          </p:cNvGrpSpPr>
          <p:nvPr/>
        </p:nvGrpSpPr>
        <p:grpSpPr bwMode="auto">
          <a:xfrm>
            <a:off x="676275" y="808038"/>
            <a:ext cx="5114925" cy="171450"/>
            <a:chOff x="480" y="1044"/>
            <a:chExt cx="3222" cy="108"/>
          </a:xfrm>
        </p:grpSpPr>
        <p:pic>
          <p:nvPicPr>
            <p:cNvPr id="9232" name="Picture 4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4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4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4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4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4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6"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4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9" name="Picture 5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0" name="Picture 5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1" name="Picture 5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5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3" name="Picture 5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2"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5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5" name="Picture 5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5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Picture 5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8" name="Picture 5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Picture 6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Picture 6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1" name="Picture 62"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8"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2" name="Picture 6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0"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3" name="Picture 6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 y="105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54" name="Group 65"/>
            <p:cNvGrpSpPr>
              <a:grpSpLocks/>
            </p:cNvGrpSpPr>
            <p:nvPr/>
          </p:nvGrpSpPr>
          <p:grpSpPr bwMode="auto">
            <a:xfrm>
              <a:off x="480" y="1044"/>
              <a:ext cx="582" cy="102"/>
              <a:chOff x="4698" y="720"/>
              <a:chExt cx="582" cy="102"/>
            </a:xfrm>
          </p:grpSpPr>
          <p:pic>
            <p:nvPicPr>
              <p:cNvPr id="9262" name="Picture 6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3" name="Picture 6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6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5" name="Picture 69"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6" name="Picture 70"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7" name="Picture 71"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55" name="Group 72"/>
            <p:cNvGrpSpPr>
              <a:grpSpLocks/>
            </p:cNvGrpSpPr>
            <p:nvPr/>
          </p:nvGrpSpPr>
          <p:grpSpPr bwMode="auto">
            <a:xfrm>
              <a:off x="3120" y="1050"/>
              <a:ext cx="582" cy="102"/>
              <a:chOff x="4698" y="720"/>
              <a:chExt cx="582" cy="102"/>
            </a:xfrm>
          </p:grpSpPr>
          <p:pic>
            <p:nvPicPr>
              <p:cNvPr id="9256" name="Picture 73"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7" name="Picture 74"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8" name="Picture 75"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76"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0" name="Picture 77"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1" name="Picture 78" descr="Green and Black Diamo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aphicFrame>
        <p:nvGraphicFramePr>
          <p:cNvPr id="14418" name="Object 82"/>
          <p:cNvGraphicFramePr>
            <a:graphicFrameLocks noChangeAspect="1"/>
          </p:cNvGraphicFramePr>
          <p:nvPr/>
        </p:nvGraphicFramePr>
        <p:xfrm>
          <a:off x="1828800" y="2971800"/>
          <a:ext cx="2819400" cy="1620838"/>
        </p:xfrm>
        <a:graphic>
          <a:graphicData uri="http://schemas.openxmlformats.org/presentationml/2006/ole">
            <mc:AlternateContent xmlns:mc="http://schemas.openxmlformats.org/markup-compatibility/2006">
              <mc:Choice xmlns:v="urn:schemas-microsoft-com:vml" Requires="v">
                <p:oleObj spid="_x0000_s52232" name="Equation" r:id="rId6" imgW="1022181" imgH="552319" progId="Equation.3">
                  <p:embed/>
                </p:oleObj>
              </mc:Choice>
              <mc:Fallback>
                <p:oleObj name="Equation" r:id="rId6" imgW="1022181" imgH="55231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971800"/>
                        <a:ext cx="2819400" cy="162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19" name="Text Box 83"/>
          <p:cNvSpPr txBox="1">
            <a:spLocks noChangeArrowheads="1"/>
          </p:cNvSpPr>
          <p:nvPr/>
        </p:nvSpPr>
        <p:spPr bwMode="auto">
          <a:xfrm>
            <a:off x="4953000" y="3581400"/>
            <a:ext cx="1600200" cy="519113"/>
          </a:xfrm>
          <a:prstGeom prst="rect">
            <a:avLst/>
          </a:prstGeom>
          <a:noFill/>
          <a:ln w="9525">
            <a:noFill/>
            <a:miter lim="800000"/>
            <a:headEnd/>
            <a:tailEnd/>
          </a:ln>
          <a:effectLst/>
        </p:spPr>
        <p:txBody>
          <a:bodyPr>
            <a:spAutoFit/>
          </a:bodyPr>
          <a:lstStyle/>
          <a:p>
            <a:pPr eaLnBrk="0" hangingPunct="0">
              <a:spcBef>
                <a:spcPct val="15000"/>
              </a:spcBef>
              <a:defRPr/>
            </a:pPr>
            <a:r>
              <a:rPr lang="zh-CN" altLang="en-US" sz="2800" b="1">
                <a:solidFill>
                  <a:srgbClr val="CC0000"/>
                </a:solidFill>
                <a:effectLst>
                  <a:outerShdw blurRad="38100" dist="38100" dir="2700000" algn="tl">
                    <a:srgbClr val="C0C0C0"/>
                  </a:outerShdw>
                </a:effectLst>
                <a:ea typeface="宋体" pitchFamily="2" charset="-122"/>
              </a:rPr>
              <a:t>式中</a:t>
            </a:r>
            <a:r>
              <a:rPr lang="zh-CN" altLang="en-US" sz="2800" b="1" i="1">
                <a:solidFill>
                  <a:srgbClr val="CC0000"/>
                </a:solidFill>
                <a:effectLst>
                  <a:outerShdw blurRad="38100" dist="38100" dir="2700000" algn="tl">
                    <a:srgbClr val="C0C0C0"/>
                  </a:outerShdw>
                </a:effectLst>
                <a:ea typeface="宋体" pitchFamily="2" charset="-122"/>
              </a:rPr>
              <a:t> </a:t>
            </a:r>
            <a:r>
              <a:rPr lang="zh-CN" altLang="en-US" sz="2800" b="1">
                <a:solidFill>
                  <a:srgbClr val="CC0000"/>
                </a:solidFill>
                <a:effectLst>
                  <a:outerShdw blurRad="38100" dist="38100" dir="2700000" algn="tl">
                    <a:srgbClr val="C0C0C0"/>
                  </a:outerShdw>
                </a:effectLst>
                <a:ea typeface="宋体" pitchFamily="2" charset="-122"/>
              </a:rPr>
              <a:t>：</a:t>
            </a:r>
          </a:p>
        </p:txBody>
      </p:sp>
      <p:graphicFrame>
        <p:nvGraphicFramePr>
          <p:cNvPr id="14420" name="Object 84"/>
          <p:cNvGraphicFramePr>
            <a:graphicFrameLocks noChangeAspect="1"/>
          </p:cNvGraphicFramePr>
          <p:nvPr/>
        </p:nvGraphicFramePr>
        <p:xfrm>
          <a:off x="6175375" y="3327400"/>
          <a:ext cx="1444625" cy="939800"/>
        </p:xfrm>
        <a:graphic>
          <a:graphicData uri="http://schemas.openxmlformats.org/presentationml/2006/ole">
            <mc:AlternateContent xmlns:mc="http://schemas.openxmlformats.org/markup-compatibility/2006">
              <mc:Choice xmlns:v="urn:schemas-microsoft-com:vml" Requires="v">
                <p:oleObj spid="_x0000_s52233" name="Equation" r:id="rId8" imgW="533449" imgH="323719" progId="Equation.3">
                  <p:embed/>
                </p:oleObj>
              </mc:Choice>
              <mc:Fallback>
                <p:oleObj name="Equation" r:id="rId8" imgW="533449" imgH="32371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5375" y="3327400"/>
                        <a:ext cx="144462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74" name="Group 88"/>
          <p:cNvGrpSpPr>
            <a:grpSpLocks/>
          </p:cNvGrpSpPr>
          <p:nvPr/>
        </p:nvGrpSpPr>
        <p:grpSpPr bwMode="auto">
          <a:xfrm>
            <a:off x="609600" y="4419600"/>
            <a:ext cx="8001000" cy="1920875"/>
            <a:chOff x="336" y="2832"/>
            <a:chExt cx="5040" cy="1210"/>
          </a:xfrm>
        </p:grpSpPr>
        <p:sp>
          <p:nvSpPr>
            <p:cNvPr id="14421" name="Text Box 85" descr="40%"/>
            <p:cNvSpPr txBox="1">
              <a:spLocks noChangeArrowheads="1"/>
            </p:cNvSpPr>
            <p:nvPr/>
          </p:nvSpPr>
          <p:spPr bwMode="auto">
            <a:xfrm>
              <a:off x="336" y="2832"/>
              <a:ext cx="5040" cy="918"/>
            </a:xfrm>
            <a:prstGeom prst="rect">
              <a:avLst/>
            </a:prstGeom>
            <a:noFill/>
            <a:ln w="9525">
              <a:noFill/>
              <a:miter lim="800000"/>
              <a:headEnd/>
              <a:tailEnd/>
            </a:ln>
            <a:effectLst/>
          </p:spPr>
          <p:txBody>
            <a:bodyPr>
              <a:spAutoFit/>
            </a:bodyPr>
            <a:lstStyle/>
            <a:p>
              <a:pPr eaLnBrk="0" hangingPunct="0">
                <a:lnSpc>
                  <a:spcPct val="160000"/>
                </a:lnSpc>
                <a:defRPr/>
              </a:pPr>
              <a:r>
                <a:rPr lang="en-US" altLang="zh-CN" sz="2800" dirty="0">
                  <a:effectLst>
                    <a:outerShdw blurRad="38100" dist="38100" dir="2700000" algn="tl">
                      <a:srgbClr val="C0C0C0"/>
                    </a:outerShdw>
                  </a:effectLst>
                  <a:ea typeface="宋体" pitchFamily="2" charset="-122"/>
                </a:rPr>
                <a:t>      </a:t>
              </a:r>
              <a:r>
                <a:rPr lang="zh-CN" altLang="en-US" sz="2800" b="1" dirty="0">
                  <a:effectLst>
                    <a:outerShdw blurRad="38100" dist="38100" dir="2700000" algn="tl">
                      <a:srgbClr val="C0C0C0"/>
                    </a:outerShdw>
                  </a:effectLst>
                  <a:ea typeface="宋体" pitchFamily="2" charset="-122"/>
                </a:rPr>
                <a:t>分析上式可知：仅当 </a:t>
              </a:r>
              <a:r>
                <a:rPr lang="zh-CN" altLang="en-US" sz="2800" b="1" dirty="0">
                  <a:effectLst>
                    <a:outerShdw blurRad="38100" dist="38100" dir="2700000" algn="tl">
                      <a:srgbClr val="C0C0C0"/>
                    </a:outerShdw>
                  </a:effectLst>
                  <a:ea typeface="宋体" pitchFamily="2" charset="-122"/>
                  <a:sym typeface="Symbol" pitchFamily="18" charset="2"/>
                </a:rPr>
                <a:t> </a:t>
              </a:r>
              <a:r>
                <a:rPr lang="en-US" altLang="zh-CN" sz="2800" b="1" dirty="0">
                  <a:effectLst>
                    <a:outerShdw blurRad="38100" dist="38100" dir="2700000" algn="tl">
                      <a:srgbClr val="C0C0C0"/>
                    </a:outerShdw>
                  </a:effectLst>
                  <a:ea typeface="宋体" pitchFamily="2" charset="-122"/>
                  <a:sym typeface="Symbol" pitchFamily="18" charset="2"/>
                </a:rPr>
                <a:t>= </a:t>
              </a:r>
              <a:r>
                <a:rPr lang="en-US" altLang="zh-CN" sz="2800" b="1" baseline="-25000" dirty="0">
                  <a:effectLst>
                    <a:outerShdw blurRad="38100" dist="38100" dir="2700000" algn="tl">
                      <a:srgbClr val="C0C0C0"/>
                    </a:outerShdw>
                  </a:effectLst>
                  <a:ea typeface="宋体" pitchFamily="2" charset="-122"/>
                  <a:sym typeface="Symbol" pitchFamily="18" charset="2"/>
                </a:rPr>
                <a:t>o</a:t>
              </a:r>
              <a:r>
                <a:rPr lang="zh-CN" altLang="en-US" sz="2800" b="1" dirty="0">
                  <a:effectLst>
                    <a:outerShdw blurRad="38100" dist="38100" dir="2700000" algn="tl">
                      <a:srgbClr val="C0C0C0"/>
                    </a:outerShdw>
                  </a:effectLst>
                  <a:ea typeface="宋体" pitchFamily="2" charset="-122"/>
                  <a:sym typeface="Symbol" pitchFamily="18" charset="2"/>
                </a:rPr>
                <a:t>时，             达最大值，且 </a:t>
              </a:r>
              <a:r>
                <a:rPr lang="en-US" altLang="zh-CN" sz="2800" b="1" i="1" dirty="0">
                  <a:effectLst>
                    <a:outerShdw blurRad="38100" dist="38100" dir="2700000" algn="tl">
                      <a:srgbClr val="C0C0C0"/>
                    </a:outerShdw>
                  </a:effectLst>
                  <a:ea typeface="宋体" pitchFamily="2" charset="-122"/>
                  <a:sym typeface="Symbol" pitchFamily="18" charset="2"/>
                </a:rPr>
                <a:t>u</a:t>
              </a:r>
              <a:r>
                <a:rPr lang="en-US" altLang="zh-CN" sz="2800" b="1" baseline="-25000" dirty="0">
                  <a:effectLst>
                    <a:outerShdw blurRad="38100" dist="38100" dir="2700000" algn="tl">
                      <a:srgbClr val="C0C0C0"/>
                    </a:outerShdw>
                  </a:effectLst>
                  <a:ea typeface="宋体" pitchFamily="2" charset="-122"/>
                  <a:sym typeface="Symbol" pitchFamily="18" charset="2"/>
                </a:rPr>
                <a:t>2 </a:t>
              </a:r>
              <a:r>
                <a:rPr lang="zh-CN" altLang="en-US" sz="2800" b="1" dirty="0">
                  <a:effectLst>
                    <a:outerShdw blurRad="38100" dist="38100" dir="2700000" algn="tl">
                      <a:srgbClr val="C0C0C0"/>
                    </a:outerShdw>
                  </a:effectLst>
                  <a:ea typeface="宋体" pitchFamily="2" charset="-122"/>
                  <a:sym typeface="Symbol" pitchFamily="18" charset="2"/>
                </a:rPr>
                <a:t>与 </a:t>
              </a:r>
              <a:r>
                <a:rPr lang="en-US" altLang="zh-CN" sz="2800" b="1" i="1" dirty="0">
                  <a:effectLst>
                    <a:outerShdw blurRad="38100" dist="38100" dir="2700000" algn="tl">
                      <a:srgbClr val="C0C0C0"/>
                    </a:outerShdw>
                  </a:effectLst>
                  <a:ea typeface="宋体" pitchFamily="2" charset="-122"/>
                  <a:sym typeface="Symbol" pitchFamily="18" charset="2"/>
                </a:rPr>
                <a:t>u</a:t>
              </a:r>
              <a:r>
                <a:rPr lang="en-US" altLang="zh-CN" sz="2800" b="1" baseline="-25000" dirty="0">
                  <a:effectLst>
                    <a:outerShdw blurRad="38100" dist="38100" dir="2700000" algn="tl">
                      <a:srgbClr val="C0C0C0"/>
                    </a:outerShdw>
                  </a:effectLst>
                  <a:ea typeface="宋体" pitchFamily="2" charset="-122"/>
                  <a:sym typeface="Symbol" pitchFamily="18" charset="2"/>
                </a:rPr>
                <a:t>1 </a:t>
              </a:r>
              <a:r>
                <a:rPr lang="zh-CN" altLang="en-US" sz="2800" b="1" dirty="0">
                  <a:effectLst>
                    <a:outerShdw blurRad="38100" dist="38100" dir="2700000" algn="tl">
                      <a:srgbClr val="C0C0C0"/>
                    </a:outerShdw>
                  </a:effectLst>
                  <a:ea typeface="宋体" pitchFamily="2" charset="-122"/>
                  <a:sym typeface="Symbol" pitchFamily="18" charset="2"/>
                </a:rPr>
                <a:t>同相 ，即网络具有选频特性，</a:t>
              </a:r>
              <a:r>
                <a:rPr lang="en-US" altLang="zh-CN" sz="2800" b="1" i="1" dirty="0" err="1">
                  <a:effectLst>
                    <a:outerShdw blurRad="38100" dist="38100" dir="2700000" algn="tl">
                      <a:srgbClr val="C0C0C0"/>
                    </a:outerShdw>
                  </a:effectLst>
                  <a:ea typeface="宋体" pitchFamily="2" charset="-122"/>
                  <a:sym typeface="Symbol" pitchFamily="18" charset="2"/>
                </a:rPr>
                <a:t>f</a:t>
              </a:r>
              <a:r>
                <a:rPr lang="en-US" altLang="zh-CN" sz="2800" b="1" baseline="-25000" dirty="0" err="1">
                  <a:effectLst>
                    <a:outerShdw blurRad="38100" dist="38100" dir="2700000" algn="tl">
                      <a:srgbClr val="C0C0C0"/>
                    </a:outerShdw>
                  </a:effectLst>
                  <a:ea typeface="宋体" pitchFamily="2" charset="-122"/>
                  <a:sym typeface="Symbol" pitchFamily="18" charset="2"/>
                </a:rPr>
                <a:t>o</a:t>
              </a:r>
              <a:r>
                <a:rPr lang="zh-CN" altLang="en-US" sz="2800" b="1" dirty="0">
                  <a:effectLst>
                    <a:outerShdw blurRad="38100" dist="38100" dir="2700000" algn="tl">
                      <a:srgbClr val="C0C0C0"/>
                    </a:outerShdw>
                  </a:effectLst>
                  <a:ea typeface="宋体" pitchFamily="2" charset="-122"/>
                  <a:sym typeface="Symbol" pitchFamily="18" charset="2"/>
                </a:rPr>
                <a:t>决</a:t>
              </a:r>
            </a:p>
          </p:txBody>
        </p:sp>
        <p:graphicFrame>
          <p:nvGraphicFramePr>
            <p:cNvPr id="9230" name="Object 86"/>
            <p:cNvGraphicFramePr>
              <a:graphicFrameLocks noChangeAspect="1"/>
            </p:cNvGraphicFramePr>
            <p:nvPr/>
          </p:nvGraphicFramePr>
          <p:xfrm>
            <a:off x="3888" y="2832"/>
            <a:ext cx="768" cy="654"/>
          </p:xfrm>
          <a:graphic>
            <a:graphicData uri="http://schemas.openxmlformats.org/presentationml/2006/ole">
              <mc:AlternateContent xmlns:mc="http://schemas.openxmlformats.org/markup-compatibility/2006">
                <mc:Choice xmlns:v="urn:schemas-microsoft-com:vml" Requires="v">
                  <p:oleObj spid="_x0000_s52234" name="Equation" r:id="rId10" imgW="508000" imgH="431800" progId="Equation.3">
                    <p:embed/>
                  </p:oleObj>
                </mc:Choice>
                <mc:Fallback>
                  <p:oleObj name="Equation" r:id="rId10" imgW="5080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8" y="2832"/>
                          <a:ext cx="768" cy="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23" name="Rectangle 87"/>
            <p:cNvSpPr>
              <a:spLocks noChangeArrowheads="1"/>
            </p:cNvSpPr>
            <p:nvPr/>
          </p:nvSpPr>
          <p:spPr bwMode="auto">
            <a:xfrm>
              <a:off x="336" y="3715"/>
              <a:ext cx="1145" cy="327"/>
            </a:xfrm>
            <a:prstGeom prst="rect">
              <a:avLst/>
            </a:prstGeom>
            <a:noFill/>
            <a:ln w="9525">
              <a:noFill/>
              <a:miter lim="800000"/>
              <a:headEnd/>
              <a:tailEnd/>
            </a:ln>
            <a:effectLst/>
          </p:spPr>
          <p:txBody>
            <a:bodyPr wrap="none">
              <a:spAutoFit/>
            </a:bodyPr>
            <a:lstStyle/>
            <a:p>
              <a:pPr>
                <a:defRPr/>
              </a:pPr>
              <a:r>
                <a:rPr lang="zh-CN" altLang="en-US" sz="2800" b="1">
                  <a:effectLst>
                    <a:outerShdw blurRad="38100" dist="38100" dir="2700000" algn="tl">
                      <a:srgbClr val="C0C0C0"/>
                    </a:outerShdw>
                  </a:effectLst>
                  <a:ea typeface="宋体" pitchFamily="2" charset="-122"/>
                  <a:sym typeface="Symbol" pitchFamily="18" charset="2"/>
                </a:rPr>
                <a:t>定于</a:t>
              </a:r>
              <a:r>
                <a:rPr lang="en-US" altLang="zh-CN" sz="2800" b="1" i="1">
                  <a:effectLst>
                    <a:outerShdw blurRad="38100" dist="38100" dir="2700000" algn="tl">
                      <a:srgbClr val="C0C0C0"/>
                    </a:outerShdw>
                  </a:effectLst>
                  <a:ea typeface="宋体" pitchFamily="2" charset="-122"/>
                  <a:sym typeface="Symbol" pitchFamily="18" charset="2"/>
                </a:rPr>
                <a:t>RC </a:t>
              </a:r>
              <a:r>
                <a:rPr lang="zh-CN" altLang="en-US" sz="2800" b="1">
                  <a:effectLst>
                    <a:outerShdw blurRad="38100" dist="38100" dir="2700000" algn="tl">
                      <a:srgbClr val="C0C0C0"/>
                    </a:outerShdw>
                  </a:effectLst>
                  <a:ea typeface="宋体" pitchFamily="2" charset="-122"/>
                  <a:sym typeface="Symbol" pitchFamily="18" charset="2"/>
                </a:rPr>
                <a:t>。</a:t>
              </a:r>
            </a:p>
          </p:txBody>
        </p:sp>
      </p:grpSp>
      <p:graphicFrame>
        <p:nvGraphicFramePr>
          <p:cNvPr id="9226" name="对象 1"/>
          <p:cNvGraphicFramePr>
            <a:graphicFrameLocks noChangeAspect="1"/>
          </p:cNvGraphicFramePr>
          <p:nvPr/>
        </p:nvGraphicFramePr>
        <p:xfrm>
          <a:off x="5954713" y="1652588"/>
          <a:ext cx="468312" cy="527050"/>
        </p:xfrm>
        <a:graphic>
          <a:graphicData uri="http://schemas.openxmlformats.org/presentationml/2006/ole">
            <mc:AlternateContent xmlns:mc="http://schemas.openxmlformats.org/markup-compatibility/2006">
              <mc:Choice xmlns:v="urn:schemas-microsoft-com:vml" Requires="v">
                <p:oleObj spid="_x0000_s52235" name="Equation" r:id="rId12" imgW="203112" imgH="228501" progId="Equation.DSMT4">
                  <p:embed/>
                </p:oleObj>
              </mc:Choice>
              <mc:Fallback>
                <p:oleObj name="Equation" r:id="rId12" imgW="203112"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4713" y="1652588"/>
                        <a:ext cx="4683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7" name="对象 2"/>
          <p:cNvGraphicFramePr>
            <a:graphicFrameLocks noChangeAspect="1"/>
          </p:cNvGraphicFramePr>
          <p:nvPr/>
        </p:nvGraphicFramePr>
        <p:xfrm>
          <a:off x="8180388" y="2333625"/>
          <a:ext cx="468312" cy="527050"/>
        </p:xfrm>
        <a:graphic>
          <a:graphicData uri="http://schemas.openxmlformats.org/presentationml/2006/ole">
            <mc:AlternateContent xmlns:mc="http://schemas.openxmlformats.org/markup-compatibility/2006">
              <mc:Choice xmlns:v="urn:schemas-microsoft-com:vml" Requires="v">
                <p:oleObj spid="_x0000_s52236" name="Equation" r:id="rId14" imgW="203112" imgH="228501" progId="Equation.DSMT4">
                  <p:embed/>
                </p:oleObj>
              </mc:Choice>
              <mc:Fallback>
                <p:oleObj name="Equation" r:id="rId14" imgW="203112"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80388" y="2333625"/>
                        <a:ext cx="468312"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8" name="对象 4"/>
          <p:cNvGraphicFramePr>
            <a:graphicFrameLocks noChangeAspect="1"/>
          </p:cNvGraphicFramePr>
          <p:nvPr/>
        </p:nvGraphicFramePr>
        <p:xfrm>
          <a:off x="681038" y="1236663"/>
          <a:ext cx="4822825" cy="1882775"/>
        </p:xfrm>
        <a:graphic>
          <a:graphicData uri="http://schemas.openxmlformats.org/presentationml/2006/ole">
            <mc:AlternateContent xmlns:mc="http://schemas.openxmlformats.org/markup-compatibility/2006">
              <mc:Choice xmlns:v="urn:schemas-microsoft-com:vml" Requires="v">
                <p:oleObj spid="_x0000_s52237" name="Equation" r:id="rId16" imgW="2082800" imgH="812800" progId="Equation.DSMT4">
                  <p:embed/>
                </p:oleObj>
              </mc:Choice>
              <mc:Fallback>
                <p:oleObj name="Equation" r:id="rId16" imgW="2082800" imgH="8128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1038" y="1236663"/>
                        <a:ext cx="48228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3369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linds(horizontal)">
                                      <p:cBhvr>
                                        <p:cTn id="7" dur="500"/>
                                        <p:tgtEl>
                                          <p:spTgt spid="14339"/>
                                        </p:tgtEl>
                                      </p:cBhvr>
                                    </p:animEffect>
                                  </p:childTnLst>
                                  <p:subTnLst>
                                    <p:audio>
                                      <p:cMediaNode>
                                        <p:cTn display="0" masterRel="sameClick">
                                          <p:stCondLst>
                                            <p:cond evt="begin" delay="0">
                                              <p:tn val="5"/>
                                            </p:cond>
                                          </p:stCondLst>
                                          <p:endCondLst>
                                            <p:cond evt="onStopAudio" delay="0">
                                              <p:tgtEl>
                                                <p:sldTgt/>
                                              </p:tgtEl>
                                            </p:cond>
                                          </p:endCondLst>
                                        </p:cTn>
                                        <p:tgtEl>
                                          <p:sndTgt r:embed="rId3" name="感叹时奏幻想空间.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14418"/>
                                        </p:tgtEl>
                                        <p:attrNameLst>
                                          <p:attrName>style.visibility</p:attrName>
                                        </p:attrNameLst>
                                      </p:cBhvr>
                                      <p:to>
                                        <p:strVal val="visible"/>
                                      </p:to>
                                    </p:set>
                                    <p:animEffect transition="in" filter="blinds(vertical)">
                                      <p:cBhvr>
                                        <p:cTn id="12" dur="500"/>
                                        <p:tgtEl>
                                          <p:spTgt spid="14418"/>
                                        </p:tgtEl>
                                      </p:cBhvr>
                                    </p:animEffect>
                                  </p:childTnLst>
                                  <p:subTnLst>
                                    <p:audio>
                                      <p:cMediaNode>
                                        <p:cTn display="0" masterRel="sameClick">
                                          <p:stCondLst>
                                            <p:cond evt="begin" delay="0">
                                              <p:tn val="10"/>
                                            </p:cond>
                                          </p:stCondLst>
                                          <p:endCondLst>
                                            <p:cond evt="onStopAudio" delay="0">
                                              <p:tgtEl>
                                                <p:sldTgt/>
                                              </p:tgtEl>
                                            </p:cond>
                                          </p:endCondLst>
                                        </p:cTn>
                                        <p:tgtEl>
                                          <p:sndTgt r:embed="rId4" name="打开时奏乐.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4419"/>
                                        </p:tgtEl>
                                        <p:attrNameLst>
                                          <p:attrName>style.visibility</p:attrName>
                                        </p:attrNameLst>
                                      </p:cBhvr>
                                      <p:to>
                                        <p:strVal val="visible"/>
                                      </p:to>
                                    </p:set>
                                    <p:animEffect transition="in" filter="blinds(vertical)">
                                      <p:cBhvr>
                                        <p:cTn id="17" dur="500"/>
                                        <p:tgtEl>
                                          <p:spTgt spid="14419"/>
                                        </p:tgtEl>
                                      </p:cBhvr>
                                    </p:animEffect>
                                  </p:childTnLst>
                                  <p:subTnLst>
                                    <p:audio>
                                      <p:cMediaNode>
                                        <p:cTn display="0" masterRel="sameClick">
                                          <p:stCondLst>
                                            <p:cond evt="begin" delay="0">
                                              <p:tn val="15"/>
                                            </p:cond>
                                          </p:stCondLst>
                                          <p:endCondLst>
                                            <p:cond evt="onStopAudio" delay="0">
                                              <p:tgtEl>
                                                <p:sldTgt/>
                                              </p:tgtEl>
                                            </p:cond>
                                          </p:endCondLst>
                                        </p:cTn>
                                        <p:tgtEl>
                                          <p:sndTgt r:embed="rId3" name="感叹时奏幻想空间.wav"/>
                                        </p:tgtEl>
                                      </p:cMediaNode>
                                    </p:audio>
                                  </p:subTnLst>
                                </p:cTn>
                              </p:par>
                            </p:childTnLst>
                          </p:cTn>
                        </p:par>
                        <p:par>
                          <p:cTn id="18" fill="hold" nodeType="afterGroup">
                            <p:stCondLst>
                              <p:cond delay="500"/>
                            </p:stCondLst>
                            <p:childTnLst>
                              <p:par>
                                <p:cTn id="19" presetID="3" presetClass="entr" presetSubtype="5" fill="hold" nodeType="afterEffect">
                                  <p:stCondLst>
                                    <p:cond delay="0"/>
                                  </p:stCondLst>
                                  <p:childTnLst>
                                    <p:set>
                                      <p:cBhvr>
                                        <p:cTn id="20" dur="1" fill="hold">
                                          <p:stCondLst>
                                            <p:cond delay="0"/>
                                          </p:stCondLst>
                                        </p:cTn>
                                        <p:tgtEl>
                                          <p:spTgt spid="14420"/>
                                        </p:tgtEl>
                                        <p:attrNameLst>
                                          <p:attrName>style.visibility</p:attrName>
                                        </p:attrNameLst>
                                      </p:cBhvr>
                                      <p:to>
                                        <p:strVal val="visible"/>
                                      </p:to>
                                    </p:set>
                                    <p:animEffect transition="in" filter="blinds(vertical)">
                                      <p:cBhvr>
                                        <p:cTn id="21" dur="500"/>
                                        <p:tgtEl>
                                          <p:spTgt spid="144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11274"/>
                                        </p:tgtEl>
                                        <p:attrNameLst>
                                          <p:attrName>style.visibility</p:attrName>
                                        </p:attrNameLst>
                                      </p:cBhvr>
                                      <p:to>
                                        <p:strVal val="visible"/>
                                      </p:to>
                                    </p:set>
                                    <p:animEffect transition="in" filter="wipe(down)">
                                      <p:cBhvr>
                                        <p:cTn id="26"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P spid="14419"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457200" y="3200400"/>
            <a:ext cx="8458200" cy="3249613"/>
            <a:chOff x="192" y="2112"/>
            <a:chExt cx="5328" cy="2047"/>
          </a:xfrm>
        </p:grpSpPr>
        <p:grpSp>
          <p:nvGrpSpPr>
            <p:cNvPr id="10267" name="Group 13"/>
            <p:cNvGrpSpPr>
              <a:grpSpLocks/>
            </p:cNvGrpSpPr>
            <p:nvPr/>
          </p:nvGrpSpPr>
          <p:grpSpPr bwMode="auto">
            <a:xfrm>
              <a:off x="192" y="2112"/>
              <a:ext cx="5328" cy="2047"/>
              <a:chOff x="192" y="2112"/>
              <a:chExt cx="5328" cy="2047"/>
            </a:xfrm>
          </p:grpSpPr>
          <p:graphicFrame>
            <p:nvGraphicFramePr>
              <p:cNvPr id="10269" name="Object 14"/>
              <p:cNvGraphicFramePr>
                <a:graphicFrameLocks noChangeAspect="1"/>
              </p:cNvGraphicFramePr>
              <p:nvPr/>
            </p:nvGraphicFramePr>
            <p:xfrm>
              <a:off x="192" y="2112"/>
              <a:ext cx="5328" cy="2047"/>
            </p:xfrm>
            <a:graphic>
              <a:graphicData uri="http://schemas.openxmlformats.org/presentationml/2006/ole">
                <mc:AlternateContent xmlns:mc="http://schemas.openxmlformats.org/markup-compatibility/2006">
                  <mc:Choice xmlns:v="urn:schemas-microsoft-com:vml" Requires="v">
                    <p:oleObj spid="_x0000_s53257" name="BMP 图象" r:id="rId4" imgW="3905249" imgH="1324046" progId="Paint.Picture">
                      <p:embed/>
                    </p:oleObj>
                  </mc:Choice>
                  <mc:Fallback>
                    <p:oleObj name="BMP 图象" r:id="rId4" imgW="3905249" imgH="132404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2112"/>
                            <a:ext cx="5328" cy="2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0" name="Text Box 15"/>
              <p:cNvSpPr txBox="1">
                <a:spLocks noChangeArrowheads="1"/>
              </p:cNvSpPr>
              <p:nvPr/>
            </p:nvSpPr>
            <p:spPr bwMode="auto">
              <a:xfrm>
                <a:off x="4032" y="230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i="1">
                    <a:solidFill>
                      <a:srgbClr val="FF3300"/>
                    </a:solidFill>
                  </a:rPr>
                  <a:t>u</a:t>
                </a:r>
                <a:r>
                  <a:rPr lang="en-US" altLang="zh-CN" sz="3200" baseline="-25000">
                    <a:solidFill>
                      <a:srgbClr val="FF3300"/>
                    </a:solidFill>
                  </a:rPr>
                  <a:t>1</a:t>
                </a:r>
                <a:endParaRPr lang="en-US" altLang="zh-CN" sz="3200"/>
              </a:p>
            </p:txBody>
          </p:sp>
          <p:sp>
            <p:nvSpPr>
              <p:cNvPr id="10271" name="Rectangle 16"/>
              <p:cNvSpPr>
                <a:spLocks noChangeArrowheads="1"/>
              </p:cNvSpPr>
              <p:nvPr/>
            </p:nvSpPr>
            <p:spPr bwMode="auto">
              <a:xfrm>
                <a:off x="3840" y="2574"/>
                <a:ext cx="3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sz="2800" b="1" i="1">
                    <a:solidFill>
                      <a:srgbClr val="0000FF"/>
                    </a:solidFill>
                  </a:rPr>
                  <a:t>u</a:t>
                </a:r>
                <a:r>
                  <a:rPr lang="en-US" altLang="zh-CN" sz="3200" baseline="-25000">
                    <a:solidFill>
                      <a:srgbClr val="0000FF"/>
                    </a:solidFill>
                  </a:rPr>
                  <a:t>2</a:t>
                </a:r>
                <a:endParaRPr lang="en-US" altLang="zh-CN" sz="3200" baseline="-25000">
                  <a:solidFill>
                    <a:srgbClr val="FF3300"/>
                  </a:solidFill>
                </a:endParaRPr>
              </a:p>
            </p:txBody>
          </p:sp>
        </p:grpSp>
        <p:sp>
          <p:nvSpPr>
            <p:cNvPr id="10268" name="Text Box 17"/>
            <p:cNvSpPr txBox="1">
              <a:spLocks noChangeArrowheads="1"/>
            </p:cNvSpPr>
            <p:nvPr/>
          </p:nvSpPr>
          <p:spPr bwMode="auto">
            <a:xfrm>
              <a:off x="2304" y="2112"/>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b="1" i="1"/>
                <a:t>u</a:t>
              </a:r>
              <a:r>
                <a:rPr lang="en-US" altLang="zh-CN" b="1" baseline="-25000"/>
                <a:t>2 </a:t>
              </a:r>
              <a:r>
                <a:rPr lang="zh-CN" altLang="en-US" b="1"/>
                <a:t>与 </a:t>
              </a:r>
              <a:r>
                <a:rPr lang="en-US" altLang="zh-CN" b="1" i="1"/>
                <a:t>u</a:t>
              </a:r>
              <a:r>
                <a:rPr lang="en-US" altLang="zh-CN" b="1" baseline="-25000"/>
                <a:t>1 </a:t>
              </a:r>
              <a:r>
                <a:rPr lang="zh-CN" altLang="en-US" b="1"/>
                <a:t>波形</a:t>
              </a:r>
              <a:endParaRPr lang="zh-CN" altLang="en-US" sz="3200"/>
            </a:p>
          </p:txBody>
        </p:sp>
      </p:grpSp>
      <p:sp>
        <p:nvSpPr>
          <p:cNvPr id="10243" name="Line 2"/>
          <p:cNvSpPr>
            <a:spLocks noChangeShapeType="1"/>
          </p:cNvSpPr>
          <p:nvPr/>
        </p:nvSpPr>
        <p:spPr bwMode="auto">
          <a:xfrm>
            <a:off x="6477000" y="1752600"/>
            <a:ext cx="0" cy="1371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cap="rnd">
                <a:solidFill>
                  <a:srgbClr val="000000"/>
                </a:solidFill>
                <a:prstDash val="sysDot"/>
                <a:round/>
                <a:headEnd/>
                <a:tailEnd/>
              </a14:hiddenLine>
            </a:ext>
          </a:extLst>
        </p:spPr>
        <p:txBody>
          <a:bodyPr wrap="none" anchor="ctr"/>
          <a:lstStyle/>
          <a:p>
            <a:endParaRPr lang="zh-CN" altLang="en-US"/>
          </a:p>
        </p:txBody>
      </p:sp>
      <p:grpSp>
        <p:nvGrpSpPr>
          <p:cNvPr id="4" name="Group 36"/>
          <p:cNvGrpSpPr>
            <a:grpSpLocks/>
          </p:cNvGrpSpPr>
          <p:nvPr/>
        </p:nvGrpSpPr>
        <p:grpSpPr bwMode="auto">
          <a:xfrm>
            <a:off x="4686300" y="338138"/>
            <a:ext cx="4065588" cy="2895600"/>
            <a:chOff x="2952" y="213"/>
            <a:chExt cx="2561" cy="1824"/>
          </a:xfrm>
        </p:grpSpPr>
        <p:graphicFrame>
          <p:nvGraphicFramePr>
            <p:cNvPr id="10259" name="Object 19"/>
            <p:cNvGraphicFramePr>
              <a:graphicFrameLocks noChangeAspect="1"/>
            </p:cNvGraphicFramePr>
            <p:nvPr/>
          </p:nvGraphicFramePr>
          <p:xfrm>
            <a:off x="2952" y="213"/>
            <a:ext cx="2544" cy="1824"/>
          </p:xfrm>
          <a:graphic>
            <a:graphicData uri="http://schemas.openxmlformats.org/presentationml/2006/ole">
              <mc:AlternateContent xmlns:mc="http://schemas.openxmlformats.org/markup-compatibility/2006">
                <mc:Choice xmlns:v="urn:schemas-microsoft-com:vml" Requires="v">
                  <p:oleObj spid="_x0000_s53258" name="BMP 图象" r:id="rId6" imgW="2076545" imgH="1314381" progId="Paint.Picture">
                    <p:embed/>
                  </p:oleObj>
                </mc:Choice>
                <mc:Fallback>
                  <p:oleObj name="BMP 图象" r:id="rId6" imgW="2076545" imgH="131438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2" y="213"/>
                          <a:ext cx="2544"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0" name="Text Box 20"/>
            <p:cNvSpPr txBox="1">
              <a:spLocks noChangeArrowheads="1"/>
            </p:cNvSpPr>
            <p:nvPr/>
          </p:nvSpPr>
          <p:spPr bwMode="auto">
            <a:xfrm>
              <a:off x="4584" y="213"/>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zh-CN" altLang="en-US" b="1">
                  <a:solidFill>
                    <a:srgbClr val="0000FF"/>
                  </a:solidFill>
                </a:rPr>
                <a:t>相频特性</a:t>
              </a:r>
              <a:endParaRPr lang="zh-CN" altLang="en-US"/>
            </a:p>
          </p:txBody>
        </p:sp>
        <p:graphicFrame>
          <p:nvGraphicFramePr>
            <p:cNvPr id="10261" name="Object 21"/>
            <p:cNvGraphicFramePr>
              <a:graphicFrameLocks noChangeAspect="1"/>
            </p:cNvGraphicFramePr>
            <p:nvPr/>
          </p:nvGraphicFramePr>
          <p:xfrm>
            <a:off x="5119" y="1749"/>
            <a:ext cx="394" cy="223"/>
          </p:xfrm>
          <a:graphic>
            <a:graphicData uri="http://schemas.openxmlformats.org/presentationml/2006/ole">
              <mc:AlternateContent xmlns:mc="http://schemas.openxmlformats.org/markup-compatibility/2006">
                <mc:Choice xmlns:v="urn:schemas-microsoft-com:vml" Requires="v">
                  <p:oleObj spid="_x0000_s53259" name="Equation" r:id="rId8" imgW="355292" imgH="203024" progId="Equation.3">
                    <p:embed/>
                  </p:oleObj>
                </mc:Choice>
                <mc:Fallback>
                  <p:oleObj name="Equation" r:id="rId8" imgW="355292" imgH="2030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9" y="1749"/>
                          <a:ext cx="394"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2" name="Object 22"/>
            <p:cNvGraphicFramePr>
              <a:graphicFrameLocks noChangeAspect="1"/>
            </p:cNvGraphicFramePr>
            <p:nvPr/>
          </p:nvGraphicFramePr>
          <p:xfrm>
            <a:off x="3000" y="309"/>
            <a:ext cx="409" cy="223"/>
          </p:xfrm>
          <a:graphic>
            <a:graphicData uri="http://schemas.openxmlformats.org/presentationml/2006/ole">
              <mc:AlternateContent xmlns:mc="http://schemas.openxmlformats.org/markup-compatibility/2006">
                <mc:Choice xmlns:v="urn:schemas-microsoft-com:vml" Requires="v">
                  <p:oleObj spid="_x0000_s53260" name="Equation" r:id="rId10" imgW="368140" imgH="203112" progId="Equation.3">
                    <p:embed/>
                  </p:oleObj>
                </mc:Choice>
                <mc:Fallback>
                  <p:oleObj name="Equation" r:id="rId10" imgW="36814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 y="309"/>
                          <a:ext cx="409"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3" name="Text Box 23"/>
            <p:cNvSpPr txBox="1">
              <a:spLocks noChangeArrowheads="1"/>
            </p:cNvSpPr>
            <p:nvPr/>
          </p:nvSpPr>
          <p:spPr bwMode="auto">
            <a:xfrm>
              <a:off x="4680" y="453"/>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b="1" i="1">
                  <a:solidFill>
                    <a:srgbClr val="0000FF"/>
                  </a:solidFill>
                  <a:sym typeface="Symbol" pitchFamily="18" charset="2"/>
                </a:rPr>
                <a:t></a:t>
              </a:r>
              <a:r>
                <a:rPr lang="zh-CN" altLang="en-US" b="1" i="1">
                  <a:solidFill>
                    <a:srgbClr val="0000FF"/>
                  </a:solidFill>
                  <a:sym typeface="Symbol" pitchFamily="18" charset="2"/>
                </a:rPr>
                <a:t>（</a:t>
              </a:r>
              <a:r>
                <a:rPr lang="en-US" altLang="zh-CN" b="1" i="1">
                  <a:solidFill>
                    <a:srgbClr val="0000FF"/>
                  </a:solidFill>
                  <a:sym typeface="Symbol" pitchFamily="18" charset="2"/>
                </a:rPr>
                <a:t>f</a:t>
              </a:r>
              <a:r>
                <a:rPr lang="zh-CN" altLang="en-US" b="1" i="1">
                  <a:solidFill>
                    <a:srgbClr val="0000FF"/>
                  </a:solidFill>
                  <a:sym typeface="Symbol" pitchFamily="18" charset="2"/>
                </a:rPr>
                <a:t>）</a:t>
              </a:r>
              <a:endParaRPr lang="zh-CN" altLang="en-US" sz="3200">
                <a:sym typeface="Symbol" pitchFamily="18" charset="2"/>
              </a:endParaRPr>
            </a:p>
          </p:txBody>
        </p:sp>
        <p:sp>
          <p:nvSpPr>
            <p:cNvPr id="10264" name="Rectangle 24"/>
            <p:cNvSpPr>
              <a:spLocks noChangeArrowheads="1"/>
            </p:cNvSpPr>
            <p:nvPr/>
          </p:nvSpPr>
          <p:spPr bwMode="auto">
            <a:xfrm>
              <a:off x="3960" y="1749"/>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r>
                <a:rPr lang="en-US" altLang="zh-CN" i="1"/>
                <a:t>f</a:t>
              </a:r>
              <a:r>
                <a:rPr lang="en-US" altLang="zh-CN" baseline="-25000"/>
                <a:t>o</a:t>
              </a:r>
            </a:p>
          </p:txBody>
        </p:sp>
        <p:graphicFrame>
          <p:nvGraphicFramePr>
            <p:cNvPr id="10265" name="Object 25"/>
            <p:cNvGraphicFramePr>
              <a:graphicFrameLocks noChangeAspect="1"/>
            </p:cNvGraphicFramePr>
            <p:nvPr/>
          </p:nvGraphicFramePr>
          <p:xfrm>
            <a:off x="4089" y="959"/>
            <a:ext cx="208" cy="236"/>
          </p:xfrm>
          <a:graphic>
            <a:graphicData uri="http://schemas.openxmlformats.org/presentationml/2006/ole">
              <mc:AlternateContent xmlns:mc="http://schemas.openxmlformats.org/markup-compatibility/2006">
                <mc:Choice xmlns:v="urn:schemas-microsoft-com:vml" Requires="v">
                  <p:oleObj spid="_x0000_s53261" name="Equation" r:id="rId12" imgW="177569" imgH="202936" progId="Equation.3">
                    <p:embed/>
                  </p:oleObj>
                </mc:Choice>
                <mc:Fallback>
                  <p:oleObj name="Equation" r:id="rId12" imgW="177569" imgH="20293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9" y="959"/>
                          <a:ext cx="208"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6" name="Line 26"/>
            <p:cNvSpPr>
              <a:spLocks noChangeShapeType="1"/>
            </p:cNvSpPr>
            <p:nvPr/>
          </p:nvSpPr>
          <p:spPr bwMode="auto">
            <a:xfrm flipV="1">
              <a:off x="4056" y="1125"/>
              <a:ext cx="0" cy="816"/>
            </a:xfrm>
            <a:prstGeom prst="line">
              <a:avLst/>
            </a:prstGeom>
            <a:noFill/>
            <a:ln w="9525">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45" name="Group 35"/>
          <p:cNvGrpSpPr>
            <a:grpSpLocks/>
          </p:cNvGrpSpPr>
          <p:nvPr/>
        </p:nvGrpSpPr>
        <p:grpSpPr bwMode="auto">
          <a:xfrm>
            <a:off x="457200" y="304800"/>
            <a:ext cx="4191000" cy="2928938"/>
            <a:chOff x="288" y="192"/>
            <a:chExt cx="2640" cy="1845"/>
          </a:xfrm>
        </p:grpSpPr>
        <p:grpSp>
          <p:nvGrpSpPr>
            <p:cNvPr id="10246" name="Group 3"/>
            <p:cNvGrpSpPr>
              <a:grpSpLocks/>
            </p:cNvGrpSpPr>
            <p:nvPr/>
          </p:nvGrpSpPr>
          <p:grpSpPr bwMode="auto">
            <a:xfrm>
              <a:off x="288" y="192"/>
              <a:ext cx="2640" cy="1845"/>
              <a:chOff x="192" y="171"/>
              <a:chExt cx="2640" cy="1845"/>
            </a:xfrm>
          </p:grpSpPr>
          <p:graphicFrame>
            <p:nvGraphicFramePr>
              <p:cNvPr id="10251" name="Object 4"/>
              <p:cNvGraphicFramePr>
                <a:graphicFrameLocks noChangeAspect="1"/>
              </p:cNvGraphicFramePr>
              <p:nvPr/>
            </p:nvGraphicFramePr>
            <p:xfrm>
              <a:off x="192" y="192"/>
              <a:ext cx="2592" cy="1824"/>
            </p:xfrm>
            <a:graphic>
              <a:graphicData uri="http://schemas.openxmlformats.org/presentationml/2006/ole">
                <mc:AlternateContent xmlns:mc="http://schemas.openxmlformats.org/markup-compatibility/2006">
                  <mc:Choice xmlns:v="urn:schemas-microsoft-com:vml" Requires="v">
                    <p:oleObj spid="_x0000_s53262" name="BMP 图象" r:id="rId14" imgW="2085816" imgH="1333333" progId="Paint.Picture">
                      <p:embed/>
                    </p:oleObj>
                  </mc:Choice>
                  <mc:Fallback>
                    <p:oleObj name="BMP 图象" r:id="rId14" imgW="2085816" imgH="1333333"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 y="192"/>
                            <a:ext cx="2592" cy="1824"/>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2" name="Text Box 5"/>
              <p:cNvSpPr txBox="1">
                <a:spLocks noChangeArrowheads="1"/>
              </p:cNvSpPr>
              <p:nvPr/>
            </p:nvSpPr>
            <p:spPr bwMode="auto">
              <a:xfrm>
                <a:off x="1920" y="192"/>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zh-CN" altLang="en-US" b="1">
                    <a:solidFill>
                      <a:srgbClr val="FF3300"/>
                    </a:solidFill>
                  </a:rPr>
                  <a:t>幅频特性</a:t>
                </a:r>
                <a:endParaRPr lang="zh-CN" altLang="en-US" sz="3200"/>
              </a:p>
            </p:txBody>
          </p:sp>
          <p:graphicFrame>
            <p:nvGraphicFramePr>
              <p:cNvPr id="10253" name="Object 6"/>
              <p:cNvGraphicFramePr>
                <a:graphicFrameLocks noChangeAspect="1"/>
              </p:cNvGraphicFramePr>
              <p:nvPr/>
            </p:nvGraphicFramePr>
            <p:xfrm>
              <a:off x="343" y="171"/>
              <a:ext cx="255" cy="473"/>
            </p:xfrm>
            <a:graphic>
              <a:graphicData uri="http://schemas.openxmlformats.org/presentationml/2006/ole">
                <mc:AlternateContent xmlns:mc="http://schemas.openxmlformats.org/markup-compatibility/2006">
                  <mc:Choice xmlns:v="urn:schemas-microsoft-com:vml" Requires="v">
                    <p:oleObj spid="_x0000_s53263" name="公式" r:id="rId16" imgW="241195" imgH="444307" progId="Equation.3">
                      <p:embed/>
                    </p:oleObj>
                  </mc:Choice>
                  <mc:Fallback>
                    <p:oleObj name="公式" r:id="rId16" imgW="241195" imgH="44430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 y="171"/>
                            <a:ext cx="255" cy="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4" name="Text Box 7"/>
              <p:cNvSpPr txBox="1">
                <a:spLocks noChangeArrowheads="1"/>
              </p:cNvSpPr>
              <p:nvPr/>
            </p:nvSpPr>
            <p:spPr bwMode="auto">
              <a:xfrm>
                <a:off x="2496" y="172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b="1" i="1"/>
                  <a:t>f</a:t>
                </a:r>
                <a:endParaRPr lang="en-US" altLang="zh-CN" sz="3200" b="1" i="1"/>
              </a:p>
            </p:txBody>
          </p:sp>
          <p:sp>
            <p:nvSpPr>
              <p:cNvPr id="10255" name="Rectangle 8"/>
              <p:cNvSpPr>
                <a:spLocks noChangeArrowheads="1"/>
              </p:cNvSpPr>
              <p:nvPr/>
            </p:nvSpPr>
            <p:spPr bwMode="auto">
              <a:xfrm>
                <a:off x="1248" y="17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b="1" i="1"/>
                  <a:t>f</a:t>
                </a:r>
                <a:r>
                  <a:rPr lang="en-US" altLang="zh-CN" b="1" baseline="-25000"/>
                  <a:t>o</a:t>
                </a:r>
                <a:endParaRPr lang="en-US" altLang="zh-CN"/>
              </a:p>
            </p:txBody>
          </p:sp>
          <p:sp>
            <p:nvSpPr>
              <p:cNvPr id="10256" name="Line 9"/>
              <p:cNvSpPr>
                <a:spLocks noChangeShapeType="1"/>
              </p:cNvSpPr>
              <p:nvPr/>
            </p:nvSpPr>
            <p:spPr bwMode="auto">
              <a:xfrm>
                <a:off x="1344" y="816"/>
                <a:ext cx="0" cy="1104"/>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7" name="Line 10"/>
              <p:cNvSpPr>
                <a:spLocks noChangeShapeType="1"/>
              </p:cNvSpPr>
              <p:nvPr/>
            </p:nvSpPr>
            <p:spPr bwMode="auto">
              <a:xfrm flipH="1">
                <a:off x="240" y="816"/>
                <a:ext cx="1104" cy="0"/>
              </a:xfrm>
              <a:prstGeom prst="line">
                <a:avLst/>
              </a:prstGeom>
              <a:noFill/>
              <a:ln w="9525" cap="rnd">
                <a:solidFill>
                  <a:srgbClr val="FF33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8" name="Text Box 11"/>
              <p:cNvSpPr txBox="1">
                <a:spLocks noChangeArrowheads="1"/>
              </p:cNvSpPr>
              <p:nvPr/>
            </p:nvSpPr>
            <p:spPr bwMode="auto">
              <a:xfrm>
                <a:off x="240" y="672"/>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endParaRPr lang="zh-CN" altLang="zh-CN" sz="3200">
                  <a:sym typeface="Symbol" pitchFamily="18" charset="2"/>
                </a:endParaRPr>
              </a:p>
            </p:txBody>
          </p:sp>
        </p:grpSp>
        <p:grpSp>
          <p:nvGrpSpPr>
            <p:cNvPr id="10247" name="Group 34"/>
            <p:cNvGrpSpPr>
              <a:grpSpLocks/>
            </p:cNvGrpSpPr>
            <p:nvPr/>
          </p:nvGrpSpPr>
          <p:grpSpPr bwMode="auto">
            <a:xfrm>
              <a:off x="432" y="624"/>
              <a:ext cx="196" cy="432"/>
              <a:chOff x="432" y="624"/>
              <a:chExt cx="196" cy="432"/>
            </a:xfrm>
          </p:grpSpPr>
          <p:sp>
            <p:nvSpPr>
              <p:cNvPr id="10248" name="Rectangle 31"/>
              <p:cNvSpPr>
                <a:spLocks noChangeArrowheads="1"/>
              </p:cNvSpPr>
              <p:nvPr/>
            </p:nvSpPr>
            <p:spPr bwMode="auto">
              <a:xfrm>
                <a:off x="432" y="62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000" b="1"/>
                  <a:t>1</a:t>
                </a:r>
              </a:p>
            </p:txBody>
          </p:sp>
          <p:sp>
            <p:nvSpPr>
              <p:cNvPr id="10249" name="Rectangle 32"/>
              <p:cNvSpPr>
                <a:spLocks noChangeArrowheads="1"/>
              </p:cNvSpPr>
              <p:nvPr/>
            </p:nvSpPr>
            <p:spPr bwMode="auto">
              <a:xfrm>
                <a:off x="432" y="8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000" b="1">
                    <a:sym typeface="Symbol" pitchFamily="18" charset="2"/>
                  </a:rPr>
                  <a:t>3</a:t>
                </a:r>
              </a:p>
            </p:txBody>
          </p:sp>
          <p:sp>
            <p:nvSpPr>
              <p:cNvPr id="10250" name="Line 33"/>
              <p:cNvSpPr>
                <a:spLocks noChangeShapeType="1"/>
              </p:cNvSpPr>
              <p:nvPr/>
            </p:nvSpPr>
            <p:spPr bwMode="auto">
              <a:xfrm>
                <a:off x="432" y="83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27749441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685800" y="457200"/>
            <a:ext cx="2362200" cy="609600"/>
          </a:xfrm>
          <a:ln>
            <a:miter lim="800000"/>
            <a:headEnd/>
            <a:tailEnd/>
          </a:ln>
        </p:spPr>
        <p:txBody>
          <a:bodyPr vert="horz" wrap="square" lIns="91440" tIns="45720" rIns="91440" bIns="45720" numCol="1" anchor="t" anchorCtr="0" compatLnSpc="1">
            <a:prstTxWarp prst="textNoShape">
              <a:avLst/>
            </a:prstTxWarp>
          </a:bodyPr>
          <a:lstStyle/>
          <a:p>
            <a:pPr algn="l" eaLnBrk="1" hangingPunct="1">
              <a:defRPr/>
            </a:pPr>
            <a:r>
              <a:rPr lang="en-US" altLang="zh-CN" sz="2800" b="1" smtClean="0">
                <a:solidFill>
                  <a:srgbClr val="CC0000"/>
                </a:solidFill>
                <a:effectLst>
                  <a:outerShdw blurRad="38100" dist="38100" dir="2700000" algn="tl">
                    <a:srgbClr val="C0C0C0"/>
                  </a:outerShdw>
                </a:effectLst>
              </a:rPr>
              <a:t>3. </a:t>
            </a:r>
            <a:r>
              <a:rPr lang="zh-CN" altLang="en-US" sz="2800" b="1" smtClean="0">
                <a:solidFill>
                  <a:srgbClr val="CC0000"/>
                </a:solidFill>
                <a:effectLst>
                  <a:outerShdw blurRad="38100" dist="38100" dir="2700000" algn="tl">
                    <a:srgbClr val="C0C0C0"/>
                  </a:outerShdw>
                </a:effectLst>
              </a:rPr>
              <a:t>工作原理</a:t>
            </a:r>
          </a:p>
        </p:txBody>
      </p:sp>
      <p:sp>
        <p:nvSpPr>
          <p:cNvPr id="16387" name="Text Box 3"/>
          <p:cNvSpPr txBox="1">
            <a:spLocks noChangeArrowheads="1"/>
          </p:cNvSpPr>
          <p:nvPr/>
        </p:nvSpPr>
        <p:spPr bwMode="auto">
          <a:xfrm>
            <a:off x="533400" y="1062038"/>
            <a:ext cx="7848600" cy="946150"/>
          </a:xfrm>
          <a:prstGeom prst="rect">
            <a:avLst/>
          </a:prstGeom>
          <a:noFill/>
          <a:ln w="9525">
            <a:noFill/>
            <a:miter lim="800000"/>
            <a:headEnd/>
            <a:tailEnd/>
          </a:ln>
          <a:effectLst/>
        </p:spPr>
        <p:txBody>
          <a:bodyPr>
            <a:spAutoFit/>
          </a:bodyPr>
          <a:lstStyle/>
          <a:p>
            <a:pPr eaLnBrk="0" hangingPunct="0">
              <a:spcBef>
                <a:spcPct val="20000"/>
              </a:spcBef>
              <a:defRPr/>
            </a:pP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输出电压</a:t>
            </a:r>
            <a:r>
              <a:rPr lang="zh-CN" altLang="en-US" sz="2800" b="1" i="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o </a:t>
            </a:r>
            <a:r>
              <a:rPr lang="zh-CN" altLang="en-US" sz="2800" b="1">
                <a:effectLst>
                  <a:outerShdw blurRad="38100" dist="38100" dir="2700000" algn="tl">
                    <a:srgbClr val="C0C0C0"/>
                  </a:outerShdw>
                </a:effectLst>
                <a:ea typeface="宋体" pitchFamily="2" charset="-122"/>
              </a:rPr>
              <a:t>经正反馈（兼选频）网络分压后，取</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f</a:t>
            </a:r>
            <a:r>
              <a:rPr lang="en-US" altLang="zh-CN" sz="2800" b="1" i="1" baseline="-25000">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
              </a:rPr>
              <a:t>作为</a:t>
            </a:r>
            <a:r>
              <a:rPr lang="zh-CN" altLang="en-US" sz="2800" b="1">
                <a:effectLst>
                  <a:outerShdw blurRad="38100" dist="38100" dir="2700000" algn="tl">
                    <a:srgbClr val="C0C0C0"/>
                  </a:outerShdw>
                </a:effectLst>
                <a:ea typeface="宋体" pitchFamily="2" charset="-122"/>
              </a:rPr>
              <a:t>同相比例电路的输入信号 </a:t>
            </a:r>
            <a:r>
              <a:rPr lang="en-US" altLang="zh-CN" sz="2800" b="1" i="1">
                <a:effectLst>
                  <a:outerShdw blurRad="38100" dist="38100" dir="2700000" algn="tl">
                    <a:srgbClr val="C0C0C0"/>
                  </a:outerShdw>
                </a:effectLst>
                <a:ea typeface="宋体" pitchFamily="2" charset="-122"/>
              </a:rPr>
              <a:t>u</a:t>
            </a:r>
            <a:r>
              <a:rPr lang="en-US" altLang="zh-CN" sz="2800" b="1" baseline="-25000">
                <a:effectLst>
                  <a:outerShdw blurRad="38100" dist="38100" dir="2700000" algn="tl">
                    <a:srgbClr val="C0C0C0"/>
                  </a:outerShdw>
                </a:effectLst>
                <a:ea typeface="宋体" pitchFamily="2" charset="-122"/>
              </a:rPr>
              <a:t>i</a:t>
            </a:r>
            <a:r>
              <a:rPr lang="en-US" altLang="zh-CN" sz="2800" b="1">
                <a:effectLst>
                  <a:outerShdw blurRad="38100" dist="38100" dir="2700000" algn="tl">
                    <a:srgbClr val="C0C0C0"/>
                  </a:outerShdw>
                </a:effectLst>
                <a:ea typeface="宋体" pitchFamily="2" charset="-122"/>
              </a:rPr>
              <a:t> </a:t>
            </a:r>
            <a:r>
              <a:rPr lang="zh-CN" altLang="en-US" sz="2800" b="1">
                <a:effectLst>
                  <a:outerShdw blurRad="38100" dist="38100" dir="2700000" algn="tl">
                    <a:srgbClr val="C0C0C0"/>
                  </a:outerShdw>
                </a:effectLst>
                <a:ea typeface="宋体" pitchFamily="2" charset="-122"/>
              </a:rPr>
              <a:t>。</a:t>
            </a:r>
          </a:p>
        </p:txBody>
      </p:sp>
      <p:sp>
        <p:nvSpPr>
          <p:cNvPr id="16388" name="Text Box 4"/>
          <p:cNvSpPr txBox="1">
            <a:spLocks noChangeArrowheads="1"/>
          </p:cNvSpPr>
          <p:nvPr/>
        </p:nvSpPr>
        <p:spPr bwMode="auto">
          <a:xfrm>
            <a:off x="533400" y="20574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50000"/>
              </a:spcBef>
            </a:pPr>
            <a:r>
              <a:rPr lang="en-US" altLang="zh-CN" sz="2800" b="1">
                <a:solidFill>
                  <a:srgbClr val="000099"/>
                </a:solidFill>
              </a:rPr>
              <a:t> (1) </a:t>
            </a:r>
            <a:r>
              <a:rPr lang="zh-CN" altLang="en-US" sz="2800" b="1">
                <a:solidFill>
                  <a:srgbClr val="000099"/>
                </a:solidFill>
              </a:rPr>
              <a:t>起振过程</a:t>
            </a:r>
            <a:endParaRPr lang="zh-CN" altLang="en-US" sz="2800">
              <a:solidFill>
                <a:srgbClr val="000099"/>
              </a:solidFill>
            </a:endParaRPr>
          </a:p>
        </p:txBody>
      </p:sp>
      <p:graphicFrame>
        <p:nvGraphicFramePr>
          <p:cNvPr id="16389" name="Object 5" descr="40%"/>
          <p:cNvGraphicFramePr>
            <a:graphicFrameLocks noChangeAspect="1"/>
          </p:cNvGraphicFramePr>
          <p:nvPr/>
        </p:nvGraphicFramePr>
        <p:xfrm>
          <a:off x="533400" y="2949575"/>
          <a:ext cx="8229600" cy="2765425"/>
        </p:xfrm>
        <a:graphic>
          <a:graphicData uri="http://schemas.openxmlformats.org/presentationml/2006/ole">
            <mc:AlternateContent xmlns:mc="http://schemas.openxmlformats.org/markup-compatibility/2006">
              <mc:Choice xmlns:v="urn:schemas-microsoft-com:vml" Requires="v">
                <p:oleObj spid="_x0000_s54275" name="BMP 图象" r:id="rId3" imgW="3857835" imgH="1295397" progId="Paint.Picture">
                  <p:embed/>
                </p:oleObj>
              </mc:Choice>
              <mc:Fallback>
                <p:oleObj name="BMP 图象" r:id="rId3" imgW="3857835" imgH="129539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949575"/>
                        <a:ext cx="8229600" cy="2765425"/>
                      </a:xfrm>
                      <a:prstGeom prst="rect">
                        <a:avLst/>
                      </a:prstGeom>
                      <a:pattFill prst="pct40">
                        <a:fgClr>
                          <a:srgbClr val="CCECFF"/>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8082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linds(vertical)">
                                      <p:cBhvr>
                                        <p:cTn id="7" dur="500"/>
                                        <p:tgtEl>
                                          <p:spTgt spid="16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388"/>
                                        </p:tgtEl>
                                        <p:attrNameLst>
                                          <p:attrName>style.visibility</p:attrName>
                                        </p:attrNameLst>
                                      </p:cBhvr>
                                      <p:to>
                                        <p:strVal val="visible"/>
                                      </p:to>
                                    </p:set>
                                    <p:anim calcmode="lin" valueType="num">
                                      <p:cBhvr additive="base">
                                        <p:cTn id="12" dur="500" fill="hold"/>
                                        <p:tgtEl>
                                          <p:spTgt spid="16388"/>
                                        </p:tgtEl>
                                        <p:attrNameLst>
                                          <p:attrName>ppt_x</p:attrName>
                                        </p:attrNameLst>
                                      </p:cBhvr>
                                      <p:tavLst>
                                        <p:tav tm="0">
                                          <p:val>
                                            <p:strVal val="0-#ppt_w/2"/>
                                          </p:val>
                                        </p:tav>
                                        <p:tav tm="100000">
                                          <p:val>
                                            <p:strVal val="#ppt_x"/>
                                          </p:val>
                                        </p:tav>
                                      </p:tavLst>
                                    </p:anim>
                                    <p:anim calcmode="lin" valueType="num">
                                      <p:cBhvr additive="base">
                                        <p:cTn id="13" dur="500" fill="hold"/>
                                        <p:tgtEl>
                                          <p:spTgt spid="1638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6389"/>
                                        </p:tgtEl>
                                        <p:attrNameLst>
                                          <p:attrName>style.visibility</p:attrName>
                                        </p:attrNameLst>
                                      </p:cBhvr>
                                      <p:to>
                                        <p:strVal val="visible"/>
                                      </p:to>
                                    </p:set>
                                    <p:animEffect transition="in" filter="wipe(left)">
                                      <p:cBhvr>
                                        <p:cTn id="18"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388"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685800" y="693738"/>
          <a:ext cx="8077200" cy="2811462"/>
        </p:xfrm>
        <a:graphic>
          <a:graphicData uri="http://schemas.openxmlformats.org/presentationml/2006/ole">
            <mc:AlternateContent xmlns:mc="http://schemas.openxmlformats.org/markup-compatibility/2006">
              <mc:Choice xmlns:v="urn:schemas-microsoft-com:vml" Requires="v">
                <p:oleObj spid="_x0000_s55299" name="BMP 图象" r:id="rId3" imgW="3885868" imgH="1352630" progId="Paint.Picture">
                  <p:embed/>
                </p:oleObj>
              </mc:Choice>
              <mc:Fallback>
                <p:oleObj name="BMP 图象" r:id="rId3" imgW="3885868" imgH="135263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93738"/>
                        <a:ext cx="8077200" cy="2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Rectangle 3"/>
          <p:cNvSpPr>
            <a:spLocks noGrp="1" noChangeArrowheads="1"/>
          </p:cNvSpPr>
          <p:nvPr>
            <p:ph type="subTitle" idx="1"/>
          </p:nvPr>
        </p:nvSpPr>
        <p:spPr bwMode="auto">
          <a:xfrm>
            <a:off x="533400" y="381000"/>
            <a:ext cx="4038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algn="l" eaLnBrk="1" hangingPunct="1">
              <a:spcBef>
                <a:spcPct val="50000"/>
              </a:spcBef>
            </a:pPr>
            <a:r>
              <a:rPr lang="en-US" altLang="zh-CN" sz="2800" b="1" smtClean="0">
                <a:solidFill>
                  <a:srgbClr val="000099"/>
                </a:solidFill>
              </a:rPr>
              <a:t>(2) </a:t>
            </a:r>
            <a:r>
              <a:rPr lang="zh-CN" altLang="en-US" sz="2800" b="1" smtClean="0">
                <a:solidFill>
                  <a:srgbClr val="000099"/>
                </a:solidFill>
              </a:rPr>
              <a:t>稳定振荡</a:t>
            </a:r>
            <a:endParaRPr lang="zh-CN" altLang="en-US" sz="2800" smtClean="0">
              <a:solidFill>
                <a:srgbClr val="000099"/>
              </a:solidFill>
            </a:endParaRPr>
          </a:p>
        </p:txBody>
      </p:sp>
      <p:sp>
        <p:nvSpPr>
          <p:cNvPr id="17412" name="Text Box 4" descr="40%"/>
          <p:cNvSpPr txBox="1">
            <a:spLocks noChangeArrowheads="1"/>
          </p:cNvSpPr>
          <p:nvPr/>
        </p:nvSpPr>
        <p:spPr bwMode="auto">
          <a:xfrm>
            <a:off x="838200" y="4191000"/>
            <a:ext cx="77724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pPr>
            <a:r>
              <a:rPr lang="en-US" altLang="zh-CN" sz="2800" b="1" i="1">
                <a:solidFill>
                  <a:srgbClr val="CC0000"/>
                </a:solidFill>
              </a:rPr>
              <a:t>     </a:t>
            </a:r>
            <a:r>
              <a:rPr lang="en-US" altLang="zh-CN" sz="2800" b="1">
                <a:solidFill>
                  <a:srgbClr val="CC0000"/>
                </a:solidFill>
                <a:sym typeface="Symbol" pitchFamily="18" charset="2"/>
              </a:rPr>
              <a:t></a:t>
            </a:r>
            <a:r>
              <a:rPr lang="en-US" altLang="zh-CN" sz="2800" b="1" baseline="-25000">
                <a:solidFill>
                  <a:srgbClr val="CC0000"/>
                </a:solidFill>
                <a:sym typeface="Symbol" pitchFamily="18" charset="2"/>
              </a:rPr>
              <a:t>A</a:t>
            </a:r>
            <a:r>
              <a:rPr lang="en-US" altLang="zh-CN" sz="2800" b="1" i="1" baseline="-25000">
                <a:solidFill>
                  <a:srgbClr val="CC0000"/>
                </a:solidFill>
                <a:sym typeface="Symbol" pitchFamily="18" charset="2"/>
              </a:rPr>
              <a:t> </a:t>
            </a:r>
            <a:r>
              <a:rPr lang="en-US" altLang="zh-CN" sz="2800" b="1">
                <a:solidFill>
                  <a:srgbClr val="CC0000"/>
                </a:solidFill>
              </a:rPr>
              <a:t>=</a:t>
            </a:r>
            <a:r>
              <a:rPr lang="en-US" altLang="zh-CN" sz="2800" b="1" i="1">
                <a:solidFill>
                  <a:srgbClr val="CC0000"/>
                </a:solidFill>
              </a:rPr>
              <a:t> </a:t>
            </a:r>
            <a:r>
              <a:rPr lang="en-US" altLang="zh-CN" sz="2800" b="1">
                <a:solidFill>
                  <a:srgbClr val="CC0000"/>
                </a:solidFill>
              </a:rPr>
              <a:t>0</a:t>
            </a:r>
            <a:r>
              <a:rPr lang="zh-CN" altLang="en-US" sz="2800" b="1">
                <a:solidFill>
                  <a:srgbClr val="CC0000"/>
                </a:solidFill>
              </a:rPr>
              <a:t>，仅在 </a:t>
            </a:r>
            <a:r>
              <a:rPr lang="en-US" altLang="zh-CN" sz="2800" b="1" i="1">
                <a:solidFill>
                  <a:srgbClr val="CC0000"/>
                </a:solidFill>
              </a:rPr>
              <a:t>f</a:t>
            </a:r>
            <a:r>
              <a:rPr lang="en-US" altLang="zh-CN" sz="2800" b="1">
                <a:solidFill>
                  <a:srgbClr val="CC0000"/>
                </a:solidFill>
              </a:rPr>
              <a:t> </a:t>
            </a:r>
            <a:r>
              <a:rPr lang="en-US" altLang="zh-CN" sz="2800" b="1" baseline="-25000">
                <a:solidFill>
                  <a:srgbClr val="CC0000"/>
                </a:solidFill>
              </a:rPr>
              <a:t>0</a:t>
            </a:r>
            <a:r>
              <a:rPr lang="zh-CN" altLang="en-US" sz="2800" b="1">
                <a:solidFill>
                  <a:srgbClr val="CC0000"/>
                </a:solidFill>
              </a:rPr>
              <a:t>处 </a:t>
            </a:r>
            <a:r>
              <a:rPr lang="zh-CN" altLang="en-US" sz="2800" b="1">
                <a:solidFill>
                  <a:srgbClr val="CC0000"/>
                </a:solidFill>
                <a:sym typeface="Symbol" pitchFamily="18" charset="2"/>
              </a:rPr>
              <a:t></a:t>
            </a:r>
            <a:r>
              <a:rPr lang="en-US" altLang="zh-CN" sz="2800" b="1" baseline="-25000">
                <a:solidFill>
                  <a:srgbClr val="CC0000"/>
                </a:solidFill>
                <a:sym typeface="Symbol" pitchFamily="18" charset="2"/>
              </a:rPr>
              <a:t>F </a:t>
            </a:r>
            <a:r>
              <a:rPr lang="en-US" altLang="zh-CN" sz="2800" b="1">
                <a:solidFill>
                  <a:srgbClr val="CC0000"/>
                </a:solidFill>
              </a:rPr>
              <a:t>=</a:t>
            </a:r>
            <a:r>
              <a:rPr lang="en-US" altLang="zh-CN" sz="2800" b="1" i="1">
                <a:solidFill>
                  <a:srgbClr val="CC0000"/>
                </a:solidFill>
              </a:rPr>
              <a:t> </a:t>
            </a:r>
            <a:r>
              <a:rPr lang="en-US" altLang="zh-CN" sz="2800" b="1">
                <a:solidFill>
                  <a:srgbClr val="CC0000"/>
                </a:solidFill>
              </a:rPr>
              <a:t>0 </a:t>
            </a:r>
            <a:r>
              <a:rPr lang="zh-CN" altLang="en-US" sz="2800" b="1">
                <a:solidFill>
                  <a:srgbClr val="CC0000"/>
                </a:solidFill>
              </a:rPr>
              <a:t>满足相位平衡条件，所以振荡频率  </a:t>
            </a:r>
            <a:r>
              <a:rPr lang="en-US" altLang="zh-CN" sz="2800" b="1" i="1">
                <a:solidFill>
                  <a:srgbClr val="CC0000"/>
                </a:solidFill>
              </a:rPr>
              <a:t>f</a:t>
            </a:r>
            <a:r>
              <a:rPr lang="en-US" altLang="zh-CN" sz="2800" b="1">
                <a:solidFill>
                  <a:srgbClr val="CC0000"/>
                </a:solidFill>
              </a:rPr>
              <a:t> </a:t>
            </a:r>
            <a:r>
              <a:rPr lang="en-US" altLang="zh-CN" sz="2800" b="1" baseline="-25000">
                <a:solidFill>
                  <a:srgbClr val="CC0000"/>
                </a:solidFill>
              </a:rPr>
              <a:t>0</a:t>
            </a:r>
            <a:r>
              <a:rPr lang="en-US" altLang="zh-CN" sz="2800" b="1">
                <a:solidFill>
                  <a:srgbClr val="CC0000"/>
                </a:solidFill>
              </a:rPr>
              <a:t>= 1 </a:t>
            </a:r>
            <a:r>
              <a:rPr lang="en-US" altLang="zh-CN" sz="2800" b="1">
                <a:solidFill>
                  <a:srgbClr val="CC0000"/>
                </a:solidFill>
                <a:sym typeface="Symbol" pitchFamily="18" charset="2"/>
              </a:rPr>
              <a:t>  2RC</a:t>
            </a:r>
            <a:r>
              <a:rPr lang="zh-CN" altLang="en-US" sz="2800" b="1">
                <a:solidFill>
                  <a:srgbClr val="CC0000"/>
                </a:solidFill>
                <a:sym typeface="Symbol" pitchFamily="18" charset="2"/>
              </a:rPr>
              <a:t>。</a:t>
            </a:r>
          </a:p>
        </p:txBody>
      </p:sp>
      <p:sp>
        <p:nvSpPr>
          <p:cNvPr id="17416" name="Text Box 8" descr="40%"/>
          <p:cNvSpPr txBox="1">
            <a:spLocks noChangeArrowheads="1"/>
          </p:cNvSpPr>
          <p:nvPr/>
        </p:nvSpPr>
        <p:spPr bwMode="auto">
          <a:xfrm>
            <a:off x="1219200" y="5257800"/>
            <a:ext cx="5029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nSpc>
                <a:spcPct val="130000"/>
              </a:lnSpc>
            </a:pPr>
            <a:r>
              <a:rPr lang="zh-CN" altLang="en-US" sz="2800" b="1"/>
              <a:t>改变</a:t>
            </a:r>
            <a:r>
              <a:rPr lang="en-US" altLang="zh-CN" sz="2800" b="1" i="1"/>
              <a:t>R</a:t>
            </a:r>
            <a:r>
              <a:rPr lang="zh-CN" altLang="en-US" sz="2800" b="1"/>
              <a:t>、</a:t>
            </a:r>
            <a:r>
              <a:rPr lang="en-US" altLang="zh-CN" sz="2800" b="1" i="1"/>
              <a:t>C</a:t>
            </a:r>
            <a:r>
              <a:rPr lang="zh-CN" altLang="en-US" sz="2800" b="1"/>
              <a:t>可改变振荡频率</a:t>
            </a:r>
          </a:p>
        </p:txBody>
      </p:sp>
      <p:sp>
        <p:nvSpPr>
          <p:cNvPr id="17417" name="Text Box 9" descr="40%"/>
          <p:cNvSpPr txBox="1">
            <a:spLocks noChangeArrowheads="1"/>
          </p:cNvSpPr>
          <p:nvPr/>
        </p:nvSpPr>
        <p:spPr bwMode="auto">
          <a:xfrm>
            <a:off x="838200" y="5805488"/>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2800" b="1" i="1">
                <a:solidFill>
                  <a:srgbClr val="000099"/>
                </a:solidFill>
              </a:rPr>
              <a:t>RC</a:t>
            </a:r>
            <a:r>
              <a:rPr lang="zh-CN" altLang="en-US" sz="2800" b="1">
                <a:solidFill>
                  <a:srgbClr val="000099"/>
                </a:solidFill>
              </a:rPr>
              <a:t>振荡电路的振荡频率一般在</a:t>
            </a:r>
            <a:r>
              <a:rPr lang="en-US" altLang="zh-CN" sz="2800" b="1">
                <a:solidFill>
                  <a:srgbClr val="000099"/>
                </a:solidFill>
              </a:rPr>
              <a:t>200KHz</a:t>
            </a:r>
            <a:r>
              <a:rPr lang="zh-CN" altLang="en-US" sz="2800" b="1">
                <a:solidFill>
                  <a:srgbClr val="000099"/>
                </a:solidFill>
              </a:rPr>
              <a:t>以下。</a:t>
            </a:r>
          </a:p>
        </p:txBody>
      </p:sp>
      <p:sp>
        <p:nvSpPr>
          <p:cNvPr id="17418" name="Text Box 10" descr="40%"/>
          <p:cNvSpPr txBox="1">
            <a:spLocks noChangeArrowheads="1"/>
          </p:cNvSpPr>
          <p:nvPr/>
        </p:nvSpPr>
        <p:spPr bwMode="auto">
          <a:xfrm>
            <a:off x="609600" y="3278188"/>
            <a:ext cx="7924800"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spcBef>
                <a:spcPct val="10000"/>
              </a:spcBef>
            </a:pPr>
            <a:r>
              <a:rPr lang="en-US" altLang="zh-CN" sz="2800" b="1">
                <a:solidFill>
                  <a:srgbClr val="003399"/>
                </a:solidFill>
              </a:rPr>
              <a:t>(</a:t>
            </a:r>
            <a:r>
              <a:rPr lang="en-US" altLang="zh-CN" sz="2800" b="1">
                <a:solidFill>
                  <a:srgbClr val="000099"/>
                </a:solidFill>
              </a:rPr>
              <a:t>3) </a:t>
            </a:r>
            <a:r>
              <a:rPr lang="zh-CN" altLang="en-US" sz="2800" b="1">
                <a:solidFill>
                  <a:srgbClr val="000099"/>
                </a:solidFill>
              </a:rPr>
              <a:t>振荡频率</a:t>
            </a:r>
          </a:p>
          <a:p>
            <a:pPr>
              <a:spcBef>
                <a:spcPct val="10000"/>
              </a:spcBef>
            </a:pPr>
            <a:r>
              <a:rPr lang="zh-CN" altLang="en-US" sz="2800" b="1">
                <a:solidFill>
                  <a:srgbClr val="FF3300"/>
                </a:solidFill>
              </a:rPr>
              <a:t>   </a:t>
            </a:r>
            <a:r>
              <a:rPr lang="zh-CN" altLang="en-US" sz="2800" b="1" i="1">
                <a:solidFill>
                  <a:srgbClr val="FF3300"/>
                </a:solidFill>
              </a:rPr>
              <a:t>    </a:t>
            </a:r>
            <a:r>
              <a:rPr lang="zh-CN" altLang="en-US" sz="2800" b="1"/>
              <a:t>振荡频率由相位平衡条件决定。</a:t>
            </a:r>
            <a:endParaRPr lang="zh-CN" altLang="en-US" sz="2800">
              <a:sym typeface="Symbol" pitchFamily="18" charset="2"/>
            </a:endParaRPr>
          </a:p>
        </p:txBody>
      </p:sp>
    </p:spTree>
    <p:extLst>
      <p:ext uri="{BB962C8B-B14F-4D97-AF65-F5344CB8AC3E}">
        <p14:creationId xmlns:p14="http://schemas.microsoft.com/office/powerpoint/2010/main" val="487865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dissolve">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418">
                                            <p:txEl>
                                              <p:pRg st="0" end="0"/>
                                            </p:txEl>
                                          </p:spTgt>
                                        </p:tgtEl>
                                        <p:attrNameLst>
                                          <p:attrName>style.visibility</p:attrName>
                                        </p:attrNameLst>
                                      </p:cBhvr>
                                      <p:to>
                                        <p:strVal val="visible"/>
                                      </p:to>
                                    </p:set>
                                    <p:animEffect transition="in" filter="box(out)">
                                      <p:cBhvr>
                                        <p:cTn id="12" dur="500"/>
                                        <p:tgtEl>
                                          <p:spTgt spid="1741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418">
                                            <p:txEl>
                                              <p:pRg st="1" end="1"/>
                                            </p:txEl>
                                          </p:spTgt>
                                        </p:tgtEl>
                                        <p:attrNameLst>
                                          <p:attrName>style.visibility</p:attrName>
                                        </p:attrNameLst>
                                      </p:cBhvr>
                                      <p:to>
                                        <p:strVal val="visible"/>
                                      </p:to>
                                    </p:set>
                                    <p:animEffect transition="in" filter="box(out)">
                                      <p:cBhvr>
                                        <p:cTn id="17" dur="500"/>
                                        <p:tgtEl>
                                          <p:spTgt spid="1741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box(out)">
                                      <p:cBhvr>
                                        <p:cTn id="22" dur="500"/>
                                        <p:tgtEl>
                                          <p:spTgt spid="17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7416"/>
                                        </p:tgtEl>
                                        <p:attrNameLst>
                                          <p:attrName>style.visibility</p:attrName>
                                        </p:attrNameLst>
                                      </p:cBhvr>
                                      <p:to>
                                        <p:strVal val="visible"/>
                                      </p:to>
                                    </p:set>
                                    <p:animEffect transition="in" filter="box(out)">
                                      <p:cBhvr>
                                        <p:cTn id="27" dur="500"/>
                                        <p:tgtEl>
                                          <p:spTgt spid="174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7417"/>
                                        </p:tgtEl>
                                        <p:attrNameLst>
                                          <p:attrName>style.visibility</p:attrName>
                                        </p:attrNameLst>
                                      </p:cBhvr>
                                      <p:to>
                                        <p:strVal val="visible"/>
                                      </p:to>
                                    </p:set>
                                    <p:animEffect transition="in" filter="box(out)">
                                      <p:cBhvr>
                                        <p:cTn id="32"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utoUpdateAnimBg="0"/>
      <p:bldP spid="17416" grpId="0" autoUpdateAnimBg="0"/>
      <p:bldP spid="17417" grpId="0" autoUpdateAnimBg="0"/>
      <p:bldP spid="17418"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09600" y="533400"/>
            <a:ext cx="4191000" cy="519113"/>
          </a:xfrm>
          <a:prstGeom prst="rect">
            <a:avLst/>
          </a:prstGeom>
          <a:noFill/>
          <a:ln w="38100">
            <a:noFill/>
            <a:miter lim="800000"/>
            <a:headEnd/>
            <a:tailEnd/>
          </a:ln>
          <a:effectLst/>
        </p:spPr>
        <p:txBody>
          <a:bodyPr>
            <a:spAutoFit/>
          </a:bodyPr>
          <a:lstStyle/>
          <a:p>
            <a:pPr eaLnBrk="0" hangingPunct="0">
              <a:spcBef>
                <a:spcPct val="50000"/>
              </a:spcBef>
              <a:defRPr/>
            </a:pPr>
            <a:r>
              <a:rPr lang="zh-CN" altLang="en-US" sz="2800" b="1">
                <a:solidFill>
                  <a:srgbClr val="000099"/>
                </a:solidFill>
                <a:effectLst>
                  <a:outerShdw blurRad="38100" dist="38100" dir="2700000" algn="tl">
                    <a:srgbClr val="C0C0C0"/>
                  </a:outerShdw>
                </a:effectLst>
                <a:ea typeface="宋体" pitchFamily="2" charset="-122"/>
              </a:rPr>
              <a:t>振荡频率的调整</a:t>
            </a:r>
          </a:p>
        </p:txBody>
      </p:sp>
      <p:grpSp>
        <p:nvGrpSpPr>
          <p:cNvPr id="13315" name="Group 6"/>
          <p:cNvGrpSpPr>
            <a:grpSpLocks/>
          </p:cNvGrpSpPr>
          <p:nvPr/>
        </p:nvGrpSpPr>
        <p:grpSpPr bwMode="auto">
          <a:xfrm>
            <a:off x="914400" y="1171575"/>
            <a:ext cx="5272088" cy="4254500"/>
            <a:chOff x="576" y="576"/>
            <a:chExt cx="3321" cy="2680"/>
          </a:xfrm>
        </p:grpSpPr>
        <p:sp>
          <p:nvSpPr>
            <p:cNvPr id="13319" name="Rectangle 7"/>
            <p:cNvSpPr>
              <a:spLocks noChangeArrowheads="1"/>
            </p:cNvSpPr>
            <p:nvPr/>
          </p:nvSpPr>
          <p:spPr bwMode="auto">
            <a:xfrm rot="-5400000">
              <a:off x="1843" y="926"/>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20" name="Line 8"/>
            <p:cNvSpPr>
              <a:spLocks noChangeShapeType="1"/>
            </p:cNvSpPr>
            <p:nvPr/>
          </p:nvSpPr>
          <p:spPr bwMode="auto">
            <a:xfrm>
              <a:off x="1378" y="3256"/>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1" name="Line 9"/>
            <p:cNvSpPr>
              <a:spLocks noChangeShapeType="1"/>
            </p:cNvSpPr>
            <p:nvPr/>
          </p:nvSpPr>
          <p:spPr bwMode="auto">
            <a:xfrm flipH="1">
              <a:off x="1471" y="3126"/>
              <a:ext cx="1" cy="13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2" name="Rectangle 10"/>
            <p:cNvSpPr>
              <a:spLocks noChangeArrowheads="1"/>
            </p:cNvSpPr>
            <p:nvPr/>
          </p:nvSpPr>
          <p:spPr bwMode="auto">
            <a:xfrm>
              <a:off x="2464" y="1210"/>
              <a:ext cx="535"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23" name="Line 11"/>
            <p:cNvSpPr>
              <a:spLocks noChangeShapeType="1"/>
            </p:cNvSpPr>
            <p:nvPr/>
          </p:nvSpPr>
          <p:spPr bwMode="auto">
            <a:xfrm>
              <a:off x="3242" y="576"/>
              <a:ext cx="0" cy="123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4" name="Text Box 12"/>
            <p:cNvSpPr txBox="1">
              <a:spLocks noChangeArrowheads="1"/>
            </p:cNvSpPr>
            <p:nvPr/>
          </p:nvSpPr>
          <p:spPr bwMode="auto">
            <a:xfrm>
              <a:off x="2464" y="1801"/>
              <a:ext cx="185"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18445" name="Text Box 13"/>
            <p:cNvSpPr txBox="1">
              <a:spLocks noChangeArrowheads="1"/>
            </p:cNvSpPr>
            <p:nvPr/>
          </p:nvSpPr>
          <p:spPr bwMode="auto">
            <a:xfrm>
              <a:off x="2813" y="1678"/>
              <a:ext cx="186"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18446" name="Text Box 14"/>
            <p:cNvSpPr txBox="1">
              <a:spLocks noChangeArrowheads="1"/>
            </p:cNvSpPr>
            <p:nvPr/>
          </p:nvSpPr>
          <p:spPr bwMode="auto">
            <a:xfrm>
              <a:off x="2649" y="1405"/>
              <a:ext cx="278" cy="327"/>
            </a:xfrm>
            <a:prstGeom prst="rect">
              <a:avLst/>
            </a:prstGeom>
            <a:noFill/>
            <a:ln w="38100">
              <a:noFill/>
              <a:miter lim="800000"/>
              <a:headEnd/>
              <a:tailEnd/>
            </a:ln>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创艺简宋体" pitchFamily="2" charset="-122"/>
                </a:rPr>
                <a:t>∞</a:t>
              </a:r>
              <a:endParaRPr lang="en-US" altLang="zh-CN" sz="2800">
                <a:effectLst>
                  <a:outerShdw blurRad="38100" dist="38100" dir="2700000" algn="tl">
                    <a:srgbClr val="C0C0C0"/>
                  </a:outerShdw>
                </a:effectLst>
                <a:ea typeface="宋体" pitchFamily="2" charset="-122"/>
              </a:endParaRPr>
            </a:p>
          </p:txBody>
        </p:sp>
        <p:sp>
          <p:nvSpPr>
            <p:cNvPr id="18447" name="Rectangle 15"/>
            <p:cNvSpPr>
              <a:spLocks noChangeArrowheads="1"/>
            </p:cNvSpPr>
            <p:nvPr/>
          </p:nvSpPr>
          <p:spPr bwMode="auto">
            <a:xfrm>
              <a:off x="2554" y="671"/>
              <a:ext cx="506"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r>
                <a:rPr lang="en-US" altLang="zh-CN" sz="2800" b="1" baseline="-25000">
                  <a:effectLst>
                    <a:outerShdw blurRad="38100" dist="38100" dir="2700000" algn="tl">
                      <a:srgbClr val="C0C0C0"/>
                    </a:outerShdw>
                  </a:effectLst>
                  <a:ea typeface="宋体" pitchFamily="2" charset="-122"/>
                </a:rPr>
                <a:t>F</a:t>
              </a:r>
              <a:endParaRPr lang="en-US" altLang="zh-CN" sz="2800" baseline="-25000">
                <a:effectLst>
                  <a:outerShdw blurRad="38100" dist="38100" dir="2700000" algn="tl">
                    <a:srgbClr val="C0C0C0"/>
                  </a:outerShdw>
                </a:effectLst>
                <a:ea typeface="宋体" pitchFamily="2" charset="-122"/>
              </a:endParaRPr>
            </a:p>
          </p:txBody>
        </p:sp>
        <p:sp>
          <p:nvSpPr>
            <p:cNvPr id="13328" name="Line 16"/>
            <p:cNvSpPr>
              <a:spLocks noChangeShapeType="1"/>
            </p:cNvSpPr>
            <p:nvPr/>
          </p:nvSpPr>
          <p:spPr bwMode="auto">
            <a:xfrm flipV="1">
              <a:off x="1619" y="1921"/>
              <a:ext cx="84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9" name="Line 17"/>
            <p:cNvSpPr>
              <a:spLocks noChangeShapeType="1"/>
            </p:cNvSpPr>
            <p:nvPr/>
          </p:nvSpPr>
          <p:spPr bwMode="auto">
            <a:xfrm>
              <a:off x="2999" y="1801"/>
              <a:ext cx="43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0" name="Line 18"/>
            <p:cNvSpPr>
              <a:spLocks noChangeShapeType="1"/>
            </p:cNvSpPr>
            <p:nvPr/>
          </p:nvSpPr>
          <p:spPr bwMode="auto">
            <a:xfrm>
              <a:off x="2075" y="938"/>
              <a:ext cx="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1" name="Line 19"/>
            <p:cNvSpPr>
              <a:spLocks noChangeShapeType="1"/>
            </p:cNvSpPr>
            <p:nvPr/>
          </p:nvSpPr>
          <p:spPr bwMode="auto">
            <a:xfrm>
              <a:off x="2172" y="1687"/>
              <a:ext cx="2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2" name="Line 20"/>
            <p:cNvSpPr>
              <a:spLocks noChangeShapeType="1"/>
            </p:cNvSpPr>
            <p:nvPr/>
          </p:nvSpPr>
          <p:spPr bwMode="auto">
            <a:xfrm>
              <a:off x="1619" y="576"/>
              <a:ext cx="162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AutoShape 21"/>
            <p:cNvSpPr>
              <a:spLocks noChangeArrowheads="1"/>
            </p:cNvSpPr>
            <p:nvPr/>
          </p:nvSpPr>
          <p:spPr bwMode="auto">
            <a:xfrm rot="5400000">
              <a:off x="2556" y="1484"/>
              <a:ext cx="91" cy="97"/>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nvGrpSpPr>
            <p:cNvPr id="13334" name="Group 22"/>
            <p:cNvGrpSpPr>
              <a:grpSpLocks/>
            </p:cNvGrpSpPr>
            <p:nvPr/>
          </p:nvGrpSpPr>
          <p:grpSpPr bwMode="auto">
            <a:xfrm>
              <a:off x="1526" y="1665"/>
              <a:ext cx="194" cy="90"/>
              <a:chOff x="672" y="1824"/>
              <a:chExt cx="192" cy="96"/>
            </a:xfrm>
          </p:grpSpPr>
          <p:sp>
            <p:nvSpPr>
              <p:cNvPr id="13410" name="Line 23"/>
              <p:cNvSpPr>
                <a:spLocks noChangeShapeType="1"/>
              </p:cNvSpPr>
              <p:nvPr/>
            </p:nvSpPr>
            <p:spPr bwMode="auto">
              <a:xfrm>
                <a:off x="672" y="182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1" name="Line 24"/>
              <p:cNvSpPr>
                <a:spLocks noChangeShapeType="1"/>
              </p:cNvSpPr>
              <p:nvPr/>
            </p:nvSpPr>
            <p:spPr bwMode="auto">
              <a:xfrm flipV="1">
                <a:off x="672" y="192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35" name="Line 25"/>
            <p:cNvSpPr>
              <a:spLocks noChangeShapeType="1"/>
            </p:cNvSpPr>
            <p:nvPr/>
          </p:nvSpPr>
          <p:spPr bwMode="auto">
            <a:xfrm>
              <a:off x="1956" y="1088"/>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6"/>
            <p:cNvSpPr>
              <a:spLocks noChangeShapeType="1"/>
            </p:cNvSpPr>
            <p:nvPr/>
          </p:nvSpPr>
          <p:spPr bwMode="auto">
            <a:xfrm flipV="1">
              <a:off x="1956" y="709"/>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7" name="Line 27"/>
            <p:cNvSpPr>
              <a:spLocks noChangeShapeType="1"/>
            </p:cNvSpPr>
            <p:nvPr/>
          </p:nvSpPr>
          <p:spPr bwMode="auto">
            <a:xfrm flipH="1">
              <a:off x="1619" y="1755"/>
              <a:ext cx="0" cy="3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8" name="Line 28"/>
            <p:cNvSpPr>
              <a:spLocks noChangeShapeType="1"/>
            </p:cNvSpPr>
            <p:nvPr/>
          </p:nvSpPr>
          <p:spPr bwMode="auto">
            <a:xfrm>
              <a:off x="804" y="2089"/>
              <a:ext cx="10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9" name="Rectangle 29"/>
            <p:cNvSpPr>
              <a:spLocks noChangeArrowheads="1"/>
            </p:cNvSpPr>
            <p:nvPr/>
          </p:nvSpPr>
          <p:spPr bwMode="auto">
            <a:xfrm rot="10800000">
              <a:off x="2616" y="965"/>
              <a:ext cx="252" cy="8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40" name="Line 30"/>
            <p:cNvSpPr>
              <a:spLocks noChangeShapeType="1"/>
            </p:cNvSpPr>
            <p:nvPr/>
          </p:nvSpPr>
          <p:spPr bwMode="auto">
            <a:xfrm rot="5400000" flipV="1">
              <a:off x="2403" y="775"/>
              <a:ext cx="0" cy="4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1" name="Line 31"/>
            <p:cNvSpPr>
              <a:spLocks noChangeShapeType="1"/>
            </p:cNvSpPr>
            <p:nvPr/>
          </p:nvSpPr>
          <p:spPr bwMode="auto">
            <a:xfrm flipH="1">
              <a:off x="2170" y="1002"/>
              <a:ext cx="0" cy="15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4" name="Rectangle 32"/>
            <p:cNvSpPr>
              <a:spLocks noChangeArrowheads="1"/>
            </p:cNvSpPr>
            <p:nvPr/>
          </p:nvSpPr>
          <p:spPr bwMode="auto">
            <a:xfrm>
              <a:off x="2223" y="2473"/>
              <a:ext cx="357" cy="327"/>
            </a:xfrm>
            <a:prstGeom prst="rect">
              <a:avLst/>
            </a:prstGeom>
            <a:noFill/>
            <a:ln w="38100">
              <a:noFill/>
              <a:miter lim="800000"/>
              <a:headEnd/>
              <a:tailEnd/>
            </a:ln>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R</a:t>
              </a:r>
              <a:endParaRPr lang="en-US" altLang="zh-CN" sz="2800" baseline="-25000">
                <a:effectLst>
                  <a:outerShdw blurRad="38100" dist="38100" dir="2700000" algn="tl">
                    <a:srgbClr val="C0C0C0"/>
                  </a:outerShdw>
                </a:effectLst>
                <a:ea typeface="宋体" pitchFamily="2" charset="-122"/>
              </a:endParaRPr>
            </a:p>
          </p:txBody>
        </p:sp>
        <p:sp>
          <p:nvSpPr>
            <p:cNvPr id="13343" name="Rectangle 33"/>
            <p:cNvSpPr>
              <a:spLocks noChangeArrowheads="1"/>
            </p:cNvSpPr>
            <p:nvPr/>
          </p:nvSpPr>
          <p:spPr bwMode="auto">
            <a:xfrm rot="-5400000">
              <a:off x="2060" y="2563"/>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44" name="Line 34"/>
            <p:cNvSpPr>
              <a:spLocks noChangeShapeType="1"/>
            </p:cNvSpPr>
            <p:nvPr/>
          </p:nvSpPr>
          <p:spPr bwMode="auto">
            <a:xfrm>
              <a:off x="2075" y="2997"/>
              <a:ext cx="19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5" name="Line 35"/>
            <p:cNvSpPr>
              <a:spLocks noChangeShapeType="1"/>
            </p:cNvSpPr>
            <p:nvPr/>
          </p:nvSpPr>
          <p:spPr bwMode="auto">
            <a:xfrm>
              <a:off x="2172" y="2725"/>
              <a:ext cx="0" cy="27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68" name="Rectangle 36"/>
            <p:cNvSpPr>
              <a:spLocks noChangeArrowheads="1"/>
            </p:cNvSpPr>
            <p:nvPr/>
          </p:nvSpPr>
          <p:spPr bwMode="auto">
            <a:xfrm>
              <a:off x="1650" y="1570"/>
              <a:ext cx="397" cy="327"/>
            </a:xfrm>
            <a:prstGeom prst="rect">
              <a:avLst/>
            </a:prstGeom>
            <a:noFill/>
            <a:ln w="38100">
              <a:noFill/>
              <a:miter lim="800000"/>
              <a:headEnd/>
              <a:tailEnd/>
            </a:ln>
            <a:effectLst/>
          </p:spPr>
          <p:txBody>
            <a:bodyPr>
              <a:spAutoFit/>
            </a:bodyPr>
            <a:lstStyle/>
            <a:p>
              <a:pPr eaLnBrk="0" hangingPunct="0">
                <a:defRPr/>
              </a:pPr>
              <a:r>
                <a:rPr lang="en-US" altLang="zh-CN" sz="2800" b="1" i="1">
                  <a:effectLst>
                    <a:outerShdw blurRad="38100" dist="38100" dir="2700000" algn="tl">
                      <a:srgbClr val="C0C0C0"/>
                    </a:outerShdw>
                  </a:effectLst>
                  <a:ea typeface="宋体" pitchFamily="2" charset="-122"/>
                </a:rPr>
                <a:t> C</a:t>
              </a:r>
              <a:endParaRPr lang="en-US" altLang="zh-CN" sz="2800" baseline="-25000">
                <a:effectLst>
                  <a:outerShdw blurRad="38100" dist="38100" dir="2700000" algn="tl">
                    <a:srgbClr val="C0C0C0"/>
                  </a:outerShdw>
                </a:effectLst>
                <a:ea typeface="宋体" pitchFamily="2" charset="-122"/>
              </a:endParaRPr>
            </a:p>
          </p:txBody>
        </p:sp>
        <p:sp>
          <p:nvSpPr>
            <p:cNvPr id="13347" name="Rectangle 37"/>
            <p:cNvSpPr>
              <a:spLocks noChangeArrowheads="1"/>
            </p:cNvSpPr>
            <p:nvPr/>
          </p:nvSpPr>
          <p:spPr bwMode="auto">
            <a:xfrm rot="-5400000">
              <a:off x="1375" y="2290"/>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48" name="Line 38"/>
            <p:cNvSpPr>
              <a:spLocks noChangeShapeType="1"/>
            </p:cNvSpPr>
            <p:nvPr/>
          </p:nvSpPr>
          <p:spPr bwMode="auto">
            <a:xfrm flipV="1">
              <a:off x="1487" y="2089"/>
              <a:ext cx="0" cy="1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49" name="Group 39"/>
            <p:cNvGrpSpPr>
              <a:grpSpLocks/>
            </p:cNvGrpSpPr>
            <p:nvPr/>
          </p:nvGrpSpPr>
          <p:grpSpPr bwMode="auto">
            <a:xfrm>
              <a:off x="1720" y="2637"/>
              <a:ext cx="194" cy="92"/>
              <a:chOff x="912" y="2784"/>
              <a:chExt cx="192" cy="96"/>
            </a:xfrm>
          </p:grpSpPr>
          <p:sp>
            <p:nvSpPr>
              <p:cNvPr id="13408" name="Line 40"/>
              <p:cNvSpPr>
                <a:spLocks noChangeShapeType="1"/>
              </p:cNvSpPr>
              <p:nvPr/>
            </p:nvSpPr>
            <p:spPr bwMode="auto">
              <a:xfrm>
                <a:off x="912" y="2784"/>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9" name="Line 41"/>
              <p:cNvSpPr>
                <a:spLocks noChangeShapeType="1"/>
              </p:cNvSpPr>
              <p:nvPr/>
            </p:nvSpPr>
            <p:spPr bwMode="auto">
              <a:xfrm flipV="1">
                <a:off x="912" y="288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50" name="Line 42"/>
            <p:cNvSpPr>
              <a:spLocks noChangeShapeType="1"/>
            </p:cNvSpPr>
            <p:nvPr/>
          </p:nvSpPr>
          <p:spPr bwMode="auto">
            <a:xfrm flipV="1">
              <a:off x="1812" y="2089"/>
              <a:ext cx="0" cy="5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1" name="Line 43"/>
            <p:cNvSpPr>
              <a:spLocks noChangeShapeType="1"/>
            </p:cNvSpPr>
            <p:nvPr/>
          </p:nvSpPr>
          <p:spPr bwMode="auto">
            <a:xfrm flipH="1">
              <a:off x="1812" y="2729"/>
              <a:ext cx="0" cy="4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2" name="Line 44"/>
            <p:cNvSpPr>
              <a:spLocks noChangeShapeType="1"/>
            </p:cNvSpPr>
            <p:nvPr/>
          </p:nvSpPr>
          <p:spPr bwMode="auto">
            <a:xfrm>
              <a:off x="1135" y="3126"/>
              <a:ext cx="67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7" name="Rectangle 45"/>
            <p:cNvSpPr>
              <a:spLocks noChangeArrowheads="1"/>
            </p:cNvSpPr>
            <p:nvPr/>
          </p:nvSpPr>
          <p:spPr bwMode="auto">
            <a:xfrm>
              <a:off x="1873" y="2529"/>
              <a:ext cx="265" cy="327"/>
            </a:xfrm>
            <a:prstGeom prst="rect">
              <a:avLst/>
            </a:prstGeom>
            <a:noFill/>
            <a:ln w="38100">
              <a:noFill/>
              <a:miter lim="800000"/>
              <a:headEnd/>
              <a:tailEnd/>
            </a:ln>
            <a:effectLst/>
          </p:spPr>
          <p:txBody>
            <a:bodyPr wrap="none">
              <a:spAutoFit/>
            </a:bodyPr>
            <a:lstStyle/>
            <a:p>
              <a:pPr eaLnBrk="0" hangingPunct="0">
                <a:defRPr/>
              </a:pPr>
              <a:r>
                <a:rPr lang="en-US" altLang="zh-CN" sz="2800" b="1" i="1">
                  <a:effectLst>
                    <a:outerShdw blurRad="38100" dist="38100" dir="2700000" algn="tl">
                      <a:srgbClr val="C0C0C0"/>
                    </a:outerShdw>
                  </a:effectLst>
                  <a:ea typeface="宋体" pitchFamily="2" charset="-122"/>
                </a:rPr>
                <a:t>C</a:t>
              </a:r>
              <a:endParaRPr lang="en-US" altLang="zh-CN" sz="2800" baseline="-25000">
                <a:effectLst>
                  <a:outerShdw blurRad="38100" dist="38100" dir="2700000" algn="tl">
                    <a:srgbClr val="C0C0C0"/>
                  </a:outerShdw>
                </a:effectLst>
                <a:ea typeface="宋体" pitchFamily="2" charset="-122"/>
              </a:endParaRPr>
            </a:p>
          </p:txBody>
        </p:sp>
        <p:sp>
          <p:nvSpPr>
            <p:cNvPr id="18478" name="Text Box 46"/>
            <p:cNvSpPr txBox="1">
              <a:spLocks noChangeArrowheads="1"/>
            </p:cNvSpPr>
            <p:nvPr/>
          </p:nvSpPr>
          <p:spPr bwMode="auto">
            <a:xfrm>
              <a:off x="2469" y="1505"/>
              <a:ext cx="243" cy="327"/>
            </a:xfrm>
            <a:prstGeom prst="rect">
              <a:avLst/>
            </a:prstGeom>
            <a:noFill/>
            <a:ln w="38100">
              <a:noFill/>
              <a:miter lim="800000"/>
              <a:headEnd/>
              <a:tailEnd/>
            </a:ln>
            <a:effectLst/>
          </p:spPr>
          <p:txBody>
            <a:bodyPr>
              <a:spAutoFit/>
            </a:bodyPr>
            <a:lstStyle/>
            <a:p>
              <a:pPr eaLnBrk="0" hangingPunct="0">
                <a:spcBef>
                  <a:spcPct val="50000"/>
                </a:spcBef>
                <a:defRPr/>
              </a:pPr>
              <a:r>
                <a:rPr lang="en-US" altLang="zh-CN" sz="2800" b="1">
                  <a:effectLst>
                    <a:outerShdw blurRad="38100" dist="38100" dir="2700000" algn="tl">
                      <a:srgbClr val="C0C0C0"/>
                    </a:outerShdw>
                  </a:effectLst>
                  <a:ea typeface="宋体" pitchFamily="2" charset="-122"/>
                </a:rPr>
                <a:t>–</a:t>
              </a:r>
              <a:endParaRPr lang="en-US" altLang="zh-CN" sz="2800">
                <a:effectLst>
                  <a:outerShdw blurRad="38100" dist="38100" dir="2700000" algn="tl">
                    <a:srgbClr val="C0C0C0"/>
                  </a:outerShdw>
                </a:effectLst>
                <a:ea typeface="宋体" pitchFamily="2" charset="-122"/>
              </a:endParaRPr>
            </a:p>
          </p:txBody>
        </p:sp>
        <p:sp>
          <p:nvSpPr>
            <p:cNvPr id="13355" name="Rectangle 47"/>
            <p:cNvSpPr>
              <a:spLocks noChangeArrowheads="1"/>
            </p:cNvSpPr>
            <p:nvPr/>
          </p:nvSpPr>
          <p:spPr bwMode="auto">
            <a:xfrm>
              <a:off x="2469" y="1424"/>
              <a:ext cx="535" cy="63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56" name="Oval 48"/>
            <p:cNvSpPr>
              <a:spLocks noChangeArrowheads="1"/>
            </p:cNvSpPr>
            <p:nvPr/>
          </p:nvSpPr>
          <p:spPr bwMode="auto">
            <a:xfrm>
              <a:off x="3417" y="1774"/>
              <a:ext cx="54" cy="4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57" name="Oval 49"/>
            <p:cNvSpPr>
              <a:spLocks noChangeArrowheads="1"/>
            </p:cNvSpPr>
            <p:nvPr/>
          </p:nvSpPr>
          <p:spPr bwMode="auto">
            <a:xfrm>
              <a:off x="3417" y="2287"/>
              <a:ext cx="54" cy="4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58" name="Line 50"/>
            <p:cNvSpPr>
              <a:spLocks noChangeShapeType="1"/>
            </p:cNvSpPr>
            <p:nvPr/>
          </p:nvSpPr>
          <p:spPr bwMode="auto">
            <a:xfrm>
              <a:off x="3360" y="2509"/>
              <a:ext cx="19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51"/>
            <p:cNvSpPr>
              <a:spLocks noChangeShapeType="1"/>
            </p:cNvSpPr>
            <p:nvPr/>
          </p:nvSpPr>
          <p:spPr bwMode="auto">
            <a:xfrm>
              <a:off x="3439" y="2336"/>
              <a:ext cx="0" cy="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60" name="Group 52"/>
            <p:cNvGrpSpPr>
              <a:grpSpLocks/>
            </p:cNvGrpSpPr>
            <p:nvPr/>
          </p:nvGrpSpPr>
          <p:grpSpPr bwMode="auto">
            <a:xfrm>
              <a:off x="3417" y="1644"/>
              <a:ext cx="480" cy="803"/>
              <a:chOff x="2256" y="2352"/>
              <a:chExt cx="480" cy="892"/>
            </a:xfrm>
          </p:grpSpPr>
          <p:sp>
            <p:nvSpPr>
              <p:cNvPr id="18485" name="Rectangle 53"/>
              <p:cNvSpPr>
                <a:spLocks noChangeArrowheads="1"/>
              </p:cNvSpPr>
              <p:nvPr/>
            </p:nvSpPr>
            <p:spPr bwMode="auto">
              <a:xfrm>
                <a:off x="2300" y="2574"/>
                <a:ext cx="322" cy="363"/>
              </a:xfrm>
              <a:prstGeom prst="rect">
                <a:avLst/>
              </a:prstGeom>
              <a:noFill/>
              <a:ln w="38100">
                <a:noFill/>
                <a:miter lim="800000"/>
                <a:headEnd/>
                <a:tailEnd/>
              </a:ln>
              <a:effectLst/>
            </p:spPr>
            <p:txBody>
              <a:bodyPr wrap="none">
                <a:spAutoFit/>
              </a:bodyPr>
              <a:lstStyle/>
              <a:p>
                <a:pPr eaLnBrk="0" hangingPunct="0">
                  <a:spcBef>
                    <a:spcPct val="50000"/>
                  </a:spcBef>
                  <a:defRPr/>
                </a:pPr>
                <a:r>
                  <a:rPr lang="en-US" altLang="zh-CN" sz="2800" b="1" i="1">
                    <a:solidFill>
                      <a:srgbClr val="FF3300"/>
                    </a:solidFill>
                    <a:effectLst>
                      <a:outerShdw blurRad="38100" dist="38100" dir="2700000" algn="tl">
                        <a:srgbClr val="C0C0C0"/>
                      </a:outerShdw>
                    </a:effectLst>
                    <a:ea typeface="宋体" pitchFamily="2" charset="-122"/>
                  </a:rPr>
                  <a:t>u</a:t>
                </a:r>
                <a:r>
                  <a:rPr lang="en-US" altLang="zh-CN" sz="2000" b="1" baseline="-25000">
                    <a:solidFill>
                      <a:srgbClr val="FF3300"/>
                    </a:solidFill>
                    <a:effectLst>
                      <a:outerShdw blurRad="38100" dist="38100" dir="2700000" algn="tl">
                        <a:srgbClr val="C0C0C0"/>
                      </a:outerShdw>
                    </a:effectLst>
                    <a:ea typeface="宋体" pitchFamily="2" charset="-122"/>
                  </a:rPr>
                  <a:t>O</a:t>
                </a:r>
                <a:endParaRPr lang="en-US" altLang="zh-CN" sz="2000" b="1" i="1" baseline="-25000">
                  <a:solidFill>
                    <a:srgbClr val="FF3300"/>
                  </a:solidFill>
                  <a:effectLst>
                    <a:outerShdw blurRad="38100" dist="38100" dir="2700000" algn="tl">
                      <a:srgbClr val="C0C0C0"/>
                    </a:outerShdw>
                  </a:effectLst>
                  <a:ea typeface="宋体" pitchFamily="2" charset="-122"/>
                </a:endParaRPr>
              </a:p>
            </p:txBody>
          </p:sp>
          <p:sp>
            <p:nvSpPr>
              <p:cNvPr id="18486" name="Text Box 54"/>
              <p:cNvSpPr txBox="1">
                <a:spLocks noChangeArrowheads="1"/>
              </p:cNvSpPr>
              <p:nvPr/>
            </p:nvSpPr>
            <p:spPr bwMode="auto">
              <a:xfrm>
                <a:off x="2304" y="2881"/>
                <a:ext cx="336" cy="363"/>
              </a:xfrm>
              <a:prstGeom prst="rect">
                <a:avLst/>
              </a:prstGeom>
              <a:noFill/>
              <a:ln w="9525">
                <a:noFill/>
                <a:miter lim="800000"/>
                <a:headEnd/>
                <a:tailEnd/>
              </a:ln>
              <a:effectLst/>
            </p:spPr>
            <p:txBody>
              <a:bodyPr>
                <a:spAutoFit/>
              </a:bodyPr>
              <a:lstStyle/>
              <a:p>
                <a:pPr algn="ctr">
                  <a:spcBef>
                    <a:spcPct val="50000"/>
                  </a:spcBef>
                  <a:defRPr/>
                </a:pPr>
                <a:r>
                  <a:rPr lang="en-US" altLang="zh-CN" sz="2800" b="1">
                    <a:solidFill>
                      <a:srgbClr val="FF3300"/>
                    </a:solidFill>
                    <a:effectLst>
                      <a:outerShdw blurRad="38100" dist="38100" dir="2700000" algn="tl">
                        <a:srgbClr val="C0C0C0"/>
                      </a:outerShdw>
                    </a:effectLst>
                    <a:ea typeface="宋体" pitchFamily="2" charset="-122"/>
                  </a:rPr>
                  <a:t> –</a:t>
                </a:r>
              </a:p>
            </p:txBody>
          </p:sp>
          <p:sp>
            <p:nvSpPr>
              <p:cNvPr id="18487" name="Text Box 55"/>
              <p:cNvSpPr txBox="1">
                <a:spLocks noChangeArrowheads="1"/>
              </p:cNvSpPr>
              <p:nvPr/>
            </p:nvSpPr>
            <p:spPr bwMode="auto">
              <a:xfrm>
                <a:off x="2256" y="2352"/>
                <a:ext cx="480" cy="36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spcBef>
                    <a:spcPct val="50000"/>
                  </a:spcBef>
                  <a:defRPr/>
                </a:pPr>
                <a:r>
                  <a:rPr lang="en-US" altLang="zh-CN" sz="2800" b="1" smtClean="0">
                    <a:solidFill>
                      <a:srgbClr val="FF3300"/>
                    </a:solidFill>
                    <a:effectLst>
                      <a:outerShdw blurRad="38100" dist="38100" dir="2700000" algn="tl">
                        <a:srgbClr val="C0C0C0"/>
                      </a:outerShdw>
                    </a:effectLst>
                  </a:rPr>
                  <a:t>+</a:t>
                </a:r>
              </a:p>
            </p:txBody>
          </p:sp>
        </p:grpSp>
        <p:sp>
          <p:nvSpPr>
            <p:cNvPr id="13361" name="Rectangle 56"/>
            <p:cNvSpPr>
              <a:spLocks noChangeArrowheads="1"/>
            </p:cNvSpPr>
            <p:nvPr/>
          </p:nvSpPr>
          <p:spPr bwMode="auto">
            <a:xfrm rot="-5400000">
              <a:off x="1505" y="926"/>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62" name="Line 57"/>
            <p:cNvSpPr>
              <a:spLocks noChangeShapeType="1"/>
            </p:cNvSpPr>
            <p:nvPr/>
          </p:nvSpPr>
          <p:spPr bwMode="auto">
            <a:xfrm flipV="1">
              <a:off x="1618" y="576"/>
              <a:ext cx="2" cy="2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3" name="Rectangle 58"/>
            <p:cNvSpPr>
              <a:spLocks noChangeArrowheads="1"/>
            </p:cNvSpPr>
            <p:nvPr/>
          </p:nvSpPr>
          <p:spPr bwMode="auto">
            <a:xfrm rot="-5400000">
              <a:off x="1172" y="926"/>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64" name="Line 59"/>
            <p:cNvSpPr>
              <a:spLocks noChangeShapeType="1"/>
            </p:cNvSpPr>
            <p:nvPr/>
          </p:nvSpPr>
          <p:spPr bwMode="auto">
            <a:xfrm flipV="1">
              <a:off x="1285" y="709"/>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5" name="Line 60"/>
            <p:cNvSpPr>
              <a:spLocks noChangeShapeType="1"/>
            </p:cNvSpPr>
            <p:nvPr/>
          </p:nvSpPr>
          <p:spPr bwMode="auto">
            <a:xfrm>
              <a:off x="2868" y="1008"/>
              <a:ext cx="3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6" name="Line 61"/>
            <p:cNvSpPr>
              <a:spLocks noChangeShapeType="1"/>
            </p:cNvSpPr>
            <p:nvPr/>
          </p:nvSpPr>
          <p:spPr bwMode="auto">
            <a:xfrm>
              <a:off x="1281" y="706"/>
              <a:ext cx="691"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7" name="Line 62"/>
            <p:cNvSpPr>
              <a:spLocks noChangeShapeType="1"/>
            </p:cNvSpPr>
            <p:nvPr/>
          </p:nvSpPr>
          <p:spPr bwMode="auto">
            <a:xfrm>
              <a:off x="1620" y="1095"/>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8" name="Line 63"/>
            <p:cNvSpPr>
              <a:spLocks noChangeShapeType="1"/>
            </p:cNvSpPr>
            <p:nvPr/>
          </p:nvSpPr>
          <p:spPr bwMode="auto">
            <a:xfrm>
              <a:off x="1287" y="1095"/>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9" name="Oval 64"/>
            <p:cNvSpPr>
              <a:spLocks noChangeArrowheads="1"/>
            </p:cNvSpPr>
            <p:nvPr/>
          </p:nvSpPr>
          <p:spPr bwMode="auto">
            <a:xfrm>
              <a:off x="1592" y="685"/>
              <a:ext cx="54" cy="49"/>
            </a:xfrm>
            <a:prstGeom prst="ellipse">
              <a:avLst/>
            </a:prstGeom>
            <a:solidFill>
              <a:schemeClr val="tx1"/>
            </a:solidFill>
            <a:ln w="38100">
              <a:solidFill>
                <a:srgbClr val="000000"/>
              </a:solidFill>
              <a:round/>
              <a:headEnd/>
              <a:tailEnd/>
            </a:ln>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0" name="Oval 65"/>
            <p:cNvSpPr>
              <a:spLocks noChangeArrowheads="1"/>
            </p:cNvSpPr>
            <p:nvPr/>
          </p:nvSpPr>
          <p:spPr bwMode="auto">
            <a:xfrm>
              <a:off x="1258" y="1219"/>
              <a:ext cx="54" cy="4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1" name="Oval 66"/>
            <p:cNvSpPr>
              <a:spLocks noChangeArrowheads="1"/>
            </p:cNvSpPr>
            <p:nvPr/>
          </p:nvSpPr>
          <p:spPr bwMode="auto">
            <a:xfrm>
              <a:off x="1594" y="1224"/>
              <a:ext cx="54" cy="4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2" name="Oval 67"/>
            <p:cNvSpPr>
              <a:spLocks noChangeArrowheads="1"/>
            </p:cNvSpPr>
            <p:nvPr/>
          </p:nvSpPr>
          <p:spPr bwMode="auto">
            <a:xfrm>
              <a:off x="1930" y="1224"/>
              <a:ext cx="54" cy="4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3" name="Line 68"/>
            <p:cNvSpPr>
              <a:spLocks noChangeShapeType="1"/>
            </p:cNvSpPr>
            <p:nvPr/>
          </p:nvSpPr>
          <p:spPr bwMode="auto">
            <a:xfrm flipV="1">
              <a:off x="1620" y="1268"/>
              <a:ext cx="0" cy="25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4" name="Line 69"/>
            <p:cNvSpPr>
              <a:spLocks noChangeShapeType="1"/>
            </p:cNvSpPr>
            <p:nvPr/>
          </p:nvSpPr>
          <p:spPr bwMode="auto">
            <a:xfrm>
              <a:off x="1620" y="1570"/>
              <a:ext cx="0" cy="8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5" name="Oval 70"/>
            <p:cNvSpPr>
              <a:spLocks noChangeArrowheads="1"/>
            </p:cNvSpPr>
            <p:nvPr/>
          </p:nvSpPr>
          <p:spPr bwMode="auto">
            <a:xfrm>
              <a:off x="1594" y="1522"/>
              <a:ext cx="54" cy="4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6" name="Rectangle 71"/>
            <p:cNvSpPr>
              <a:spLocks noChangeArrowheads="1"/>
            </p:cNvSpPr>
            <p:nvPr/>
          </p:nvSpPr>
          <p:spPr bwMode="auto">
            <a:xfrm rot="-5400000">
              <a:off x="1027" y="2306"/>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77" name="Line 72"/>
            <p:cNvSpPr>
              <a:spLocks noChangeShapeType="1"/>
            </p:cNvSpPr>
            <p:nvPr/>
          </p:nvSpPr>
          <p:spPr bwMode="auto">
            <a:xfrm flipV="1">
              <a:off x="1140" y="2089"/>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8" name="Line 73"/>
            <p:cNvSpPr>
              <a:spLocks noChangeShapeType="1"/>
            </p:cNvSpPr>
            <p:nvPr/>
          </p:nvSpPr>
          <p:spPr bwMode="auto">
            <a:xfrm>
              <a:off x="1142" y="2474"/>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9" name="Oval 74"/>
            <p:cNvSpPr>
              <a:spLocks noChangeArrowheads="1"/>
            </p:cNvSpPr>
            <p:nvPr/>
          </p:nvSpPr>
          <p:spPr bwMode="auto">
            <a:xfrm>
              <a:off x="1113" y="2599"/>
              <a:ext cx="54" cy="4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80" name="Rectangle 75"/>
            <p:cNvSpPr>
              <a:spLocks noChangeArrowheads="1"/>
            </p:cNvSpPr>
            <p:nvPr/>
          </p:nvSpPr>
          <p:spPr bwMode="auto">
            <a:xfrm rot="-5400000">
              <a:off x="692" y="2306"/>
              <a:ext cx="226" cy="9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81" name="Line 76"/>
            <p:cNvSpPr>
              <a:spLocks noChangeShapeType="1"/>
            </p:cNvSpPr>
            <p:nvPr/>
          </p:nvSpPr>
          <p:spPr bwMode="auto">
            <a:xfrm flipV="1">
              <a:off x="805" y="2089"/>
              <a:ext cx="0" cy="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2" name="Line 77"/>
            <p:cNvSpPr>
              <a:spLocks noChangeShapeType="1"/>
            </p:cNvSpPr>
            <p:nvPr/>
          </p:nvSpPr>
          <p:spPr bwMode="auto">
            <a:xfrm>
              <a:off x="807" y="2474"/>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3" name="Oval 78"/>
            <p:cNvSpPr>
              <a:spLocks noChangeArrowheads="1"/>
            </p:cNvSpPr>
            <p:nvPr/>
          </p:nvSpPr>
          <p:spPr bwMode="auto">
            <a:xfrm>
              <a:off x="778" y="2599"/>
              <a:ext cx="54" cy="4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84" name="Line 79"/>
            <p:cNvSpPr>
              <a:spLocks noChangeShapeType="1"/>
            </p:cNvSpPr>
            <p:nvPr/>
          </p:nvSpPr>
          <p:spPr bwMode="auto">
            <a:xfrm>
              <a:off x="1487" y="2435"/>
              <a:ext cx="0" cy="1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5" name="Oval 80"/>
            <p:cNvSpPr>
              <a:spLocks noChangeArrowheads="1"/>
            </p:cNvSpPr>
            <p:nvPr/>
          </p:nvSpPr>
          <p:spPr bwMode="auto">
            <a:xfrm>
              <a:off x="1458" y="2559"/>
              <a:ext cx="54" cy="49"/>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86" name="Line 81"/>
            <p:cNvSpPr>
              <a:spLocks noChangeShapeType="1"/>
            </p:cNvSpPr>
            <p:nvPr/>
          </p:nvSpPr>
          <p:spPr bwMode="auto">
            <a:xfrm flipV="1">
              <a:off x="1140" y="2651"/>
              <a:ext cx="0" cy="259"/>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7" name="Oval 82"/>
            <p:cNvSpPr>
              <a:spLocks noChangeArrowheads="1"/>
            </p:cNvSpPr>
            <p:nvPr/>
          </p:nvSpPr>
          <p:spPr bwMode="auto">
            <a:xfrm>
              <a:off x="1114" y="2905"/>
              <a:ext cx="54" cy="4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3388" name="Line 83"/>
            <p:cNvSpPr>
              <a:spLocks noChangeShapeType="1"/>
            </p:cNvSpPr>
            <p:nvPr/>
          </p:nvSpPr>
          <p:spPr bwMode="auto">
            <a:xfrm>
              <a:off x="1140" y="2953"/>
              <a:ext cx="0" cy="173"/>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89" name="Line 84"/>
            <p:cNvSpPr>
              <a:spLocks noChangeShapeType="1"/>
            </p:cNvSpPr>
            <p:nvPr/>
          </p:nvSpPr>
          <p:spPr bwMode="auto">
            <a:xfrm flipV="1">
              <a:off x="1716" y="2564"/>
              <a:ext cx="204" cy="23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90" name="Line 85"/>
            <p:cNvSpPr>
              <a:spLocks noChangeShapeType="1"/>
            </p:cNvSpPr>
            <p:nvPr/>
          </p:nvSpPr>
          <p:spPr bwMode="auto">
            <a:xfrm flipV="1">
              <a:off x="1536" y="1613"/>
              <a:ext cx="204" cy="21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91" name="Group 86"/>
            <p:cNvGrpSpPr>
              <a:grpSpLocks/>
            </p:cNvGrpSpPr>
            <p:nvPr/>
          </p:nvGrpSpPr>
          <p:grpSpPr bwMode="auto">
            <a:xfrm>
              <a:off x="576" y="1830"/>
              <a:ext cx="920" cy="1195"/>
              <a:chOff x="972" y="2016"/>
              <a:chExt cx="920" cy="1328"/>
            </a:xfrm>
          </p:grpSpPr>
          <p:sp>
            <p:nvSpPr>
              <p:cNvPr id="13402" name="Line 87"/>
              <p:cNvSpPr>
                <a:spLocks noChangeShapeType="1"/>
              </p:cNvSpPr>
              <p:nvPr/>
            </p:nvSpPr>
            <p:spPr bwMode="auto">
              <a:xfrm flipH="1">
                <a:off x="972" y="2016"/>
                <a:ext cx="920" cy="0"/>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3" name="Line 88"/>
              <p:cNvSpPr>
                <a:spLocks noChangeShapeType="1"/>
              </p:cNvSpPr>
              <p:nvPr/>
            </p:nvSpPr>
            <p:spPr bwMode="auto">
              <a:xfrm>
                <a:off x="972" y="2016"/>
                <a:ext cx="0" cy="1328"/>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04" name="Line 89"/>
              <p:cNvSpPr>
                <a:spLocks noChangeShapeType="1"/>
              </p:cNvSpPr>
              <p:nvPr/>
            </p:nvSpPr>
            <p:spPr bwMode="auto">
              <a:xfrm>
                <a:off x="972" y="3344"/>
                <a:ext cx="870" cy="0"/>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92" name="Line 90"/>
            <p:cNvSpPr>
              <a:spLocks noChangeShapeType="1"/>
            </p:cNvSpPr>
            <p:nvPr/>
          </p:nvSpPr>
          <p:spPr bwMode="auto">
            <a:xfrm>
              <a:off x="1426" y="3025"/>
              <a:ext cx="290" cy="0"/>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93" name="Line 91"/>
            <p:cNvSpPr>
              <a:spLocks noChangeShapeType="1"/>
            </p:cNvSpPr>
            <p:nvPr/>
          </p:nvSpPr>
          <p:spPr bwMode="auto">
            <a:xfrm>
              <a:off x="1716" y="2781"/>
              <a:ext cx="0" cy="259"/>
            </a:xfrm>
            <a:prstGeom prst="line">
              <a:avLst/>
            </a:prstGeom>
            <a:noFill/>
            <a:ln w="3810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4" name="Text Box 92"/>
            <p:cNvSpPr txBox="1">
              <a:spLocks noChangeArrowheads="1"/>
            </p:cNvSpPr>
            <p:nvPr/>
          </p:nvSpPr>
          <p:spPr bwMode="auto">
            <a:xfrm>
              <a:off x="1644" y="1268"/>
              <a:ext cx="744" cy="327"/>
            </a:xfrm>
            <a:prstGeom prst="rect">
              <a:avLst/>
            </a:prstGeom>
            <a:noFill/>
            <a:ln w="38100">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ea typeface="楷体_GB2312" pitchFamily="49" charset="-122"/>
                </a:rPr>
                <a:t>S</a:t>
              </a:r>
            </a:p>
          </p:txBody>
        </p:sp>
        <p:sp>
          <p:nvSpPr>
            <p:cNvPr id="18525" name="Text Box 93"/>
            <p:cNvSpPr txBox="1">
              <a:spLocks noChangeArrowheads="1"/>
            </p:cNvSpPr>
            <p:nvPr/>
          </p:nvSpPr>
          <p:spPr bwMode="auto">
            <a:xfrm>
              <a:off x="1164" y="2659"/>
              <a:ext cx="744" cy="327"/>
            </a:xfrm>
            <a:prstGeom prst="rect">
              <a:avLst/>
            </a:prstGeom>
            <a:noFill/>
            <a:ln w="38100">
              <a:noFill/>
              <a:miter lim="800000"/>
              <a:headEnd/>
              <a:tailEnd/>
            </a:ln>
            <a:effec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defRPr/>
              </a:pPr>
              <a:r>
                <a:rPr lang="en-US" altLang="zh-CN" sz="2800" b="1" smtClean="0">
                  <a:effectLst>
                    <a:outerShdw blurRad="38100" dist="38100" dir="2700000" algn="tl">
                      <a:srgbClr val="C0C0C0"/>
                    </a:outerShdw>
                  </a:effectLst>
                  <a:ea typeface="楷体_GB2312" pitchFamily="49" charset="-122"/>
                </a:rPr>
                <a:t>S</a:t>
              </a:r>
            </a:p>
          </p:txBody>
        </p:sp>
        <p:sp>
          <p:nvSpPr>
            <p:cNvPr id="18526" name="Rectangle 94"/>
            <p:cNvSpPr>
              <a:spLocks noChangeArrowheads="1"/>
            </p:cNvSpPr>
            <p:nvPr/>
          </p:nvSpPr>
          <p:spPr bwMode="auto">
            <a:xfrm>
              <a:off x="1515" y="2208"/>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1</a:t>
              </a:r>
              <a:endParaRPr lang="en-US" altLang="zh-CN" baseline="-25000">
                <a:effectLst>
                  <a:outerShdw blurRad="38100" dist="38100" dir="2700000" algn="tl">
                    <a:srgbClr val="C0C0C0"/>
                  </a:outerShdw>
                </a:effectLst>
                <a:ea typeface="宋体" pitchFamily="2" charset="-122"/>
              </a:endParaRPr>
            </a:p>
          </p:txBody>
        </p:sp>
        <p:sp>
          <p:nvSpPr>
            <p:cNvPr id="18527" name="Rectangle 95"/>
            <p:cNvSpPr>
              <a:spLocks noChangeArrowheads="1"/>
            </p:cNvSpPr>
            <p:nvPr/>
          </p:nvSpPr>
          <p:spPr bwMode="auto">
            <a:xfrm>
              <a:off x="1179" y="2208"/>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2</a:t>
              </a:r>
              <a:endParaRPr lang="en-US" altLang="zh-CN" baseline="-25000">
                <a:effectLst>
                  <a:outerShdw blurRad="38100" dist="38100" dir="2700000" algn="tl">
                    <a:srgbClr val="C0C0C0"/>
                  </a:outerShdw>
                </a:effectLst>
                <a:ea typeface="宋体" pitchFamily="2" charset="-122"/>
              </a:endParaRPr>
            </a:p>
          </p:txBody>
        </p:sp>
        <p:sp>
          <p:nvSpPr>
            <p:cNvPr id="18528" name="Rectangle 96"/>
            <p:cNvSpPr>
              <a:spLocks noChangeArrowheads="1"/>
            </p:cNvSpPr>
            <p:nvPr/>
          </p:nvSpPr>
          <p:spPr bwMode="auto">
            <a:xfrm>
              <a:off x="816" y="2208"/>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3</a:t>
              </a:r>
              <a:endParaRPr lang="en-US" altLang="zh-CN" baseline="-25000">
                <a:effectLst>
                  <a:outerShdw blurRad="38100" dist="38100" dir="2700000" algn="tl">
                    <a:srgbClr val="C0C0C0"/>
                  </a:outerShdw>
                </a:effectLst>
                <a:ea typeface="宋体" pitchFamily="2" charset="-122"/>
              </a:endParaRPr>
            </a:p>
          </p:txBody>
        </p:sp>
        <p:sp>
          <p:nvSpPr>
            <p:cNvPr id="18529" name="Rectangle 97"/>
            <p:cNvSpPr>
              <a:spLocks noChangeArrowheads="1"/>
            </p:cNvSpPr>
            <p:nvPr/>
          </p:nvSpPr>
          <p:spPr bwMode="auto">
            <a:xfrm>
              <a:off x="975" y="816"/>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3</a:t>
              </a:r>
              <a:endParaRPr lang="en-US" altLang="zh-CN" baseline="-25000">
                <a:effectLst>
                  <a:outerShdw blurRad="38100" dist="38100" dir="2700000" algn="tl">
                    <a:srgbClr val="C0C0C0"/>
                  </a:outerShdw>
                </a:effectLst>
                <a:ea typeface="宋体" pitchFamily="2" charset="-122"/>
              </a:endParaRPr>
            </a:p>
          </p:txBody>
        </p:sp>
        <p:sp>
          <p:nvSpPr>
            <p:cNvPr id="18530" name="Rectangle 98"/>
            <p:cNvSpPr>
              <a:spLocks noChangeArrowheads="1"/>
            </p:cNvSpPr>
            <p:nvPr/>
          </p:nvSpPr>
          <p:spPr bwMode="auto">
            <a:xfrm>
              <a:off x="1311" y="816"/>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2</a:t>
              </a:r>
              <a:endParaRPr lang="en-US" altLang="zh-CN" baseline="-25000">
                <a:effectLst>
                  <a:outerShdw blurRad="38100" dist="38100" dir="2700000" algn="tl">
                    <a:srgbClr val="C0C0C0"/>
                  </a:outerShdw>
                </a:effectLst>
                <a:ea typeface="宋体" pitchFamily="2" charset="-122"/>
              </a:endParaRPr>
            </a:p>
          </p:txBody>
        </p:sp>
        <p:sp>
          <p:nvSpPr>
            <p:cNvPr id="18531" name="Rectangle 99"/>
            <p:cNvSpPr>
              <a:spLocks noChangeArrowheads="1"/>
            </p:cNvSpPr>
            <p:nvPr/>
          </p:nvSpPr>
          <p:spPr bwMode="auto">
            <a:xfrm>
              <a:off x="1647" y="816"/>
              <a:ext cx="357" cy="288"/>
            </a:xfrm>
            <a:prstGeom prst="rect">
              <a:avLst/>
            </a:prstGeom>
            <a:noFill/>
            <a:ln w="38100">
              <a:noFill/>
              <a:miter lim="800000"/>
              <a:headEnd/>
              <a:tailEnd/>
            </a:ln>
          </p:spPr>
          <p:txBody>
            <a:bodyPr>
              <a:spAutoFit/>
            </a:bodyPr>
            <a:lstStyle/>
            <a:p>
              <a:pPr eaLnBrk="0" hangingPunct="0">
                <a:defRPr/>
              </a:pPr>
              <a:r>
                <a:rPr lang="en-US" altLang="zh-CN" b="1" i="1">
                  <a:effectLst>
                    <a:outerShdw blurRad="38100" dist="38100" dir="2700000" algn="tl">
                      <a:srgbClr val="C0C0C0"/>
                    </a:outerShdw>
                  </a:effectLst>
                  <a:ea typeface="宋体" pitchFamily="2" charset="-122"/>
                </a:rPr>
                <a:t>R</a:t>
              </a:r>
              <a:r>
                <a:rPr lang="en-US" altLang="zh-CN" b="1" baseline="-25000">
                  <a:effectLst>
                    <a:outerShdw blurRad="38100" dist="38100" dir="2700000" algn="tl">
                      <a:srgbClr val="C0C0C0"/>
                    </a:outerShdw>
                  </a:effectLst>
                  <a:ea typeface="宋体" pitchFamily="2" charset="-122"/>
                </a:rPr>
                <a:t>1</a:t>
              </a:r>
              <a:endParaRPr lang="en-US" altLang="zh-CN" baseline="-25000">
                <a:effectLst>
                  <a:outerShdw blurRad="38100" dist="38100" dir="2700000" algn="tl">
                    <a:srgbClr val="C0C0C0"/>
                  </a:outerShdw>
                </a:effectLst>
                <a:ea typeface="宋体" pitchFamily="2" charset="-122"/>
              </a:endParaRPr>
            </a:p>
          </p:txBody>
        </p:sp>
      </p:grpSp>
      <p:sp>
        <p:nvSpPr>
          <p:cNvPr id="18532" name="Text Box 100"/>
          <p:cNvSpPr txBox="1">
            <a:spLocks noChangeArrowheads="1"/>
          </p:cNvSpPr>
          <p:nvPr/>
        </p:nvSpPr>
        <p:spPr bwMode="auto">
          <a:xfrm>
            <a:off x="3581400" y="4448175"/>
            <a:ext cx="5181600" cy="1800225"/>
          </a:xfrm>
          <a:prstGeom prst="rect">
            <a:avLst/>
          </a:prstGeom>
          <a:noFill/>
          <a:ln w="9525">
            <a:noFill/>
            <a:miter lim="800000"/>
            <a:headEnd/>
            <a:tailEnd/>
          </a:ln>
          <a:effectLst/>
        </p:spPr>
        <p:txBody>
          <a:bodyPr>
            <a:spAutoFit/>
          </a:bodyPr>
          <a:lstStyle/>
          <a:p>
            <a:pPr>
              <a:defRPr/>
            </a:pPr>
            <a:r>
              <a:rPr kumimoji="0" lang="en-US" altLang="zh-CN" sz="2800" b="1" dirty="0">
                <a:effectLst>
                  <a:outerShdw blurRad="38100" dist="38100" dir="2700000" algn="tl">
                    <a:srgbClr val="C0C0C0"/>
                  </a:outerShdw>
                </a:effectLst>
                <a:ea typeface="宋体" pitchFamily="2" charset="-122"/>
              </a:rPr>
              <a:t>    </a:t>
            </a:r>
            <a:r>
              <a:rPr kumimoji="0" lang="zh-CN" altLang="en-US" sz="2800" b="1" dirty="0">
                <a:effectLst>
                  <a:outerShdw blurRad="38100" dist="38100" dir="2700000" algn="tl">
                    <a:srgbClr val="C0C0C0"/>
                  </a:outerShdw>
                </a:effectLst>
                <a:ea typeface="宋体" pitchFamily="2" charset="-122"/>
              </a:rPr>
              <a:t>改变开关</a:t>
            </a:r>
            <a:r>
              <a:rPr kumimoji="0" lang="en-US" altLang="zh-CN" sz="2800" b="1" dirty="0">
                <a:effectLst>
                  <a:outerShdw blurRad="38100" dist="38100" dir="2700000" algn="tl">
                    <a:srgbClr val="C0C0C0"/>
                  </a:outerShdw>
                </a:effectLst>
                <a:ea typeface="宋体" pitchFamily="2" charset="-122"/>
              </a:rPr>
              <a:t>S</a:t>
            </a:r>
            <a:r>
              <a:rPr kumimoji="0" lang="zh-CN" altLang="en-US" sz="2800" b="1" dirty="0">
                <a:effectLst>
                  <a:outerShdw blurRad="38100" dist="38100" dir="2700000" algn="tl">
                    <a:srgbClr val="C0C0C0"/>
                  </a:outerShdw>
                </a:effectLst>
                <a:ea typeface="宋体" pitchFamily="2" charset="-122"/>
              </a:rPr>
              <a:t>的位置可改变选频网络的电阻，实现频率粗调； </a:t>
            </a:r>
          </a:p>
          <a:p>
            <a:pPr>
              <a:defRPr/>
            </a:pPr>
            <a:r>
              <a:rPr kumimoji="0" lang="zh-CN" altLang="en-US" sz="2800" b="1" dirty="0">
                <a:effectLst>
                  <a:outerShdw blurRad="38100" dist="38100" dir="2700000" algn="tl">
                    <a:srgbClr val="C0C0C0"/>
                  </a:outerShdw>
                </a:effectLst>
                <a:ea typeface="宋体" pitchFamily="2" charset="-122"/>
              </a:rPr>
              <a:t>    改变电容</a:t>
            </a:r>
            <a:r>
              <a:rPr kumimoji="0" lang="en-US" altLang="zh-CN" sz="2800" b="1" i="1" dirty="0">
                <a:effectLst>
                  <a:outerShdw blurRad="38100" dist="38100" dir="2700000" algn="tl">
                    <a:srgbClr val="C0C0C0"/>
                  </a:outerShdw>
                </a:effectLst>
                <a:ea typeface="宋体" pitchFamily="2" charset="-122"/>
              </a:rPr>
              <a:t>C </a:t>
            </a:r>
            <a:r>
              <a:rPr kumimoji="0" lang="zh-CN" altLang="en-US" sz="2800" b="1" dirty="0">
                <a:effectLst>
                  <a:outerShdw blurRad="38100" dist="38100" dir="2700000" algn="tl">
                    <a:srgbClr val="C0C0C0"/>
                  </a:outerShdw>
                </a:effectLst>
                <a:ea typeface="宋体" pitchFamily="2" charset="-122"/>
              </a:rPr>
              <a:t>的大小可实现频率的微调。</a:t>
            </a:r>
          </a:p>
        </p:txBody>
      </p:sp>
      <p:graphicFrame>
        <p:nvGraphicFramePr>
          <p:cNvPr id="13317" name="Object 101"/>
          <p:cNvGraphicFramePr>
            <a:graphicFrameLocks noChangeAspect="1"/>
          </p:cNvGraphicFramePr>
          <p:nvPr/>
        </p:nvGraphicFramePr>
        <p:xfrm>
          <a:off x="6262688" y="1766888"/>
          <a:ext cx="1922462" cy="971550"/>
        </p:xfrm>
        <a:graphic>
          <a:graphicData uri="http://schemas.openxmlformats.org/presentationml/2006/ole">
            <mc:AlternateContent xmlns:mc="http://schemas.openxmlformats.org/markup-compatibility/2006">
              <mc:Choice xmlns:v="urn:schemas-microsoft-com:vml" Requires="v">
                <p:oleObj spid="_x0000_s56323" name="Equation" r:id="rId3" imgW="825500" imgH="419100" progId="Equation.3">
                  <p:embed/>
                </p:oleObj>
              </mc:Choice>
              <mc:Fallback>
                <p:oleObj name="Equation" r:id="rId3" imgW="8255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88" y="1766888"/>
                        <a:ext cx="1922462"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4" name="Text Box 102"/>
          <p:cNvSpPr txBox="1">
            <a:spLocks noChangeArrowheads="1"/>
          </p:cNvSpPr>
          <p:nvPr/>
        </p:nvSpPr>
        <p:spPr bwMode="auto">
          <a:xfrm>
            <a:off x="5867400" y="1143000"/>
            <a:ext cx="2057400" cy="579438"/>
          </a:xfrm>
          <a:prstGeom prst="rect">
            <a:avLst/>
          </a:prstGeom>
          <a:noFill/>
          <a:ln w="38100">
            <a:noFill/>
            <a:miter lim="800000"/>
            <a:headEnd/>
            <a:tailEnd/>
          </a:ln>
          <a:effectLst/>
        </p:spPr>
        <p:txBody>
          <a:bodyPr>
            <a:spAutoFit/>
          </a:bodyPr>
          <a:lstStyle/>
          <a:p>
            <a:pPr eaLnBrk="0" hangingPunct="0">
              <a:spcBef>
                <a:spcPct val="50000"/>
              </a:spcBef>
              <a:defRPr/>
            </a:pPr>
            <a:r>
              <a:rPr lang="zh-CN" altLang="en-US" sz="3200" b="1">
                <a:solidFill>
                  <a:srgbClr val="CC0000"/>
                </a:solidFill>
                <a:effectLst>
                  <a:outerShdw blurRad="38100" dist="38100" dir="2700000" algn="tl">
                    <a:srgbClr val="C0C0C0"/>
                  </a:outerShdw>
                </a:effectLst>
                <a:ea typeface="楷体_GB2312" pitchFamily="49" charset="-122"/>
              </a:rPr>
              <a:t>振荡频率</a:t>
            </a:r>
          </a:p>
        </p:txBody>
      </p:sp>
    </p:spTree>
    <p:extLst>
      <p:ext uri="{BB962C8B-B14F-4D97-AF65-F5344CB8AC3E}">
        <p14:creationId xmlns:p14="http://schemas.microsoft.com/office/powerpoint/2010/main" val="1484608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32">
                                            <p:txEl>
                                              <p:pRg st="0" end="0"/>
                                            </p:txEl>
                                          </p:spTgt>
                                        </p:tgtEl>
                                        <p:attrNameLst>
                                          <p:attrName>style.visibility</p:attrName>
                                        </p:attrNameLst>
                                      </p:cBhvr>
                                      <p:to>
                                        <p:strVal val="visible"/>
                                      </p:to>
                                    </p:set>
                                    <p:animEffect transition="in" filter="wipe(left)">
                                      <p:cBhvr>
                                        <p:cTn id="7" dur="500"/>
                                        <p:tgtEl>
                                          <p:spTgt spid="18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532">
                                            <p:txEl>
                                              <p:pRg st="1" end="1"/>
                                            </p:txEl>
                                          </p:spTgt>
                                        </p:tgtEl>
                                        <p:attrNameLst>
                                          <p:attrName>style.visibility</p:attrName>
                                        </p:attrNameLst>
                                      </p:cBhvr>
                                      <p:to>
                                        <p:strVal val="visible"/>
                                      </p:to>
                                    </p:set>
                                    <p:animEffect transition="in" filter="wipe(left)">
                                      <p:cBhvr>
                                        <p:cTn id="12" dur="500"/>
                                        <p:tgtEl>
                                          <p:spTgt spid="185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2"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descr="80%"/>
          <p:cNvSpPr>
            <a:spLocks noChangeArrowheads="1"/>
          </p:cNvSpPr>
          <p:nvPr/>
        </p:nvSpPr>
        <p:spPr bwMode="auto">
          <a:xfrm>
            <a:off x="457200" y="304800"/>
            <a:ext cx="5791200" cy="519113"/>
          </a:xfrm>
          <a:prstGeom prst="rect">
            <a:avLst/>
          </a:prstGeom>
          <a:noFill/>
          <a:ln w="9525">
            <a:noFill/>
            <a:miter lim="800000"/>
            <a:headEnd/>
            <a:tailEnd/>
          </a:ln>
          <a:effectLst/>
        </p:spPr>
        <p:txBody>
          <a:bodyPr>
            <a:spAutoFit/>
          </a:bodyPr>
          <a:lstStyle/>
          <a:p>
            <a:pPr eaLnBrk="0" hangingPunct="0">
              <a:defRPr/>
            </a:pPr>
            <a:r>
              <a:rPr lang="zh-CN" altLang="en-US" sz="2800" b="1">
                <a:solidFill>
                  <a:srgbClr val="000099"/>
                </a:solidFill>
                <a:effectLst>
                  <a:outerShdw blurRad="38100" dist="38100" dir="2700000" algn="tl">
                    <a:srgbClr val="C0C0C0"/>
                  </a:outerShdw>
                </a:effectLst>
                <a:ea typeface="宋体" pitchFamily="2" charset="-122"/>
              </a:rPr>
              <a:t>（</a:t>
            </a:r>
            <a:r>
              <a:rPr lang="en-US" altLang="zh-CN" sz="2800" b="1">
                <a:solidFill>
                  <a:srgbClr val="000099"/>
                </a:solidFill>
                <a:effectLst>
                  <a:outerShdw blurRad="38100" dist="38100" dir="2700000" algn="tl">
                    <a:srgbClr val="C0C0C0"/>
                  </a:outerShdw>
                </a:effectLst>
                <a:ea typeface="宋体" pitchFamily="2" charset="-122"/>
              </a:rPr>
              <a:t>4</a:t>
            </a:r>
            <a:r>
              <a:rPr lang="zh-CN" altLang="en-US" sz="2800" b="1">
                <a:solidFill>
                  <a:srgbClr val="000099"/>
                </a:solidFill>
                <a:effectLst>
                  <a:outerShdw blurRad="38100" dist="38100" dir="2700000" algn="tl">
                    <a:srgbClr val="C0C0C0"/>
                  </a:outerShdw>
                </a:effectLst>
                <a:ea typeface="宋体" pitchFamily="2" charset="-122"/>
              </a:rPr>
              <a:t>）起振及稳定振荡的条件</a:t>
            </a:r>
          </a:p>
        </p:txBody>
      </p:sp>
      <p:sp>
        <p:nvSpPr>
          <p:cNvPr id="19459" name="Rectangle 3" descr="40%"/>
          <p:cNvSpPr>
            <a:spLocks noChangeArrowheads="1"/>
          </p:cNvSpPr>
          <p:nvPr/>
        </p:nvSpPr>
        <p:spPr bwMode="auto">
          <a:xfrm>
            <a:off x="990600" y="2286000"/>
            <a:ext cx="7467600" cy="519113"/>
          </a:xfrm>
          <a:prstGeom prst="rect">
            <a:avLst/>
          </a:prstGeom>
          <a:noFill/>
          <a:ln w="9525">
            <a:noFill/>
            <a:miter lim="800000"/>
            <a:headEnd/>
            <a:tailEnd/>
          </a:ln>
          <a:effectLst/>
        </p:spPr>
        <p:txBody>
          <a:bodyPr>
            <a:spAutoFit/>
          </a:bodyPr>
          <a:lstStyle/>
          <a:p>
            <a:pPr eaLnBrk="0" hangingPunct="0">
              <a:defRPr/>
            </a:pPr>
            <a:r>
              <a:rPr lang="zh-CN" altLang="en-US" sz="2800" b="1">
                <a:effectLst>
                  <a:outerShdw blurRad="38100" dist="38100" dir="2700000" algn="tl">
                    <a:srgbClr val="C0C0C0"/>
                  </a:outerShdw>
                </a:effectLst>
                <a:ea typeface="宋体" pitchFamily="2" charset="-122"/>
              </a:rPr>
              <a:t>稳定振荡条件</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2800" b="1">
                <a:effectLst>
                  <a:outerShdw blurRad="38100" dist="38100" dir="2700000" algn="tl">
                    <a:srgbClr val="C0C0C0"/>
                  </a:outerShdw>
                </a:effectLst>
                <a:ea typeface="宋体" pitchFamily="2" charset="-122"/>
              </a:rPr>
              <a:t>= 1 </a:t>
            </a:r>
            <a:r>
              <a:rPr lang="zh-CN" altLang="en-US" sz="2800" b="1">
                <a:effectLst>
                  <a:outerShdw blurRad="38100" dist="38100" dir="2700000" algn="tl">
                    <a:srgbClr val="C0C0C0"/>
                  </a:outerShdw>
                </a:effectLst>
                <a:ea typeface="宋体" pitchFamily="2" charset="-122"/>
              </a:rPr>
              <a:t>，</a:t>
            </a:r>
            <a:r>
              <a:rPr lang="en-US" altLang="zh-CN" sz="2800" b="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rPr>
              <a:t>F </a:t>
            </a:r>
            <a:r>
              <a:rPr lang="en-US" altLang="zh-CN" sz="2800" b="1">
                <a:effectLst>
                  <a:outerShdw blurRad="38100" dist="38100" dir="2700000" algn="tl">
                    <a:srgbClr val="C0C0C0"/>
                  </a:outerShdw>
                </a:effectLst>
                <a:ea typeface="宋体" pitchFamily="2" charset="-122"/>
              </a:rPr>
              <a:t>|= 1/ 3</a:t>
            </a:r>
            <a:r>
              <a:rPr lang="zh-CN" altLang="en-US" sz="2800" b="1">
                <a:effectLst>
                  <a:outerShdw blurRad="38100" dist="38100" dir="2700000" algn="tl">
                    <a:srgbClr val="C0C0C0"/>
                  </a:outerShdw>
                </a:effectLst>
                <a:ea typeface="宋体" pitchFamily="2" charset="-122"/>
              </a:rPr>
              <a:t>，则</a:t>
            </a:r>
          </a:p>
        </p:txBody>
      </p:sp>
      <p:sp>
        <p:nvSpPr>
          <p:cNvPr id="19460" name="Rectangle 4"/>
          <p:cNvSpPr>
            <a:spLocks noChangeArrowheads="1"/>
          </p:cNvSpPr>
          <p:nvPr/>
        </p:nvSpPr>
        <p:spPr bwMode="auto">
          <a:xfrm>
            <a:off x="990600" y="762000"/>
            <a:ext cx="6553200" cy="519113"/>
          </a:xfrm>
          <a:prstGeom prst="rect">
            <a:avLst/>
          </a:prstGeom>
          <a:noFill/>
          <a:ln w="9525">
            <a:noFill/>
            <a:miter lim="800000"/>
            <a:headEnd/>
            <a:tailEnd/>
          </a:ln>
          <a:effectLst/>
        </p:spPr>
        <p:txBody>
          <a:bodyPr>
            <a:spAutoFit/>
          </a:bodyPr>
          <a:lstStyle/>
          <a:p>
            <a:pPr eaLnBrk="0" hangingPunct="0">
              <a:defRPr/>
            </a:pPr>
            <a:r>
              <a:rPr lang="zh-CN" altLang="en-US" sz="2800" b="1">
                <a:effectLst>
                  <a:outerShdw blurRad="38100" dist="38100" dir="2700000" algn="tl">
                    <a:srgbClr val="C0C0C0"/>
                  </a:outerShdw>
                </a:effectLst>
                <a:ea typeface="宋体" pitchFamily="2" charset="-122"/>
              </a:rPr>
              <a:t>起振条件</a:t>
            </a:r>
            <a:r>
              <a:rPr lang="zh-CN" altLang="en-US" sz="2800">
                <a:effectLst>
                  <a:outerShdw blurRad="38100" dist="38100" dir="2700000" algn="tl">
                    <a:srgbClr val="C0C0C0"/>
                  </a:outerShdw>
                </a:effectLst>
                <a:ea typeface="宋体" pitchFamily="2" charset="-122"/>
                <a:sym typeface="Symbol" pitchFamily="18" charset="2"/>
              </a:rPr>
              <a:t></a:t>
            </a:r>
            <a:r>
              <a:rPr lang="en-US" altLang="zh-CN" sz="2800" b="1" i="1">
                <a:effectLst>
                  <a:outerShdw blurRad="38100" dist="38100" dir="2700000" algn="tl">
                    <a:srgbClr val="C0C0C0"/>
                  </a:outerShdw>
                </a:effectLst>
                <a:ea typeface="宋体" pitchFamily="2" charset="-122"/>
              </a:rPr>
              <a:t>A</a:t>
            </a:r>
            <a:r>
              <a:rPr lang="en-US" altLang="zh-CN" sz="2800" b="1" baseline="-25000">
                <a:effectLst>
                  <a:outerShdw blurRad="38100" dist="38100" dir="2700000" algn="tl">
                    <a:srgbClr val="C0C0C0"/>
                  </a:outerShdw>
                </a:effectLst>
                <a:ea typeface="宋体" pitchFamily="2" charset="-122"/>
              </a:rPr>
              <a:t>u</a:t>
            </a:r>
            <a:r>
              <a:rPr lang="en-US" altLang="zh-CN" sz="2800" b="1" i="1">
                <a:effectLst>
                  <a:outerShdw blurRad="38100" dist="38100" dir="2700000" algn="tl">
                    <a:srgbClr val="C0C0C0"/>
                  </a:outerShdw>
                </a:effectLst>
                <a:ea typeface="宋体" pitchFamily="2" charset="-122"/>
              </a:rPr>
              <a:t>F</a:t>
            </a:r>
            <a:r>
              <a:rPr lang="en-US" altLang="zh-CN" sz="2800" b="1">
                <a:effectLst>
                  <a:outerShdw blurRad="38100" dist="38100" dir="2700000" algn="tl">
                    <a:srgbClr val="C0C0C0"/>
                  </a:outerShdw>
                </a:effectLst>
                <a:ea typeface="宋体" pitchFamily="2" charset="-122"/>
              </a:rPr>
              <a:t> </a:t>
            </a:r>
            <a:r>
              <a:rPr lang="en-US" altLang="zh-CN" sz="2800">
                <a:effectLst>
                  <a:outerShdw blurRad="38100" dist="38100" dir="2700000" algn="tl">
                    <a:srgbClr val="C0C0C0"/>
                  </a:outerShdw>
                </a:effectLst>
                <a:ea typeface="宋体" pitchFamily="2" charset="-122"/>
                <a:sym typeface="Symbol" pitchFamily="18" charset="2"/>
              </a:rPr>
              <a:t></a:t>
            </a:r>
            <a:r>
              <a:rPr lang="en-US" altLang="zh-CN" sz="2800" b="1">
                <a:effectLst>
                  <a:outerShdw blurRad="38100" dist="38100" dir="2700000" algn="tl">
                    <a:srgbClr val="C0C0C0"/>
                  </a:outerShdw>
                </a:effectLst>
                <a:ea typeface="宋体" pitchFamily="2" charset="-122"/>
              </a:rPr>
              <a:t>&gt; 1 </a:t>
            </a:r>
            <a:r>
              <a:rPr lang="zh-CN" altLang="en-US" sz="2800" b="1">
                <a:effectLst>
                  <a:outerShdw blurRad="38100" dist="38100" dir="2700000" algn="tl">
                    <a:srgbClr val="C0C0C0"/>
                  </a:outerShdw>
                </a:effectLst>
                <a:ea typeface="宋体" pitchFamily="2" charset="-122"/>
              </a:rPr>
              <a:t>，因为 </a:t>
            </a:r>
            <a:r>
              <a:rPr lang="en-US" altLang="zh-CN" sz="2800" b="1">
                <a:effectLst>
                  <a:outerShdw blurRad="38100" dist="38100" dir="2700000" algn="tl">
                    <a:srgbClr val="C0C0C0"/>
                  </a:outerShdw>
                </a:effectLst>
                <a:ea typeface="宋体" pitchFamily="2" charset="-122"/>
              </a:rPr>
              <a:t>| </a:t>
            </a:r>
            <a:r>
              <a:rPr lang="en-US" altLang="zh-CN" sz="2800" b="1" i="1">
                <a:effectLst>
                  <a:outerShdw blurRad="38100" dist="38100" dir="2700000" algn="tl">
                    <a:srgbClr val="C0C0C0"/>
                  </a:outerShdw>
                </a:effectLst>
                <a:ea typeface="宋体" pitchFamily="2" charset="-122"/>
              </a:rPr>
              <a:t>F </a:t>
            </a:r>
            <a:r>
              <a:rPr lang="en-US" altLang="zh-CN" sz="2800" b="1">
                <a:effectLst>
                  <a:outerShdw blurRad="38100" dist="38100" dir="2700000" algn="tl">
                    <a:srgbClr val="C0C0C0"/>
                  </a:outerShdw>
                </a:effectLst>
                <a:ea typeface="宋体" pitchFamily="2" charset="-122"/>
              </a:rPr>
              <a:t>|=1/ 3</a:t>
            </a:r>
            <a:r>
              <a:rPr lang="zh-CN" altLang="en-US" sz="2800" b="1">
                <a:effectLst>
                  <a:outerShdw blurRad="38100" dist="38100" dir="2700000" algn="tl">
                    <a:srgbClr val="C0C0C0"/>
                  </a:outerShdw>
                </a:effectLst>
                <a:ea typeface="宋体" pitchFamily="2" charset="-122"/>
              </a:rPr>
              <a:t>，则</a:t>
            </a:r>
          </a:p>
        </p:txBody>
      </p:sp>
      <p:graphicFrame>
        <p:nvGraphicFramePr>
          <p:cNvPr id="19461" name="Object 5" descr="40%"/>
          <p:cNvGraphicFramePr>
            <a:graphicFrameLocks noChangeAspect="1"/>
          </p:cNvGraphicFramePr>
          <p:nvPr/>
        </p:nvGraphicFramePr>
        <p:xfrm>
          <a:off x="1371600" y="1233488"/>
          <a:ext cx="2514600" cy="1052512"/>
        </p:xfrm>
        <a:graphic>
          <a:graphicData uri="http://schemas.openxmlformats.org/presentationml/2006/ole">
            <mc:AlternateContent xmlns:mc="http://schemas.openxmlformats.org/markup-compatibility/2006">
              <mc:Choice xmlns:v="urn:schemas-microsoft-com:vml" Requires="v">
                <p:oleObj spid="_x0000_s57348" name="Equation" r:id="rId3" imgW="945899" imgH="349469" progId="Equation.3">
                  <p:embed/>
                </p:oleObj>
              </mc:Choice>
              <mc:Fallback>
                <p:oleObj name="Equation" r:id="rId3" imgW="945899" imgH="34946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33488"/>
                        <a:ext cx="2514600" cy="1052512"/>
                      </a:xfrm>
                      <a:prstGeom prst="rect">
                        <a:avLst/>
                      </a:prstGeom>
                      <a:noFill/>
                      <a:ln>
                        <a:noFill/>
                      </a:ln>
                      <a:effectLst/>
                      <a:extLst>
                        <a:ext uri="{909E8E84-426E-40DD-AFC4-6F175D3DCCD1}">
                          <a14:hiddenFill xmlns:a14="http://schemas.microsoft.com/office/drawing/2010/main">
                            <a:pattFill prst="pct40">
                              <a:fgClr>
                                <a:srgbClr val="00FF00"/>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2" name="Text Box 6" descr="40%"/>
          <p:cNvSpPr txBox="1">
            <a:spLocks noChangeArrowheads="1"/>
          </p:cNvSpPr>
          <p:nvPr/>
        </p:nvSpPr>
        <p:spPr bwMode="auto">
          <a:xfrm>
            <a:off x="228600" y="3657600"/>
            <a:ext cx="868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lnSpc>
                <a:spcPct val="110000"/>
              </a:lnSpc>
            </a:pPr>
            <a:r>
              <a:rPr lang="en-US" altLang="zh-CN" sz="2800" b="1"/>
              <a:t>    </a:t>
            </a:r>
            <a:r>
              <a:rPr lang="zh-CN" altLang="en-US" sz="2800" b="1"/>
              <a:t>考虑到起振条件</a:t>
            </a:r>
            <a:r>
              <a:rPr lang="zh-CN" altLang="en-US" sz="2800">
                <a:sym typeface="Symbol" pitchFamily="18" charset="2"/>
              </a:rPr>
              <a:t></a:t>
            </a:r>
            <a:r>
              <a:rPr lang="en-US" altLang="zh-CN" sz="2800" b="1" i="1"/>
              <a:t>A</a:t>
            </a:r>
            <a:r>
              <a:rPr lang="en-US" altLang="zh-CN" sz="2800" b="1" baseline="-25000"/>
              <a:t>u</a:t>
            </a:r>
            <a:r>
              <a:rPr lang="en-US" altLang="zh-CN" sz="2800" b="1" i="1"/>
              <a:t>F</a:t>
            </a:r>
            <a:r>
              <a:rPr lang="en-US" altLang="zh-CN" sz="2800" b="1"/>
              <a:t> </a:t>
            </a:r>
            <a:r>
              <a:rPr lang="en-US" altLang="zh-CN" sz="2800">
                <a:sym typeface="Symbol" pitchFamily="18" charset="2"/>
              </a:rPr>
              <a:t></a:t>
            </a:r>
            <a:r>
              <a:rPr lang="en-US" altLang="zh-CN" sz="2800" b="1"/>
              <a:t>&gt; 1, </a:t>
            </a:r>
            <a:r>
              <a:rPr lang="zh-CN" altLang="en-US" sz="2800" b="1"/>
              <a:t>一般应选取 </a:t>
            </a:r>
            <a:r>
              <a:rPr lang="en-US" altLang="zh-CN" sz="2800" b="1" i="1">
                <a:solidFill>
                  <a:srgbClr val="CC0000"/>
                </a:solidFill>
              </a:rPr>
              <a:t>R</a:t>
            </a:r>
            <a:r>
              <a:rPr lang="en-US" altLang="zh-CN" sz="2800" b="1" baseline="-25000">
                <a:solidFill>
                  <a:srgbClr val="CC0000"/>
                </a:solidFill>
              </a:rPr>
              <a:t>F</a:t>
            </a:r>
            <a:r>
              <a:rPr lang="en-US" altLang="zh-CN" sz="2800" b="1" i="1" baseline="-25000">
                <a:solidFill>
                  <a:srgbClr val="CC0000"/>
                </a:solidFill>
              </a:rPr>
              <a:t>  </a:t>
            </a:r>
            <a:r>
              <a:rPr lang="zh-CN" altLang="en-US" sz="2800" b="1">
                <a:solidFill>
                  <a:srgbClr val="CC0000"/>
                </a:solidFill>
              </a:rPr>
              <a:t>略大</a:t>
            </a:r>
            <a:r>
              <a:rPr lang="en-US" altLang="en-US" sz="2800" b="1">
                <a:solidFill>
                  <a:srgbClr val="CC0000"/>
                </a:solidFill>
              </a:rPr>
              <a:t>2</a:t>
            </a:r>
            <a:r>
              <a:rPr lang="en-US" altLang="zh-CN" sz="2800" b="1" i="1">
                <a:solidFill>
                  <a:srgbClr val="CC0000"/>
                </a:solidFill>
              </a:rPr>
              <a:t>R</a:t>
            </a:r>
            <a:r>
              <a:rPr lang="en-US" altLang="zh-CN" sz="2800" b="1" baseline="-25000">
                <a:solidFill>
                  <a:srgbClr val="CC0000"/>
                </a:solidFill>
              </a:rPr>
              <a:t>1</a:t>
            </a:r>
            <a:r>
              <a:rPr lang="zh-CN" altLang="en-US" sz="2800" b="1"/>
              <a:t>。如果这个比值取得过大，会引起振荡波形严重失真。</a:t>
            </a:r>
          </a:p>
        </p:txBody>
      </p:sp>
      <p:graphicFrame>
        <p:nvGraphicFramePr>
          <p:cNvPr id="19466" name="Object 10" descr="40%"/>
          <p:cNvGraphicFramePr>
            <a:graphicFrameLocks noChangeAspect="1"/>
          </p:cNvGraphicFramePr>
          <p:nvPr/>
        </p:nvGraphicFramePr>
        <p:xfrm>
          <a:off x="1371600" y="2759075"/>
          <a:ext cx="2590800" cy="1082675"/>
        </p:xfrm>
        <a:graphic>
          <a:graphicData uri="http://schemas.openxmlformats.org/presentationml/2006/ole">
            <mc:AlternateContent xmlns:mc="http://schemas.openxmlformats.org/markup-compatibility/2006">
              <mc:Choice xmlns:v="urn:schemas-microsoft-com:vml" Requires="v">
                <p:oleObj spid="_x0000_s57349" name="Equation" r:id="rId5" imgW="945899" imgH="349469" progId="Equation.3">
                  <p:embed/>
                </p:oleObj>
              </mc:Choice>
              <mc:Fallback>
                <p:oleObj name="Equation" r:id="rId5" imgW="945899" imgH="3494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759075"/>
                        <a:ext cx="2590800" cy="1082675"/>
                      </a:xfrm>
                      <a:prstGeom prst="rect">
                        <a:avLst/>
                      </a:prstGeom>
                      <a:noFill/>
                      <a:ln>
                        <a:noFill/>
                      </a:ln>
                      <a:effectLst/>
                      <a:extLst>
                        <a:ext uri="{909E8E84-426E-40DD-AFC4-6F175D3DCCD1}">
                          <a14:hiddenFill xmlns:a14="http://schemas.microsoft.com/office/drawing/2010/main">
                            <a:pattFill prst="pct40">
                              <a:fgClr>
                                <a:srgbClr val="CCFF33"/>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7" name="Text Box 11" descr="40%"/>
          <p:cNvSpPr txBox="1">
            <a:spLocks noChangeArrowheads="1"/>
          </p:cNvSpPr>
          <p:nvPr/>
        </p:nvSpPr>
        <p:spPr bwMode="auto">
          <a:xfrm>
            <a:off x="250825" y="4648200"/>
            <a:ext cx="8497888" cy="1501775"/>
          </a:xfrm>
          <a:prstGeom prst="rect">
            <a:avLst/>
          </a:prstGeom>
          <a:noFill/>
          <a:ln w="38100">
            <a:noFill/>
            <a:miter lim="800000"/>
            <a:headEnd/>
            <a:tailEnd/>
          </a:ln>
          <a:effectLst/>
        </p:spPr>
        <p:txBody>
          <a:bodyPr>
            <a:spAutoFit/>
          </a:bodyPr>
          <a:lstStyle/>
          <a:p>
            <a:pPr algn="just">
              <a:lnSpc>
                <a:spcPct val="110000"/>
              </a:lnSpc>
              <a:defRPr/>
            </a:pPr>
            <a:r>
              <a:rPr lang="en-US" altLang="zh-CN" sz="2800" b="1" dirty="0">
                <a:effectLst>
                  <a:outerShdw blurRad="38100" dist="38100" dir="2700000" algn="tl">
                    <a:srgbClr val="C0C0C0"/>
                  </a:outerShdw>
                </a:effectLst>
                <a:ea typeface="宋体" pitchFamily="2" charset="-122"/>
              </a:rPr>
              <a:t>    </a:t>
            </a:r>
            <a:r>
              <a:rPr lang="zh-CN" altLang="en-US" sz="2800" b="1" dirty="0">
                <a:effectLst>
                  <a:outerShdw blurRad="38100" dist="38100" dir="2700000" algn="tl">
                    <a:srgbClr val="C0C0C0"/>
                  </a:outerShdw>
                </a:effectLst>
                <a:ea typeface="宋体" pitchFamily="2" charset="-122"/>
              </a:rPr>
              <a:t>由运放构成的</a:t>
            </a:r>
            <a:r>
              <a:rPr lang="en-US" altLang="zh-CN" sz="2800" b="1" i="1" dirty="0">
                <a:effectLst>
                  <a:outerShdw blurRad="38100" dist="38100" dir="2700000" algn="tl">
                    <a:srgbClr val="C0C0C0"/>
                  </a:outerShdw>
                </a:effectLst>
                <a:ea typeface="宋体" pitchFamily="2" charset="-122"/>
              </a:rPr>
              <a:t>RC</a:t>
            </a:r>
            <a:r>
              <a:rPr lang="zh-CN" altLang="en-US" sz="2800" b="1" dirty="0">
                <a:effectLst>
                  <a:outerShdw blurRad="38100" dist="38100" dir="2700000" algn="tl">
                    <a:srgbClr val="C0C0C0"/>
                  </a:outerShdw>
                </a:effectLst>
                <a:ea typeface="宋体" pitchFamily="2" charset="-122"/>
              </a:rPr>
              <a:t>串并联正弦波振荡电路不是靠运放内部的晶体管进入非线性区稳幅，而是通过在外部引入负反馈来达到稳幅的目的。</a:t>
            </a:r>
          </a:p>
        </p:txBody>
      </p:sp>
    </p:spTree>
    <p:extLst>
      <p:ext uri="{BB962C8B-B14F-4D97-AF65-F5344CB8AC3E}">
        <p14:creationId xmlns:p14="http://schemas.microsoft.com/office/powerpoint/2010/main" val="81711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box(out)">
                                      <p:cBhvr>
                                        <p:cTn id="7" dur="500"/>
                                        <p:tgtEl>
                                          <p:spTgt spid="19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box(in)">
                                      <p:cBhvr>
                                        <p:cTn id="12" dur="500"/>
                                        <p:tgtEl>
                                          <p:spTgt spid="19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9459"/>
                                        </p:tgtEl>
                                        <p:attrNameLst>
                                          <p:attrName>style.visibility</p:attrName>
                                        </p:attrNameLst>
                                      </p:cBhvr>
                                      <p:to>
                                        <p:strVal val="visible"/>
                                      </p:to>
                                    </p:set>
                                    <p:animEffect transition="in" filter="box(out)">
                                      <p:cBhvr>
                                        <p:cTn id="17" dur="500"/>
                                        <p:tgtEl>
                                          <p:spTgt spid="194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19466"/>
                                        </p:tgtEl>
                                        <p:attrNameLst>
                                          <p:attrName>style.visibility</p:attrName>
                                        </p:attrNameLst>
                                      </p:cBhvr>
                                      <p:to>
                                        <p:strVal val="visible"/>
                                      </p:to>
                                    </p:set>
                                    <p:anim calcmode="lin" valueType="num">
                                      <p:cBhvr>
                                        <p:cTn id="22" dur="500" fill="hold"/>
                                        <p:tgtEl>
                                          <p:spTgt spid="19466"/>
                                        </p:tgtEl>
                                        <p:attrNameLst>
                                          <p:attrName>ppt_w</p:attrName>
                                        </p:attrNameLst>
                                      </p:cBhvr>
                                      <p:tavLst>
                                        <p:tav tm="0">
                                          <p:val>
                                            <p:fltVal val="0"/>
                                          </p:val>
                                        </p:tav>
                                        <p:tav tm="100000">
                                          <p:val>
                                            <p:strVal val="#ppt_w"/>
                                          </p:val>
                                        </p:tav>
                                      </p:tavLst>
                                    </p:anim>
                                    <p:anim calcmode="lin" valueType="num">
                                      <p:cBhvr>
                                        <p:cTn id="23" dur="500" fill="hold"/>
                                        <p:tgtEl>
                                          <p:spTgt spid="19466"/>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9462"/>
                                        </p:tgtEl>
                                        <p:attrNameLst>
                                          <p:attrName>style.visibility</p:attrName>
                                        </p:attrNameLst>
                                      </p:cBhvr>
                                      <p:to>
                                        <p:strVal val="visible"/>
                                      </p:to>
                                    </p:set>
                                    <p:animEffect transition="in" filter="wipe(up)">
                                      <p:cBhvr>
                                        <p:cTn id="28" dur="500"/>
                                        <p:tgtEl>
                                          <p:spTgt spid="1946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9467"/>
                                        </p:tgtEl>
                                        <p:attrNameLst>
                                          <p:attrName>style.visibility</p:attrName>
                                        </p:attrNameLst>
                                      </p:cBhvr>
                                      <p:to>
                                        <p:strVal val="visible"/>
                                      </p:to>
                                    </p:set>
                                    <p:animEffect transition="in" filter="box(out)">
                                      <p:cBhvr>
                                        <p:cTn id="33" dur="500"/>
                                        <p:tgtEl>
                                          <p:spTgt spid="19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utoUpdateAnimBg="0"/>
      <p:bldP spid="19460" grpId="0" autoUpdateAnimBg="0"/>
      <p:bldP spid="19462" grpId="0" autoUpdateAnimBg="0"/>
      <p:bldP spid="19467" grpId="0" autoUpdateAnimBg="0"/>
    </p:bldLst>
  </p:timing>
</p:sld>
</file>

<file path=ppt/theme/theme1.xml><?xml version="1.0" encoding="utf-8"?>
<a:theme xmlns:a="http://schemas.openxmlformats.org/drawingml/2006/main" name="Office Theme">
  <a:themeElements>
    <a:clrScheme name="光谱">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FNEMasterTemplateForThemePreview.pptx</Template>
  <TotalTime>790</TotalTime>
  <Words>7923</Words>
  <Application>Microsoft Office PowerPoint</Application>
  <PresentationFormat>全屏显示(4:3)</PresentationFormat>
  <Paragraphs>2061</Paragraphs>
  <Slides>103</Slides>
  <Notes>5</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103</vt:i4>
      </vt:variant>
    </vt:vector>
  </HeadingPairs>
  <TitlesOfParts>
    <vt:vector size="108" baseType="lpstr">
      <vt:lpstr>Office Theme</vt:lpstr>
      <vt:lpstr>Equation</vt:lpstr>
      <vt:lpstr>公式</vt:lpstr>
      <vt:lpstr>剪辑</vt:lpstr>
      <vt:lpstr>BMP 图象</vt:lpstr>
      <vt:lpstr>第4章  集成运算放大器的应用</vt:lpstr>
      <vt:lpstr>PowerPoint 演示文稿</vt:lpstr>
      <vt:lpstr>4.1 集成运算放大器的介绍</vt:lpstr>
      <vt:lpstr>4.1.2  电路的简单说明</vt:lpstr>
      <vt:lpstr>4.1.3   主要参数</vt:lpstr>
      <vt:lpstr>4.1.4   理想运算放大器及其分析依据</vt:lpstr>
      <vt:lpstr>3.  理想运放工作在线性区的特点</vt:lpstr>
      <vt:lpstr>PowerPoint 演示文稿</vt:lpstr>
      <vt:lpstr>4.2  放大电路中的负反馈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4.2.3  运算放大器电路中的负反馈</vt:lpstr>
      <vt:lpstr>4.2.3.2  串联电压负反馈</vt:lpstr>
      <vt:lpstr>4.2.3.3  串联电流负反馈</vt:lpstr>
      <vt:lpstr>4.2.3.4  并联电流负反馈</vt:lpstr>
      <vt:lpstr>16.2.3.4  并联电流负反馈</vt:lpstr>
      <vt:lpstr>PowerPoint 演示文稿</vt:lpstr>
      <vt:lpstr>例1：</vt:lpstr>
      <vt:lpstr>例2：</vt:lpstr>
      <vt:lpstr>4.2.4  负反馈对放大电路性能的影响</vt:lpstr>
      <vt:lpstr>1. 降低放大倍数</vt:lpstr>
      <vt:lpstr>2.提高放大倍数的稳定性</vt:lpstr>
      <vt:lpstr>PowerPoint 演示文稿</vt:lpstr>
      <vt:lpstr>3. 改善波形失真</vt:lpstr>
      <vt:lpstr>4.展宽通频带</vt:lpstr>
      <vt:lpstr>5. 对输入电阻的影响</vt:lpstr>
      <vt:lpstr>PowerPoint 演示文稿</vt:lpstr>
      <vt:lpstr>PowerPoint 演示文稿</vt:lpstr>
      <vt:lpstr>4.3  运算放大器在信号运算方面的运用</vt:lpstr>
      <vt:lpstr>4.3.1    比例运算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4.3.2    加法运算电路</vt:lpstr>
      <vt:lpstr>PowerPoint 演示文稿</vt:lpstr>
      <vt:lpstr>PowerPoint 演示文稿</vt:lpstr>
      <vt:lpstr>4.3.3   减法运算电路</vt:lpstr>
      <vt:lpstr>PowerPoint 演示文稿</vt:lpstr>
      <vt:lpstr>4.3.4   积分运算电路</vt:lpstr>
      <vt:lpstr>PowerPoint 演示文稿</vt:lpstr>
      <vt:lpstr>4.3.5   微分运算电路</vt:lpstr>
      <vt:lpstr>4.4  运放在信号处理方面的应用</vt:lpstr>
      <vt:lpstr>1. 有源低通滤波器</vt:lpstr>
      <vt:lpstr>PowerPoint 演示文稿</vt:lpstr>
      <vt:lpstr>PowerPoint 演示文稿</vt:lpstr>
      <vt:lpstr>PowerPoint 演示文稿</vt:lpstr>
      <vt:lpstr>2.  有源高通滤波器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运放在信号测量方面的应用</vt:lpstr>
      <vt:lpstr>测量放大器的原理电路</vt:lpstr>
      <vt:lpstr>4.6  运放在波形产生方面的应用</vt:lpstr>
      <vt:lpstr>4.6.1   矩形波发生器</vt:lpstr>
      <vt:lpstr>PowerPoint 演示文稿</vt:lpstr>
      <vt:lpstr>3. 工作波形</vt:lpstr>
      <vt:lpstr>PowerPoint 演示文稿</vt:lpstr>
      <vt:lpstr>4.6.2   三角波发生器</vt:lpstr>
      <vt:lpstr>PowerPoint 演示文稿</vt:lpstr>
      <vt:lpstr>3.  工作波形</vt:lpstr>
      <vt:lpstr>4.6.3 正弦波振荡电路</vt:lpstr>
      <vt:lpstr>PowerPoint 演示文稿</vt:lpstr>
      <vt:lpstr>PowerPoint 演示文稿</vt:lpstr>
      <vt:lpstr>3. 起振及稳幅振荡的过程</vt:lpstr>
      <vt:lpstr>起振及振荡平衡过程</vt:lpstr>
      <vt:lpstr>4.  正弦波振荡电路的组成</vt:lpstr>
      <vt:lpstr>4.6.3.2    RC振荡电路</vt:lpstr>
      <vt:lpstr>2. RC串并联选频网络的选频特性</vt:lpstr>
      <vt:lpstr>PowerPoint 演示文稿</vt:lpstr>
      <vt:lpstr>3. 工作原理</vt:lpstr>
      <vt:lpstr>PowerPoint 演示文稿</vt:lpstr>
      <vt:lpstr>PowerPoint 演示文稿</vt:lpstr>
      <vt:lpstr>PowerPoint 演示文稿</vt:lpstr>
      <vt:lpstr>带稳幅环节的电路(1)</vt:lpstr>
      <vt:lpstr>带稳幅环节的电路(1)</vt:lpstr>
      <vt:lpstr>带稳幅环节的电路(2)</vt:lpstr>
      <vt:lpstr>带稳幅环节的电路（2）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Thinkpad</cp:lastModifiedBy>
  <cp:revision>153</cp:revision>
  <dcterms:created xsi:type="dcterms:W3CDTF">2010-04-12T23:12:00Z</dcterms:created>
  <dcterms:modified xsi:type="dcterms:W3CDTF">2020-03-14T09:44:21Z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2052-10.1.0.6207</vt:lpwstr>
  </property>
</Properties>
</file>